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3" r:id="rId3"/>
    <p:sldId id="288" r:id="rId4"/>
    <p:sldId id="285" r:id="rId5"/>
    <p:sldId id="280" r:id="rId6"/>
    <p:sldId id="263" r:id="rId7"/>
    <p:sldId id="279" r:id="rId8"/>
    <p:sldId id="259" r:id="rId9"/>
    <p:sldId id="272" r:id="rId10"/>
    <p:sldId id="260" r:id="rId11"/>
    <p:sldId id="286" r:id="rId12"/>
    <p:sldId id="265" r:id="rId13"/>
    <p:sldId id="270" r:id="rId14"/>
    <p:sldId id="277" r:id="rId15"/>
    <p:sldId id="269" r:id="rId16"/>
    <p:sldId id="287" r:id="rId17"/>
    <p:sldId id="284" r:id="rId18"/>
    <p:sldId id="281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73" autoAdjust="0"/>
    <p:restoredTop sz="82406" autoAdjust="0"/>
  </p:normalViewPr>
  <p:slideViewPr>
    <p:cSldViewPr snapToGrid="0">
      <p:cViewPr varScale="1">
        <p:scale>
          <a:sx n="58" d="100"/>
          <a:sy n="58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wlong\Documents\BlackOak\Oak_summary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long\Documents\QUKE_chg_R5_analysis%20JW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559181567811462E-2"/>
          <c:y val="5.2401302060977158E-2"/>
          <c:w val="0.67484796305969896"/>
          <c:h val="0.7424616839408469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tabulating!$N$9</c:f>
              <c:strCache>
                <c:ptCount val="1"/>
                <c:pt idx="0">
                  <c:v>Pre-fire snag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invertIfNegative val="0"/>
          <c:cat>
            <c:strRef>
              <c:f>tabulating!$O$8:$Q$8</c:f>
              <c:strCache>
                <c:ptCount val="3"/>
                <c:pt idx="0">
                  <c:v>Low (n = 84)</c:v>
                </c:pt>
                <c:pt idx="1">
                  <c:v>Moderate (n = 137)</c:v>
                </c:pt>
                <c:pt idx="2">
                  <c:v>High (n = 512)</c:v>
                </c:pt>
              </c:strCache>
            </c:strRef>
          </c:cat>
          <c:val>
            <c:numRef>
              <c:f>tabulating!$O$9:$Q$9</c:f>
              <c:numCache>
                <c:formatCode>0%</c:formatCode>
                <c:ptCount val="3"/>
                <c:pt idx="0">
                  <c:v>4.7619047619047616E-2</c:v>
                </c:pt>
                <c:pt idx="1">
                  <c:v>1.4598540145985401E-2</c:v>
                </c:pt>
                <c:pt idx="2">
                  <c:v>2.1484375E-2</c:v>
                </c:pt>
              </c:numCache>
            </c:numRef>
          </c:val>
        </c:ser>
        <c:ser>
          <c:idx val="2"/>
          <c:order val="1"/>
          <c:tx>
            <c:strRef>
              <c:f>tabulating!$N$10</c:f>
              <c:strCache>
                <c:ptCount val="1"/>
                <c:pt idx="0">
                  <c:v>Newly killed oaks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tabulating!$O$8:$Q$8</c:f>
              <c:strCache>
                <c:ptCount val="3"/>
                <c:pt idx="0">
                  <c:v>Low (n = 84)</c:v>
                </c:pt>
                <c:pt idx="1">
                  <c:v>Moderate (n = 137)</c:v>
                </c:pt>
                <c:pt idx="2">
                  <c:v>High (n = 512)</c:v>
                </c:pt>
              </c:strCache>
            </c:strRef>
          </c:cat>
          <c:val>
            <c:numRef>
              <c:f>tabulating!$O$10:$Q$10</c:f>
              <c:numCache>
                <c:formatCode>0%</c:formatCode>
                <c:ptCount val="3"/>
                <c:pt idx="0">
                  <c:v>0.14285714285714285</c:v>
                </c:pt>
                <c:pt idx="1">
                  <c:v>9.4890510948905105E-2</c:v>
                </c:pt>
                <c:pt idx="2">
                  <c:v>0.138671875</c:v>
                </c:pt>
              </c:numCache>
            </c:numRef>
          </c:val>
        </c:ser>
        <c:ser>
          <c:idx val="3"/>
          <c:order val="2"/>
          <c:tx>
            <c:strRef>
              <c:f>tabulating!$N$11</c:f>
              <c:strCache>
                <c:ptCount val="1"/>
                <c:pt idx="0">
                  <c:v>Top-killed with basal resprouting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tabulating!$O$8:$Q$8</c:f>
              <c:strCache>
                <c:ptCount val="3"/>
                <c:pt idx="0">
                  <c:v>Low (n = 84)</c:v>
                </c:pt>
                <c:pt idx="1">
                  <c:v>Moderate (n = 137)</c:v>
                </c:pt>
                <c:pt idx="2">
                  <c:v>High (n = 512)</c:v>
                </c:pt>
              </c:strCache>
            </c:strRef>
          </c:cat>
          <c:val>
            <c:numRef>
              <c:f>tabulating!$O$11:$Q$11</c:f>
              <c:numCache>
                <c:formatCode>0%</c:formatCode>
                <c:ptCount val="3"/>
                <c:pt idx="0">
                  <c:v>0.45238095238095238</c:v>
                </c:pt>
                <c:pt idx="1">
                  <c:v>0.78832116788321172</c:v>
                </c:pt>
                <c:pt idx="2">
                  <c:v>0.8125</c:v>
                </c:pt>
              </c:numCache>
            </c:numRef>
          </c:val>
        </c:ser>
        <c:ser>
          <c:idx val="4"/>
          <c:order val="3"/>
          <c:tx>
            <c:strRef>
              <c:f>tabulating!$N$12</c:f>
              <c:strCache>
                <c:ptCount val="1"/>
                <c:pt idx="0">
                  <c:v>Top-surviving oaks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tabulating!$O$8:$Q$8</c:f>
              <c:strCache>
                <c:ptCount val="3"/>
                <c:pt idx="0">
                  <c:v>Low (n = 84)</c:v>
                </c:pt>
                <c:pt idx="1">
                  <c:v>Moderate (n = 137)</c:v>
                </c:pt>
                <c:pt idx="2">
                  <c:v>High (n = 512)</c:v>
                </c:pt>
              </c:strCache>
            </c:strRef>
          </c:cat>
          <c:val>
            <c:numRef>
              <c:f>tabulating!$O$12:$Q$12</c:f>
              <c:numCache>
                <c:formatCode>0%</c:formatCode>
                <c:ptCount val="3"/>
                <c:pt idx="0">
                  <c:v>0.35714285714285715</c:v>
                </c:pt>
                <c:pt idx="1">
                  <c:v>0.10218978102189781</c:v>
                </c:pt>
                <c:pt idx="2">
                  <c:v>2.734375E-2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6508432"/>
        <c:axId val="356508824"/>
      </c:barChart>
      <c:catAx>
        <c:axId val="356508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Burn Severity (# of oaks in each class)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356508824"/>
        <c:crosses val="autoZero"/>
        <c:auto val="1"/>
        <c:lblAlgn val="ctr"/>
        <c:lblOffset val="100"/>
        <c:noMultiLvlLbl val="0"/>
      </c:catAx>
      <c:valAx>
        <c:axId val="35650882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56508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261170335115425"/>
          <c:y val="8.099739007442873E-2"/>
          <c:w val="0.21367644561387669"/>
          <c:h val="0.7644212500644282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83025026063359"/>
          <c:y val="4.0652851606545574E-2"/>
          <c:w val="0.70294956050857815"/>
          <c:h val="0.81340572500639585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NFs!$C$44</c:f>
              <c:strCache>
                <c:ptCount val="1"/>
                <c:pt idx="0">
                  <c:v>Non-fire Change/year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1"/>
          <c:errBars>
            <c:errBarType val="both"/>
            <c:errValType val="cust"/>
            <c:noEndCap val="0"/>
            <c:plus>
              <c:numRef>
                <c:f>NFs!$E$45:$E$60</c:f>
                <c:numCache>
                  <c:formatCode>General</c:formatCode>
                  <c:ptCount val="2"/>
                  <c:pt idx="0">
                    <c:v>1.0797743295153449E-2</c:v>
                  </c:pt>
                  <c:pt idx="1">
                    <c:v>1.5037159404273722E-2</c:v>
                  </c:pt>
                </c:numCache>
              </c:numRef>
            </c:plus>
            <c:minus>
              <c:numRef>
                <c:f>NFs!$E$45:$E$60</c:f>
                <c:numCache>
                  <c:formatCode>General</c:formatCode>
                  <c:ptCount val="2"/>
                  <c:pt idx="0">
                    <c:v>1.0797743295153449E-2</c:v>
                  </c:pt>
                  <c:pt idx="1">
                    <c:v>1.5037159404273722E-2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NFs!$B$45:$B$60</c:f>
              <c:strCache>
                <c:ptCount val="2"/>
                <c:pt idx="0">
                  <c:v>Eldorado</c:v>
                </c:pt>
                <c:pt idx="1">
                  <c:v>Stanislaus</c:v>
                </c:pt>
              </c:strCache>
            </c:strRef>
          </c:cat>
          <c:val>
            <c:numRef>
              <c:f>NFs!$C$45:$C$60</c:f>
              <c:numCache>
                <c:formatCode>0.000</c:formatCode>
                <c:ptCount val="2"/>
                <c:pt idx="0">
                  <c:v>1.0409066675898188E-2</c:v>
                </c:pt>
                <c:pt idx="1">
                  <c:v>1.2743248692460525E-2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92D050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0"/>
          <c:order val="1"/>
          <c:tx>
            <c:strRef>
              <c:f>NFs!$D$44</c:f>
              <c:strCache>
                <c:ptCount val="1"/>
                <c:pt idx="0">
                  <c:v>Fire Change/yr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NFs!$F$45:$F$60</c:f>
                <c:numCache>
                  <c:formatCode>General</c:formatCode>
                  <c:ptCount val="2"/>
                  <c:pt idx="0">
                    <c:v>1.2016531988268801E-2</c:v>
                  </c:pt>
                  <c:pt idx="1">
                    <c:v>3.0091594443512949E-3</c:v>
                  </c:pt>
                </c:numCache>
              </c:numRef>
            </c:plus>
            <c:minus>
              <c:numRef>
                <c:f>NFs!$F$45:$F$60</c:f>
                <c:numCache>
                  <c:formatCode>General</c:formatCode>
                  <c:ptCount val="2"/>
                  <c:pt idx="0">
                    <c:v>1.2016531988268801E-2</c:v>
                  </c:pt>
                  <c:pt idx="1">
                    <c:v>3.0091594443512949E-3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NFs!$B$45:$B$60</c:f>
              <c:strCache>
                <c:ptCount val="2"/>
                <c:pt idx="0">
                  <c:v>Eldorado</c:v>
                </c:pt>
                <c:pt idx="1">
                  <c:v>Stanislaus</c:v>
                </c:pt>
              </c:strCache>
            </c:strRef>
          </c:cat>
          <c:val>
            <c:numRef>
              <c:f>NFs!$D$45:$D$60</c:f>
              <c:numCache>
                <c:formatCode>0.000</c:formatCode>
                <c:ptCount val="2"/>
                <c:pt idx="0">
                  <c:v>-1.5035512551932497E-2</c:v>
                </c:pt>
                <c:pt idx="1">
                  <c:v>3.4072471925208577E-3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6509608"/>
        <c:axId val="356510000"/>
      </c:barChart>
      <c:catAx>
        <c:axId val="35650960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10000"/>
        <c:crosses val="autoZero"/>
        <c:auto val="1"/>
        <c:lblAlgn val="ctr"/>
        <c:lblOffset val="100"/>
        <c:noMultiLvlLbl val="0"/>
      </c:catAx>
      <c:valAx>
        <c:axId val="356510000"/>
        <c:scaling>
          <c:orientation val="minMax"/>
          <c:min val="-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Million square feet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650960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700E0-1D4B-45B5-8606-7CDEC7278EFF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E02DF-5D4A-45BE-B273-E674B7156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B9492-76B0-4F05-9871-CAF74A886D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3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If trees can get to 2”/10 years, then they can begin to produce acorns and have a chance of surviving a low-intensity fire. But trees need to be large/mature (i.e., </a:t>
            </a:r>
            <a:r>
              <a:rPr lang="en-US" sz="1200" b="1" dirty="0" smtClean="0"/>
              <a:t>typically ~&gt;12” DBH </a:t>
            </a:r>
            <a:r>
              <a:rPr lang="en-US" sz="1200" dirty="0" smtClean="0"/>
              <a:t>minimum) to provide these services in significant amounts.</a:t>
            </a:r>
            <a:r>
              <a:rPr lang="en-US" sz="1200" baseline="0" dirty="0" smtClean="0"/>
              <a:t> </a:t>
            </a:r>
            <a:r>
              <a:rPr lang="en-US" dirty="0" smtClean="0"/>
              <a:t>McDonald</a:t>
            </a:r>
            <a:r>
              <a:rPr lang="en-US" baseline="0" dirty="0" smtClean="0"/>
              <a:t> (1990) notes that b</a:t>
            </a:r>
            <a:r>
              <a:rPr lang="en-US" dirty="0" smtClean="0"/>
              <a:t>y the time a natural black oak stand is 85 years old, the proportion of trees infected</a:t>
            </a:r>
            <a:r>
              <a:rPr lang="en-US" baseline="0" dirty="0" smtClean="0"/>
              <a:t> by heart rot b</a:t>
            </a:r>
            <a:r>
              <a:rPr lang="en-US" dirty="0" smtClean="0"/>
              <a:t>egins to increase rapidly,</a:t>
            </a:r>
            <a:r>
              <a:rPr lang="en-US" baseline="0" dirty="0" smtClean="0"/>
              <a:t> with 40% of trees infected by 120 years. Consequently, </a:t>
            </a:r>
            <a:r>
              <a:rPr lang="en-US" sz="1200" dirty="0" smtClean="0"/>
              <a:t>trees typically need to be much older (150-200 years)</a:t>
            </a:r>
            <a:r>
              <a:rPr lang="en-US" sz="1200" baseline="0" dirty="0" smtClean="0"/>
              <a:t> to be consistent producers and provide good wildlife habitat.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02DF-5D4A-45BE-B273-E674B7156F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02DF-5D4A-45BE-B273-E674B7156F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4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Oak</a:t>
            </a:r>
            <a:r>
              <a:rPr lang="en-US" baseline="0" dirty="0" smtClean="0"/>
              <a:t> </a:t>
            </a:r>
            <a:r>
              <a:rPr lang="en-US" baseline="0" smtClean="0"/>
              <a:t>stems generally </a:t>
            </a:r>
            <a:r>
              <a:rPr lang="en-US" smtClean="0"/>
              <a:t>do </a:t>
            </a:r>
            <a:r>
              <a:rPr lang="en-US" dirty="0" smtClean="0"/>
              <a:t>not survive crown fires;</a:t>
            </a:r>
            <a:r>
              <a:rPr lang="en-US" baseline="0" dirty="0" smtClean="0"/>
              <a:t> Cocking et al. found survival associated with lack of invading conifers.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02DF-5D4A-45BE-B273-E674B7156F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92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results are broadly</a:t>
            </a:r>
            <a:r>
              <a:rPr lang="en-US" baseline="0" dirty="0" smtClean="0"/>
              <a:t> consistent with other fires—80-90% top-kill, 0-15% full kill, 0-15% top survival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02DF-5D4A-45BE-B273-E674B7156F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7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Stems</a:t>
            </a:r>
            <a:r>
              <a:rPr lang="en-US" baseline="0" dirty="0" smtClean="0"/>
              <a:t> aren’t large enough to survive frequent </a:t>
            </a:r>
            <a:r>
              <a:rPr lang="en-US" baseline="0" dirty="0" err="1" smtClean="0"/>
              <a:t>reburns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02DF-5D4A-45BE-B273-E674B7156F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McIntyre et al. (2014) reported a slight increase</a:t>
            </a:r>
            <a:r>
              <a:rPr lang="en-US" baseline="0" dirty="0" smtClean="0"/>
              <a:t> in black oak basal area from 1930 Wieslander survey to 2000s FIA data.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67.45</a:t>
            </a:r>
            <a:r>
              <a:rPr lang="en-US" dirty="0" smtClean="0"/>
              <a:t> million</a:t>
            </a:r>
            <a:r>
              <a:rPr lang="en-US" baseline="0" dirty="0" smtClean="0"/>
              <a:t> square feet basal area =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6.266 million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m2. 1/6 of basal area on S-T. Three top forests for black oak all showed large declines. Half of basal area on the San Bernardino NF lost.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B9492-76B0-4F05-9871-CAF74A886D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36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Malcolm</a:t>
            </a:r>
            <a:r>
              <a:rPr lang="en-US" baseline="0" dirty="0" smtClean="0"/>
              <a:t> North’s study of prescribed fire effects is targeting areas burned at low severity, whereas sprout treatments are likely to be more relevant in high burn severity areas. </a:t>
            </a:r>
            <a:r>
              <a:rPr lang="en-US" baseline="0" dirty="0" err="1" smtClean="0"/>
              <a:t>Nevetheless</a:t>
            </a:r>
            <a:r>
              <a:rPr lang="en-US" baseline="0" dirty="0" smtClean="0"/>
              <a:t>, we can study effects of prescribed burns on oaks. Preliminary work revealed that oaks were too patchy to sample adequately in a plot-based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E02DF-5D4A-45BE-B273-E674B7156F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3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71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1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8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2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7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8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4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2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2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1760-372A-464A-A6E9-E5FFB9F90043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523FA-7326-485B-8114-511C1F09E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750" y="174811"/>
            <a:ext cx="6172200" cy="461056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Does thinning California black oak basal sprouts following severe fires yield ecosystem dividends</a:t>
            </a:r>
            <a:r>
              <a:rPr lang="en-US" b="1" dirty="0" smtClean="0"/>
              <a:t>?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840" y="567320"/>
            <a:ext cx="2111394" cy="2345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3950" y="291250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Fire, El Dorado NF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92877" y="4948700"/>
            <a:ext cx="6858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Jonathan W. </a:t>
            </a:r>
            <a:r>
              <a:rPr lang="en-US" dirty="0" smtClean="0"/>
              <a:t>Long, USDA FS PNW Research Station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Amador-Calaveras </a:t>
            </a:r>
            <a:r>
              <a:rPr lang="en-US" dirty="0" smtClean="0"/>
              <a:t>Consensus Group </a:t>
            </a:r>
            <a:r>
              <a:rPr lang="en-US" dirty="0" smtClean="0"/>
              <a:t>Symposium</a:t>
            </a:r>
          </a:p>
          <a:p>
            <a:r>
              <a:rPr lang="en-US" dirty="0" smtClean="0"/>
              <a:t>November 8, 2017</a:t>
            </a:r>
          </a:p>
          <a:p>
            <a:r>
              <a:rPr lang="en-US" dirty="0"/>
              <a:t>J</a:t>
            </a:r>
            <a:r>
              <a:rPr lang="en-US" dirty="0" smtClean="0"/>
              <a:t>ackson, CA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99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994"/>
            <a:ext cx="8816788" cy="18158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California Black Oak declining in recent</a:t>
            </a:r>
            <a:br>
              <a:rPr lang="en-US" dirty="0" smtClean="0"/>
            </a:br>
            <a:r>
              <a:rPr lang="en-US" dirty="0" smtClean="0"/>
              <a:t>FIA Data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1565368"/>
            <a:ext cx="3249706" cy="50371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Black oak increased  in basal area (by ~1 m</a:t>
            </a:r>
            <a:r>
              <a:rPr lang="en-US" baseline="30000" dirty="0" smtClean="0"/>
              <a:t>2</a:t>
            </a:r>
            <a:r>
              <a:rPr lang="en-US" dirty="0" smtClean="0"/>
              <a:t>/ha) in the central Sierra between 1930 and 2000 (McIntyre et al. 2014)</a:t>
            </a:r>
          </a:p>
          <a:p>
            <a:pPr marL="0" indent="0">
              <a:buNone/>
            </a:pPr>
            <a:r>
              <a:rPr lang="en-US" dirty="0" smtClean="0"/>
              <a:t>But it had a small decline in basal area (-0.2 m</a:t>
            </a:r>
            <a:r>
              <a:rPr lang="en-US" baseline="30000" dirty="0" smtClean="0"/>
              <a:t>2</a:t>
            </a:r>
            <a:r>
              <a:rPr lang="en-US" dirty="0" smtClean="0"/>
              <a:t>/ha) over its entire range in the </a:t>
            </a:r>
            <a:r>
              <a:rPr lang="en-US" b="1" dirty="0" smtClean="0"/>
              <a:t>last decade due to fire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0638731"/>
              </p:ext>
            </p:extLst>
          </p:nvPr>
        </p:nvGraphicFramePr>
        <p:xfrm>
          <a:off x="3402107" y="1104900"/>
          <a:ext cx="5567081" cy="549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999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110" y="745414"/>
            <a:ext cx="2681196" cy="2663824"/>
          </a:xfrm>
        </p:spPr>
        <p:txBody>
          <a:bodyPr/>
          <a:lstStyle/>
          <a:p>
            <a:r>
              <a:rPr lang="en-US" dirty="0" smtClean="0"/>
              <a:t>“Cleaning the Stool”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004693"/>
            <a:ext cx="3886200" cy="260869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41" y="390322"/>
            <a:ext cx="3175000" cy="2400300"/>
          </a:xfrm>
        </p:spPr>
      </p:pic>
      <p:grpSp>
        <p:nvGrpSpPr>
          <p:cNvPr id="10" name="Group 9"/>
          <p:cNvGrpSpPr/>
          <p:nvPr/>
        </p:nvGrpSpPr>
        <p:grpSpPr>
          <a:xfrm>
            <a:off x="543859" y="365126"/>
            <a:ext cx="1786217" cy="3525428"/>
            <a:chOff x="6053418" y="365126"/>
            <a:chExt cx="1786217" cy="35254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418" y="365126"/>
              <a:ext cx="1786217" cy="352542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flipH="1">
              <a:off x="6185647" y="1582230"/>
              <a:ext cx="1653988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All-Natural Colon Cleanse</a:t>
              </a:r>
              <a:endParaRPr 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21940" y="3426702"/>
            <a:ext cx="3581401" cy="26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943350" cy="2339974"/>
          </a:xfrm>
        </p:spPr>
        <p:txBody>
          <a:bodyPr/>
          <a:lstStyle/>
          <a:p>
            <a:r>
              <a:rPr lang="en-US" i="1" dirty="0" smtClean="0"/>
              <a:t>A Treatment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019211"/>
            <a:ext cx="8153400" cy="3705438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Selectively cut </a:t>
            </a:r>
            <a:r>
              <a:rPr lang="en-US" dirty="0" err="1"/>
              <a:t>resprouts</a:t>
            </a:r>
            <a:r>
              <a:rPr lang="en-US" dirty="0"/>
              <a:t> </a:t>
            </a:r>
            <a:r>
              <a:rPr lang="en-US" dirty="0" smtClean="0"/>
              <a:t>(“</a:t>
            </a:r>
            <a:r>
              <a:rPr lang="en-US" dirty="0"/>
              <a:t>stool cleaning”) </a:t>
            </a:r>
            <a:r>
              <a:rPr lang="en-US" dirty="0" smtClean="0"/>
              <a:t>to accelerate </a:t>
            </a:r>
            <a:r>
              <a:rPr lang="en-US" dirty="0"/>
              <a:t>crown development </a:t>
            </a:r>
            <a:r>
              <a:rPr lang="en-US" dirty="0" smtClean="0"/>
              <a:t>and enhance acorn production?</a:t>
            </a:r>
          </a:p>
          <a:p>
            <a:pPr lvl="0"/>
            <a:r>
              <a:rPr lang="en-US" dirty="0" smtClean="0"/>
              <a:t>Local knowledge of black oak &amp; </a:t>
            </a:r>
            <a:r>
              <a:rPr lang="en-US" dirty="0"/>
              <a:t>studies of </a:t>
            </a:r>
            <a:r>
              <a:rPr lang="en-US" dirty="0" smtClean="0"/>
              <a:t>black oak and other oaks suggest that thinning could enhance growth of residual stems</a:t>
            </a:r>
          </a:p>
          <a:p>
            <a:r>
              <a:rPr lang="en-US" dirty="0"/>
              <a:t>However, such cutting can trigger </a:t>
            </a:r>
            <a:r>
              <a:rPr lang="en-US" dirty="0" smtClean="0"/>
              <a:t>more basal </a:t>
            </a:r>
            <a:r>
              <a:rPr lang="en-US" dirty="0" err="1"/>
              <a:t>resprouts</a:t>
            </a:r>
            <a:r>
              <a:rPr lang="en-US" dirty="0"/>
              <a:t> </a:t>
            </a:r>
            <a:r>
              <a:rPr lang="en-US" dirty="0" smtClean="0"/>
              <a:t>and/or branches that </a:t>
            </a:r>
            <a:r>
              <a:rPr lang="en-US" dirty="0"/>
              <a:t>could </a:t>
            </a:r>
            <a:r>
              <a:rPr lang="en-US" dirty="0" smtClean="0"/>
              <a:t>also offset </a:t>
            </a:r>
            <a:r>
              <a:rPr lang="en-US" dirty="0"/>
              <a:t>accelerated growth of the main </a:t>
            </a:r>
            <a:r>
              <a:rPr lang="en-US" dirty="0" smtClean="0"/>
              <a:t>stems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50" y="288451"/>
            <a:ext cx="3638550" cy="24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8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5675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Number of stems to </a:t>
            </a:r>
            <a:r>
              <a:rPr lang="en-US" b="1" dirty="0" smtClean="0"/>
              <a:t>retain?</a:t>
            </a:r>
            <a:endParaRPr lang="en-US" dirty="0" smtClean="0"/>
          </a:p>
          <a:p>
            <a:r>
              <a:rPr lang="en-US" dirty="0" smtClean="0"/>
              <a:t>Some studies suggest leaving only the largest stem</a:t>
            </a:r>
          </a:p>
          <a:p>
            <a:pPr lvl="0"/>
            <a:r>
              <a:rPr lang="en-US" dirty="0" smtClean="0"/>
              <a:t>Others suggest reserving 3-4 stems to reduce further </a:t>
            </a:r>
            <a:r>
              <a:rPr lang="en-US" dirty="0" err="1" smtClean="0"/>
              <a:t>resprouting</a:t>
            </a:r>
            <a:r>
              <a:rPr lang="en-US" dirty="0" smtClean="0"/>
              <a:t> (</a:t>
            </a:r>
            <a:r>
              <a:rPr lang="en-US" dirty="0" err="1"/>
              <a:t>Espelta</a:t>
            </a:r>
            <a:r>
              <a:rPr lang="en-US" dirty="0"/>
              <a:t> et al. </a:t>
            </a:r>
            <a:r>
              <a:rPr lang="en-US" dirty="0" smtClean="0"/>
              <a:t>2003 from Spain, and McDonald </a:t>
            </a:r>
            <a:r>
              <a:rPr lang="en-US" dirty="0"/>
              <a:t>and </a:t>
            </a:r>
            <a:r>
              <a:rPr lang="en-US" dirty="0" err="1"/>
              <a:t>Tappeiner</a:t>
            </a:r>
            <a:r>
              <a:rPr lang="en-US" dirty="0"/>
              <a:t> </a:t>
            </a:r>
            <a:r>
              <a:rPr lang="en-US" dirty="0" smtClean="0"/>
              <a:t>2002 from California</a:t>
            </a:r>
          </a:p>
          <a:p>
            <a:pPr marL="0" indent="0">
              <a:buNone/>
            </a:pPr>
            <a:r>
              <a:rPr lang="en-US" b="1" dirty="0" smtClean="0"/>
              <a:t>When?</a:t>
            </a:r>
          </a:p>
          <a:p>
            <a:r>
              <a:rPr lang="en-US" dirty="0" smtClean="0"/>
              <a:t>Studies suggest waiting </a:t>
            </a:r>
            <a:r>
              <a:rPr lang="en-US" dirty="0"/>
              <a:t>at least 4 years, or perhaps 8-19 years before </a:t>
            </a:r>
            <a:r>
              <a:rPr lang="en-US" dirty="0" smtClean="0"/>
              <a:t>thinning</a:t>
            </a:r>
          </a:p>
          <a:p>
            <a:pPr marL="0" lvl="0" indent="0">
              <a:buNone/>
            </a:pPr>
            <a:r>
              <a:rPr lang="en-US" b="1" dirty="0" smtClean="0"/>
              <a:t>Where? Signs of “good producer” trees?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50" y="205106"/>
            <a:ext cx="3695700" cy="245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7" y="163885"/>
            <a:ext cx="7886700" cy="1325563"/>
          </a:xfrm>
        </p:spPr>
        <p:txBody>
          <a:bodyPr/>
          <a:lstStyle/>
          <a:p>
            <a:r>
              <a:rPr lang="en-US" dirty="0" smtClean="0"/>
              <a:t>Field Studies of Thinning Sprouts Underway to Evaluate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9448"/>
            <a:ext cx="2813797" cy="5082802"/>
          </a:xfrm>
        </p:spPr>
        <p:txBody>
          <a:bodyPr>
            <a:normAutofit/>
          </a:bodyPr>
          <a:lstStyle/>
          <a:p>
            <a:r>
              <a:rPr lang="en-US" dirty="0" smtClean="0"/>
              <a:t>Across Northern California, led by Pascal </a:t>
            </a:r>
            <a:r>
              <a:rPr lang="en-US" dirty="0" err="1" smtClean="0"/>
              <a:t>Berrill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Added specific monitoring at </a:t>
            </a:r>
            <a:r>
              <a:rPr lang="en-US" dirty="0"/>
              <a:t>the Power </a:t>
            </a:r>
            <a:r>
              <a:rPr lang="en-US" dirty="0" smtClean="0"/>
              <a:t>Fire through a research partnership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2828" y="1489448"/>
            <a:ext cx="6057997" cy="457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B3B3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3" y="2735525"/>
            <a:ext cx="2590800" cy="775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023" y="5102287"/>
            <a:ext cx="687400" cy="727013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4210050" y="5302139"/>
            <a:ext cx="295275" cy="238125"/>
          </a:xfrm>
          <a:prstGeom prst="hexagon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:\Users\jwlong\Pictures\PowerFire\FieldStudy\DSC_059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47" y="144277"/>
            <a:ext cx="8431306" cy="57059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54691" y="5850233"/>
            <a:ext cx="8232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Fire units (#1310253): close to a road, areas of gentle slope, and many top-killed black oaks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49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51815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Monitoring </a:t>
            </a:r>
            <a:r>
              <a:rPr lang="en-US" dirty="0" smtClean="0"/>
              <a:t>on </a:t>
            </a:r>
            <a:r>
              <a:rPr lang="en-US" dirty="0"/>
              <a:t>the Power Fire as part of larger Sierra Nevada research study </a:t>
            </a:r>
            <a:r>
              <a:rPr lang="en-US" b="1" dirty="0" smtClean="0"/>
              <a:t>will answer questions regarding </a:t>
            </a:r>
            <a:r>
              <a:rPr lang="en-US" b="1" dirty="0"/>
              <a:t>effectiveness </a:t>
            </a:r>
            <a:r>
              <a:rPr lang="en-US" dirty="0"/>
              <a:t>of thinning </a:t>
            </a:r>
            <a:r>
              <a:rPr lang="en-US" dirty="0" err="1"/>
              <a:t>resprouts</a:t>
            </a:r>
            <a:r>
              <a:rPr lang="en-US" dirty="0"/>
              <a:t>, </a:t>
            </a:r>
            <a:r>
              <a:rPr lang="en-US" dirty="0" smtClean="0"/>
              <a:t>especially if </a:t>
            </a:r>
            <a:r>
              <a:rPr lang="en-US" dirty="0"/>
              <a:t>followed up over </a:t>
            </a:r>
            <a:r>
              <a:rPr lang="en-US" b="1" dirty="0"/>
              <a:t>the long term</a:t>
            </a:r>
          </a:p>
          <a:p>
            <a:r>
              <a:rPr lang="en-US" dirty="0" smtClean="0"/>
              <a:t>How can interpretation of other monitoring and research data consider trends in large black oaks in relation to fires and treatments?</a:t>
            </a:r>
          </a:p>
          <a:p>
            <a:pPr lvl="1"/>
            <a:r>
              <a:rPr lang="en-US" dirty="0" smtClean="0"/>
              <a:t>Important to </a:t>
            </a:r>
            <a:r>
              <a:rPr lang="en-US" b="1" dirty="0" smtClean="0"/>
              <a:t>track both top-kill and complete kill</a:t>
            </a:r>
          </a:p>
          <a:p>
            <a:r>
              <a:rPr lang="en-US" dirty="0" smtClean="0"/>
              <a:t>Further study </a:t>
            </a:r>
            <a:r>
              <a:rPr lang="en-US" dirty="0"/>
              <a:t>of </a:t>
            </a:r>
            <a:r>
              <a:rPr lang="en-US" b="1" dirty="0" smtClean="0"/>
              <a:t>trends in large hardwoods </a:t>
            </a:r>
            <a:r>
              <a:rPr lang="en-US" dirty="0" smtClean="0"/>
              <a:t>based </a:t>
            </a:r>
            <a:r>
              <a:rPr lang="en-US" dirty="0"/>
              <a:t>upon FIA data in </a:t>
            </a:r>
            <a:r>
              <a:rPr lang="en-US" dirty="0" smtClean="0"/>
              <a:t>the works</a:t>
            </a:r>
            <a:endParaRPr lang="en-US" dirty="0"/>
          </a:p>
          <a:p>
            <a:r>
              <a:rPr lang="en-US" dirty="0" smtClean="0"/>
              <a:t>Research highlights connections between </a:t>
            </a:r>
            <a:r>
              <a:rPr lang="en-US" b="1" dirty="0" smtClean="0"/>
              <a:t>forest conditions and cultural/ethnobotanical </a:t>
            </a:r>
            <a:r>
              <a:rPr lang="en-US" b="1" dirty="0"/>
              <a:t>resources and </a:t>
            </a:r>
            <a:r>
              <a:rPr lang="en-US" b="1" dirty="0" smtClean="0"/>
              <a:t>wildlife habitat</a:t>
            </a:r>
            <a:r>
              <a:rPr lang="en-US" dirty="0" smtClean="0"/>
              <a:t> (i.e. </a:t>
            </a:r>
            <a:r>
              <a:rPr lang="en-US" b="1" dirty="0" smtClean="0"/>
              <a:t>ecosystem services in socioecological systems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" y="0"/>
            <a:ext cx="8839199" cy="1690689"/>
          </a:xfrm>
        </p:spPr>
        <p:txBody>
          <a:bodyPr/>
          <a:lstStyle/>
          <a:p>
            <a:r>
              <a:rPr lang="en-US" dirty="0" smtClean="0"/>
              <a:t>Relevance to Ecological Monitoring Questions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034957"/>
              </p:ext>
            </p:extLst>
          </p:nvPr>
        </p:nvGraphicFramePr>
        <p:xfrm>
          <a:off x="0" y="1397001"/>
          <a:ext cx="9144000" cy="49826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24357"/>
                <a:gridCol w="2419643"/>
              </a:tblGrid>
              <a:tr h="316162">
                <a:tc>
                  <a:txBody>
                    <a:bodyPr/>
                    <a:lstStyle/>
                    <a:p>
                      <a:r>
                        <a:rPr lang="en-US" dirty="0" smtClean="0"/>
                        <a:t>Question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Espeically</a:t>
                      </a:r>
                      <a:r>
                        <a:rPr lang="en-US" dirty="0" smtClean="0"/>
                        <a:t> consider</a:t>
                      </a:r>
                      <a:endParaRPr lang="en-US" dirty="0"/>
                    </a:p>
                  </a:txBody>
                  <a:tcPr/>
                </a:tc>
              </a:tr>
              <a:tr h="553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6 How did treatments affect the tree density and species composition in all size classes?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Trends in large black oaks (12-24”, &gt;24”)</a:t>
                      </a:r>
                      <a:endParaRPr lang="en-US" dirty="0"/>
                    </a:p>
                  </a:txBody>
                  <a:tcPr/>
                </a:tc>
              </a:tr>
              <a:tr h="553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7 Were treatments successful in promoting </a:t>
                      </a:r>
                      <a:r>
                        <a:rPr lang="en-US" sz="1800" b="1" dirty="0" smtClean="0"/>
                        <a:t>diverse plant forms</a:t>
                      </a:r>
                      <a:r>
                        <a:rPr lang="en-US" sz="1800" dirty="0" smtClean="0"/>
                        <a:t> or species of plants?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Trends in large black oaks</a:t>
                      </a:r>
                      <a:endParaRPr lang="en-US" dirty="0"/>
                    </a:p>
                  </a:txBody>
                  <a:tcPr/>
                </a:tc>
              </a:tr>
              <a:tr h="55328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/>
                        <a:t>8 How did focus treatments improve </a:t>
                      </a:r>
                      <a:r>
                        <a:rPr lang="en-US" sz="1800" b="1" dirty="0" smtClean="0"/>
                        <a:t>cultural resource conditions</a:t>
                      </a:r>
                      <a:r>
                        <a:rPr lang="en-US" sz="1800" b="0" dirty="0" smtClean="0"/>
                        <a:t>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Acorn production</a:t>
                      </a:r>
                      <a:endParaRPr lang="en-US" dirty="0"/>
                    </a:p>
                  </a:txBody>
                  <a:tcPr/>
                </a:tc>
              </a:tr>
              <a:tr h="68743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 smtClean="0"/>
                        <a:t>9 Did restoration and conservation actions protect </a:t>
                      </a:r>
                      <a:r>
                        <a:rPr lang="en-US" sz="1800" b="1" dirty="0" smtClean="0"/>
                        <a:t>cultural resources </a:t>
                      </a:r>
                      <a:r>
                        <a:rPr lang="en-US" sz="1800" dirty="0" smtClean="0"/>
                        <a:t>from disturbance?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Survival</a:t>
                      </a:r>
                      <a:r>
                        <a:rPr lang="en-US" baseline="0" dirty="0" smtClean="0"/>
                        <a:t> of l</a:t>
                      </a:r>
                      <a:r>
                        <a:rPr lang="en-US" dirty="0" smtClean="0"/>
                        <a:t>arge</a:t>
                      </a:r>
                      <a:r>
                        <a:rPr lang="en-US" baseline="0" dirty="0" smtClean="0"/>
                        <a:t> black oaks following fires</a:t>
                      </a:r>
                      <a:endParaRPr lang="en-US" dirty="0"/>
                    </a:p>
                  </a:txBody>
                  <a:tcPr/>
                </a:tc>
              </a:tr>
              <a:tr h="624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 How did project actions protect, promote, and make accessible species with </a:t>
                      </a:r>
                      <a:r>
                        <a:rPr lang="en-US" sz="1800" b="1" dirty="0" smtClean="0"/>
                        <a:t>ethnobotanical importance</a:t>
                      </a:r>
                      <a:r>
                        <a:rPr lang="en-US" sz="1800" dirty="0" smtClean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Trends in large black oaks</a:t>
                      </a:r>
                      <a:endParaRPr lang="en-US" dirty="0"/>
                    </a:p>
                  </a:txBody>
                  <a:tcPr/>
                </a:tc>
              </a:tr>
              <a:tr h="393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12 Did wildfire result in impacts to </a:t>
                      </a:r>
                      <a:r>
                        <a:rPr lang="en-US" sz="1800" b="1" dirty="0" smtClean="0"/>
                        <a:t>culturally sensitive </a:t>
                      </a:r>
                      <a:r>
                        <a:rPr lang="en-US" sz="1800" dirty="0" smtClean="0"/>
                        <a:t>areas?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Acorn gathering areas</a:t>
                      </a:r>
                      <a:endParaRPr lang="en-US" dirty="0"/>
                    </a:p>
                  </a:txBody>
                  <a:tcPr/>
                </a:tc>
              </a:tr>
              <a:tr h="422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16 Did project activities improve growing conditions </a:t>
                      </a:r>
                      <a:r>
                        <a:rPr lang="en-US" sz="1800" b="1" dirty="0" smtClean="0"/>
                        <a:t>for hardwoods</a:t>
                      </a:r>
                      <a:r>
                        <a:rPr lang="en-US" sz="1800" dirty="0" smtClean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Growth of black</a:t>
                      </a:r>
                      <a:r>
                        <a:rPr lang="en-US" baseline="0" dirty="0" smtClean="0"/>
                        <a:t> oaks</a:t>
                      </a:r>
                      <a:endParaRPr lang="en-US" dirty="0"/>
                    </a:p>
                  </a:txBody>
                  <a:tcPr/>
                </a:tc>
              </a:tr>
              <a:tr h="624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25 Did forest treatments impact habitat of mature </a:t>
                      </a:r>
                      <a:r>
                        <a:rPr lang="en-US" sz="1800" b="1" dirty="0" smtClean="0"/>
                        <a:t>Forest Sensitive species </a:t>
                      </a:r>
                      <a:r>
                        <a:rPr lang="en-US" sz="1800" dirty="0" smtClean="0"/>
                        <a:t>across projects?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  <a:r>
                        <a:rPr lang="en-US" baseline="0" dirty="0" smtClean="0"/>
                        <a:t> black oaks with cavities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0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766690"/>
            <a:ext cx="7886700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33" y="2790680"/>
            <a:ext cx="8422634" cy="39561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Mature oaks provide valuable ecosystem services that may be threatened by severe fires</a:t>
            </a:r>
          </a:p>
          <a:p>
            <a:r>
              <a:rPr lang="en-US" dirty="0" smtClean="0"/>
              <a:t>Where high severity </a:t>
            </a:r>
            <a:r>
              <a:rPr lang="en-US" dirty="0"/>
              <a:t>patches are particularly </a:t>
            </a:r>
            <a:r>
              <a:rPr lang="en-US" dirty="0" smtClean="0"/>
              <a:t>large and extensive, </a:t>
            </a:r>
            <a:r>
              <a:rPr lang="en-US" dirty="0"/>
              <a:t>management interventions to accelerate stem </a:t>
            </a:r>
            <a:r>
              <a:rPr lang="en-US" dirty="0" smtClean="0"/>
              <a:t>growth </a:t>
            </a:r>
            <a:r>
              <a:rPr lang="en-US" dirty="0"/>
              <a:t>may be a </a:t>
            </a:r>
            <a:r>
              <a:rPr lang="en-US" dirty="0" smtClean="0"/>
              <a:t>priority</a:t>
            </a:r>
          </a:p>
          <a:p>
            <a:r>
              <a:rPr lang="en-US" dirty="0" smtClean="0"/>
              <a:t>Effectiveness of thinning sprouts in </a:t>
            </a:r>
            <a:r>
              <a:rPr lang="en-US" dirty="0"/>
              <a:t>post-fire </a:t>
            </a:r>
            <a:r>
              <a:rPr lang="en-US" dirty="0" smtClean="0"/>
              <a:t>conditions requires study, especially regarding:</a:t>
            </a:r>
          </a:p>
          <a:p>
            <a:pPr lvl="1"/>
            <a:r>
              <a:rPr lang="en-US" dirty="0" smtClean="0"/>
              <a:t>Rate of new branch formation in response to thinning</a:t>
            </a:r>
          </a:p>
          <a:p>
            <a:pPr lvl="1"/>
            <a:r>
              <a:rPr lang="en-US" dirty="0" smtClean="0"/>
              <a:t>Rates of treated and untreated oaks in growth and acorn production</a:t>
            </a:r>
            <a:endParaRPr lang="en-US" dirty="0"/>
          </a:p>
        </p:txBody>
      </p:sp>
      <p:pic>
        <p:nvPicPr>
          <p:cNvPr id="4" name="Content Placeholder 4" descr="C:\Users\jwlong\Pictures\PowerFire\FieldStudy\DSC_06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700" y="365126"/>
            <a:ext cx="1410667" cy="212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529" y="351705"/>
            <a:ext cx="3225204" cy="21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263"/>
            <a:ext cx="7886700" cy="1325563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891" y="1184276"/>
            <a:ext cx="3801109" cy="53530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Many staff from the Eldorado National Forest</a:t>
            </a:r>
          </a:p>
          <a:p>
            <a:r>
              <a:rPr lang="en-US" dirty="0" smtClean="0"/>
              <a:t>R5 </a:t>
            </a:r>
            <a:r>
              <a:rPr lang="en-US" dirty="0" smtClean="0"/>
              <a:t>Ecology:</a:t>
            </a:r>
          </a:p>
          <a:p>
            <a:pPr lvl="1"/>
            <a:r>
              <a:rPr lang="en-US" smtClean="0"/>
              <a:t>Becky Estes</a:t>
            </a:r>
          </a:p>
          <a:p>
            <a:pPr lvl="1"/>
            <a:r>
              <a:rPr lang="en-US" smtClean="0"/>
              <a:t>Shana </a:t>
            </a:r>
            <a:r>
              <a:rPr lang="en-US" dirty="0" smtClean="0"/>
              <a:t>Gross</a:t>
            </a:r>
          </a:p>
          <a:p>
            <a:r>
              <a:rPr lang="en-US" dirty="0" smtClean="0"/>
              <a:t>Research colleagues and collaborators: </a:t>
            </a:r>
          </a:p>
          <a:p>
            <a:pPr lvl="1"/>
            <a:r>
              <a:rPr lang="en-US" dirty="0"/>
              <a:t>J</a:t>
            </a:r>
            <a:r>
              <a:rPr lang="en-US" dirty="0" smtClean="0"/>
              <a:t>amie Lydersen</a:t>
            </a:r>
          </a:p>
          <a:p>
            <a:pPr lvl="1"/>
            <a:r>
              <a:rPr lang="en-US" dirty="0" smtClean="0"/>
              <a:t>Malcolm North</a:t>
            </a:r>
          </a:p>
          <a:p>
            <a:pPr lvl="1"/>
            <a:r>
              <a:rPr lang="en-US" dirty="0" smtClean="0"/>
              <a:t>Pascal </a:t>
            </a:r>
            <a:r>
              <a:rPr lang="en-US" dirty="0" err="1" smtClean="0"/>
              <a:t>Berrill</a:t>
            </a:r>
            <a:endParaRPr lang="en-US" dirty="0" smtClean="0"/>
          </a:p>
          <a:p>
            <a:pPr lvl="1"/>
            <a:r>
              <a:rPr lang="en-US" dirty="0" smtClean="0"/>
              <a:t>Ethan Hammett</a:t>
            </a:r>
          </a:p>
          <a:p>
            <a:pPr lvl="1"/>
            <a:r>
              <a:rPr lang="en-US" dirty="0" smtClean="0"/>
              <a:t>Angela White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077" y="917576"/>
            <a:ext cx="4098131" cy="54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98" y="0"/>
            <a:ext cx="894030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Significance of Large California </a:t>
            </a:r>
            <a:r>
              <a:rPr lang="en-US" dirty="0"/>
              <a:t>Black </a:t>
            </a:r>
            <a:r>
              <a:rPr lang="en-US" dirty="0" smtClean="0"/>
              <a:t>Oaks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698" y="1200150"/>
            <a:ext cx="3158067" cy="456888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US" sz="2800" dirty="0" smtClean="0"/>
              <a:t>Large, well-insulated cavities for fisher</a:t>
            </a:r>
            <a:r>
              <a:rPr lang="en-US" dirty="0"/>
              <a:t> </a:t>
            </a:r>
            <a:r>
              <a:rPr lang="en-US" dirty="0" smtClean="0"/>
              <a:t>dens and spotted</a:t>
            </a:r>
            <a:r>
              <a:rPr lang="en-US" sz="2800" dirty="0" smtClean="0"/>
              <a:t> owl nests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Large quantities of high quality acorns</a:t>
            </a:r>
          </a:p>
          <a:p>
            <a:pPr marL="514350" indent="-514350">
              <a:buAutoNum type="arabicParenR"/>
            </a:pPr>
            <a:r>
              <a:rPr lang="en-US" dirty="0" smtClean="0"/>
              <a:t>Resistance to </a:t>
            </a:r>
            <a:r>
              <a:rPr lang="en-US" sz="2800" dirty="0" smtClean="0"/>
              <a:t>fire*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866" y="1187824"/>
            <a:ext cx="3180684" cy="519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765" y="1143000"/>
            <a:ext cx="1953186" cy="22098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881" y="4143083"/>
            <a:ext cx="2268070" cy="2057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45209" y="5364518"/>
            <a:ext cx="2705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Skinner (1995) found that black oak stems&gt;8” DBH survived prescribed burns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0862205"/>
              </p:ext>
            </p:extLst>
          </p:nvPr>
        </p:nvGraphicFramePr>
        <p:xfrm>
          <a:off x="365760" y="417515"/>
          <a:ext cx="8778240" cy="5857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662"/>
                <a:gridCol w="1712422"/>
                <a:gridCol w="1812174"/>
                <a:gridCol w="3906982"/>
              </a:tblGrid>
              <a:tr h="141293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Age</a:t>
                      </a:r>
                      <a:r>
                        <a:rPr lang="en-US" sz="2800" baseline="0" dirty="0" smtClean="0"/>
                        <a:t> (years)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Diameter (inches)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Acorn production (pounds)*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Other properties</a:t>
                      </a:r>
                      <a:endParaRPr lang="en-US" sz="2800" dirty="0"/>
                    </a:p>
                  </a:txBody>
                  <a:tcPr/>
                </a:tc>
              </a:tr>
              <a:tr h="60404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Can</a:t>
                      </a:r>
                      <a:r>
                        <a:rPr lang="en-US" sz="2400" i="1" baseline="0" dirty="0" smtClean="0"/>
                        <a:t> produce acorns</a:t>
                      </a:r>
                      <a:endParaRPr lang="en-US" sz="2400" i="1" dirty="0"/>
                    </a:p>
                  </a:txBody>
                  <a:tcPr/>
                </a:tc>
              </a:tr>
              <a:tr h="6369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i="1" dirty="0"/>
                    </a:p>
                  </a:txBody>
                  <a:tcPr/>
                </a:tc>
              </a:tr>
              <a:tr h="46981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smtClean="0"/>
                        <a:t>Stems</a:t>
                      </a:r>
                      <a:r>
                        <a:rPr lang="en-US" sz="2400" b="0" i="1" baseline="0" dirty="0" smtClean="0"/>
                        <a:t> s</a:t>
                      </a:r>
                      <a:r>
                        <a:rPr lang="en-US" sz="2400" b="0" i="1" dirty="0" smtClean="0"/>
                        <a:t>urvive Rx fire</a:t>
                      </a:r>
                    </a:p>
                  </a:txBody>
                  <a:tcPr/>
                </a:tc>
              </a:tr>
              <a:tr h="6369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1" dirty="0" smtClean="0"/>
                        <a:t>Heart</a:t>
                      </a:r>
                      <a:r>
                        <a:rPr lang="en-US" sz="2400" b="0" i="1" baseline="0" dirty="0" smtClean="0"/>
                        <a:t> rot incidence increases</a:t>
                      </a:r>
                      <a:endParaRPr lang="en-US" sz="2400" b="0" i="1" dirty="0"/>
                    </a:p>
                  </a:txBody>
                  <a:tcPr/>
                </a:tc>
              </a:tr>
              <a:tr h="6369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1" dirty="0" smtClean="0"/>
                        <a:t>Heart rot</a:t>
                      </a:r>
                      <a:r>
                        <a:rPr lang="en-US" sz="2400" b="0" i="1" baseline="0" dirty="0" smtClean="0"/>
                        <a:t> in 40% of trees 110-120 years</a:t>
                      </a:r>
                      <a:endParaRPr lang="en-US" sz="2400" b="0" i="1" dirty="0"/>
                    </a:p>
                  </a:txBody>
                  <a:tcPr/>
                </a:tc>
              </a:tr>
              <a:tr h="6369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63692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759" y="6256023"/>
            <a:ext cx="851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rom McDonald (1990) </a:t>
            </a:r>
            <a:r>
              <a:rPr lang="en-US" sz="2400" i="1" dirty="0" smtClean="0"/>
              <a:t>Silvics of North America </a:t>
            </a:r>
            <a:r>
              <a:rPr lang="en-US" sz="2400" dirty="0" smtClean="0"/>
              <a:t>and Skinner (1995)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8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457" y="76200"/>
            <a:ext cx="6139543" cy="59779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37" y="76200"/>
            <a:ext cx="2438400" cy="599351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Desired Condition for Black Oaks from Tribal Perspective: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i="1" dirty="0" smtClean="0"/>
              <a:t>What does it look like and how can we measure it?</a:t>
            </a:r>
            <a:br>
              <a:rPr lang="en-US" sz="3600" i="1" dirty="0" smtClean="0"/>
            </a:br>
            <a:r>
              <a:rPr lang="en-US" sz="3600" i="1" dirty="0"/>
              <a:t/>
            </a:r>
            <a:br>
              <a:rPr lang="en-US" sz="3600" i="1" dirty="0"/>
            </a:br>
            <a:r>
              <a:rPr lang="en-US" sz="3600" i="1" dirty="0" smtClean="0"/>
              <a:t>PSW-GTR-252</a:t>
            </a:r>
            <a:endParaRPr lang="en-US" sz="3600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19505"/>
            <a:ext cx="6324600" cy="6050213"/>
          </a:xfrm>
        </p:spPr>
      </p:pic>
    </p:spTree>
    <p:extLst>
      <p:ext uri="{BB962C8B-B14F-4D97-AF65-F5344CB8AC3E}">
        <p14:creationId xmlns:p14="http://schemas.microsoft.com/office/powerpoint/2010/main" val="38601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720" y="5907720"/>
            <a:ext cx="7684994" cy="950280"/>
          </a:xfrm>
        </p:spPr>
        <p:txBody>
          <a:bodyPr/>
          <a:lstStyle/>
          <a:p>
            <a:r>
              <a:rPr lang="en-US" dirty="0" smtClean="0"/>
              <a:t>Low-severity burn in Power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96185"/>
            <a:ext cx="7886700" cy="591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B3B3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9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71" y="0"/>
            <a:ext cx="7886700" cy="1325563"/>
          </a:xfrm>
        </p:spPr>
        <p:txBody>
          <a:bodyPr/>
          <a:lstStyle/>
          <a:p>
            <a:r>
              <a:rPr lang="en-US" dirty="0" smtClean="0"/>
              <a:t>Mature Oaks At Risk</a:t>
            </a:r>
            <a:endParaRPr lang="en-US" dirty="0"/>
          </a:p>
        </p:txBody>
      </p:sp>
      <p:pic>
        <p:nvPicPr>
          <p:cNvPr id="4" name="Content Placeholder 3" descr="C:\Users\jwlong\Pictures\PowerFire\FieldStudy\DSC_0594.JPG"/>
          <p:cNvPicPr>
            <a:picLocks noGrp="1"/>
          </p:cNvPicPr>
          <p:nvPr>
            <p:ph idx="1"/>
          </p:nvPr>
        </p:nvPicPr>
        <p:blipFill>
          <a:blip r:embed="rId3" cstate="print">
            <a:lum brigh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71" y="1325563"/>
            <a:ext cx="78867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4870" y="6126163"/>
            <a:ext cx="8451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Black oak stem that survived the Power Fire but is now highly vulnerable to fire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3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from Severe Wildfire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9638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High</a:t>
            </a:r>
            <a:r>
              <a:rPr lang="en-US" dirty="0"/>
              <a:t>– and </a:t>
            </a:r>
            <a:r>
              <a:rPr lang="en-US" dirty="0" smtClean="0"/>
              <a:t>moderate-severity </a:t>
            </a:r>
            <a:r>
              <a:rPr lang="en-US" dirty="0"/>
              <a:t>fire often kills the above-ground stems of black oak trees,</a:t>
            </a:r>
          </a:p>
          <a:p>
            <a:r>
              <a:rPr lang="en-US" dirty="0" smtClean="0"/>
              <a:t>The </a:t>
            </a:r>
            <a:r>
              <a:rPr lang="en-US" dirty="0"/>
              <a:t>trees typically </a:t>
            </a:r>
            <a:r>
              <a:rPr lang="en-US" dirty="0" err="1"/>
              <a:t>resprout</a:t>
            </a:r>
            <a:r>
              <a:rPr lang="en-US" dirty="0"/>
              <a:t> </a:t>
            </a:r>
            <a:r>
              <a:rPr lang="en-US" dirty="0" smtClean="0"/>
              <a:t>(right)</a:t>
            </a:r>
          </a:p>
          <a:p>
            <a:r>
              <a:rPr lang="en-US" dirty="0" smtClean="0"/>
              <a:t>But such </a:t>
            </a:r>
            <a:r>
              <a:rPr lang="en-US" dirty="0"/>
              <a:t>top-kill results in decades of lost services from acorn production and wildlife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1026" name="Picture 2" descr="DSC_05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977" y="1825625"/>
            <a:ext cx="27400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B3B3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8977" y="5701553"/>
            <a:ext cx="274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Sprouting top-killed oak in Power 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628650" y="159617"/>
            <a:ext cx="7886700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Fate of Black Oaks in Different Burn Severities in the Rim Fire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477416"/>
              </p:ext>
            </p:extLst>
          </p:nvPr>
        </p:nvGraphicFramePr>
        <p:xfrm>
          <a:off x="0" y="1470745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/>
          <p:cNvSpPr/>
          <p:nvPr/>
        </p:nvSpPr>
        <p:spPr>
          <a:xfrm>
            <a:off x="6992471" y="1627094"/>
            <a:ext cx="1815353" cy="11161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59" y="365127"/>
            <a:ext cx="8327091" cy="603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Hammett</a:t>
            </a:r>
            <a:r>
              <a:rPr lang="en-US" dirty="0"/>
              <a:t> </a:t>
            </a:r>
            <a:r>
              <a:rPr lang="en-US" dirty="0" smtClean="0"/>
              <a:t>et al. </a:t>
            </a:r>
            <a:r>
              <a:rPr lang="en-US" i="1" dirty="0" smtClean="0"/>
              <a:t>Fire Ecology </a:t>
            </a:r>
            <a:r>
              <a:rPr lang="en-US" dirty="0" smtClean="0"/>
              <a:t>(2017)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259885" y="1099825"/>
            <a:ext cx="5510042" cy="54810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High-severity </a:t>
            </a:r>
            <a:r>
              <a:rPr lang="en-US" dirty="0"/>
              <a:t>fires </a:t>
            </a:r>
            <a:r>
              <a:rPr lang="en-US" dirty="0" smtClean="0"/>
              <a:t>may </a:t>
            </a:r>
            <a:r>
              <a:rPr lang="en-US" dirty="0"/>
              <a:t>give a competitive advantage </a:t>
            </a:r>
            <a:r>
              <a:rPr lang="en-US" dirty="0" smtClean="0"/>
              <a:t>to black </a:t>
            </a:r>
            <a:r>
              <a:rPr lang="en-US" dirty="0"/>
              <a:t>oak that </a:t>
            </a:r>
            <a:r>
              <a:rPr lang="en-US" dirty="0" smtClean="0"/>
              <a:t>sprouts </a:t>
            </a:r>
            <a:r>
              <a:rPr lang="en-US" dirty="0"/>
              <a:t>following </a:t>
            </a:r>
            <a:r>
              <a:rPr lang="en-US" dirty="0" smtClean="0"/>
              <a:t>top-kill</a:t>
            </a:r>
          </a:p>
          <a:p>
            <a:r>
              <a:rPr lang="en-US" dirty="0" smtClean="0"/>
              <a:t>Greater oak crown </a:t>
            </a:r>
            <a:r>
              <a:rPr lang="en-US" dirty="0"/>
              <a:t>volume </a:t>
            </a:r>
            <a:r>
              <a:rPr lang="en-US" dirty="0" smtClean="0"/>
              <a:t>for </a:t>
            </a:r>
            <a:r>
              <a:rPr lang="en-US" dirty="0"/>
              <a:t>sprout clumps with no live </a:t>
            </a:r>
            <a:r>
              <a:rPr lang="en-US" dirty="0" smtClean="0"/>
              <a:t>conifer </a:t>
            </a:r>
            <a:r>
              <a:rPr lang="en-US" dirty="0" err="1" smtClean="0"/>
              <a:t>overstory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 estimated ~45% </a:t>
            </a:r>
            <a:r>
              <a:rPr lang="en-US" dirty="0"/>
              <a:t>of </a:t>
            </a:r>
            <a:r>
              <a:rPr lang="en-US" dirty="0" smtClean="0"/>
              <a:t>sprout clumps would produce </a:t>
            </a:r>
            <a:r>
              <a:rPr lang="en-US" dirty="0"/>
              <a:t>acorns 12 years after fire-induced re-sprouting</a:t>
            </a:r>
            <a:r>
              <a:rPr lang="en-US" dirty="0" smtClean="0"/>
              <a:t>, although </a:t>
            </a:r>
            <a:r>
              <a:rPr lang="en-US" i="1" dirty="0" smtClean="0"/>
              <a:t>production and viability of those acorns were not evaluated</a:t>
            </a:r>
          </a:p>
          <a:p>
            <a:r>
              <a:rPr lang="en-US" dirty="0" smtClean="0"/>
              <a:t>BUT complete top-kill of sprout </a:t>
            </a:r>
            <a:r>
              <a:rPr lang="en-US" dirty="0"/>
              <a:t>clumps </a:t>
            </a:r>
            <a:r>
              <a:rPr lang="en-US" dirty="0" smtClean="0"/>
              <a:t>(~100%) in </a:t>
            </a:r>
            <a:r>
              <a:rPr lang="en-US" dirty="0" err="1" smtClean="0"/>
              <a:t>reburns</a:t>
            </a:r>
            <a:r>
              <a:rPr lang="en-US" dirty="0" smtClean="0"/>
              <a:t> within the fire return interval (12 years)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/>
              <a:t>This may </a:t>
            </a:r>
            <a:r>
              <a:rPr lang="en-US" dirty="0"/>
              <a:t>reduce the </a:t>
            </a:r>
            <a:r>
              <a:rPr lang="en-US" dirty="0" smtClean="0"/>
              <a:t>availability </a:t>
            </a:r>
            <a:r>
              <a:rPr lang="en-US" dirty="0"/>
              <a:t>of mature black oak </a:t>
            </a:r>
            <a:r>
              <a:rPr lang="en-US" dirty="0" smtClean="0"/>
              <a:t>trees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787" y="5582801"/>
            <a:ext cx="3089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Twice top-killed black oaks (</a:t>
            </a:r>
            <a:r>
              <a:rPr lang="en-US" sz="2400" dirty="0" err="1"/>
              <a:t>Storrie</a:t>
            </a:r>
            <a:r>
              <a:rPr lang="en-US" sz="2400" dirty="0"/>
              <a:t> Fire 2000,  and Chips Fire 2012)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87" y="1099826"/>
            <a:ext cx="28930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1396</TotalTime>
  <Words>1223</Words>
  <Application>Microsoft Office PowerPoint</Application>
  <PresentationFormat>On-screen Show (4:3)</PresentationFormat>
  <Paragraphs>140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Does thinning California black oak basal sprouts following severe fires yield ecosystem dividends?</vt:lpstr>
      <vt:lpstr>Significance of Large California Black Oaks</vt:lpstr>
      <vt:lpstr>PowerPoint Presentation</vt:lpstr>
      <vt:lpstr>Desired Condition for Black Oaks from Tribal Perspective:  What does it look like and how can we measure it?  PSW-GTR-252</vt:lpstr>
      <vt:lpstr>Low-severity burn in Power Fire</vt:lpstr>
      <vt:lpstr>Mature Oaks At Risk</vt:lpstr>
      <vt:lpstr>Impacts from Severe Wildfire</vt:lpstr>
      <vt:lpstr>Fate of Black Oaks in Different Burn Severities in the Rim Fire </vt:lpstr>
      <vt:lpstr>Hammett et al. Fire Ecology (2017)</vt:lpstr>
      <vt:lpstr>California Black Oak declining in recent FIA Data</vt:lpstr>
      <vt:lpstr>“Cleaning the Stool”</vt:lpstr>
      <vt:lpstr>A Treatment Hypothesis</vt:lpstr>
      <vt:lpstr>Uncertainties</vt:lpstr>
      <vt:lpstr>Field Studies of Thinning Sprouts Underway to Evaluate Effects</vt:lpstr>
      <vt:lpstr>PowerPoint Presentation</vt:lpstr>
      <vt:lpstr>Implications</vt:lpstr>
      <vt:lpstr>Relevance to Ecological Monitoring Questions</vt:lpstr>
      <vt:lpstr>Summary</vt:lpstr>
      <vt:lpstr>Thank you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Long, Jonathan W -FS</dc:creator>
  <cp:lastModifiedBy>Long, Jonathan W -FS</cp:lastModifiedBy>
  <cp:revision>50</cp:revision>
  <dcterms:created xsi:type="dcterms:W3CDTF">2017-09-07T18:09:51Z</dcterms:created>
  <dcterms:modified xsi:type="dcterms:W3CDTF">2017-11-02T20:40:15Z</dcterms:modified>
</cp:coreProperties>
</file>