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72" r:id="rId3"/>
    <p:sldId id="270" r:id="rId4"/>
    <p:sldId id="286" r:id="rId5"/>
    <p:sldId id="265" r:id="rId6"/>
    <p:sldId id="266" r:id="rId7"/>
    <p:sldId id="301" r:id="rId8"/>
    <p:sldId id="276" r:id="rId9"/>
    <p:sldId id="273" r:id="rId10"/>
    <p:sldId id="288" r:id="rId11"/>
    <p:sldId id="289" r:id="rId12"/>
    <p:sldId id="298" r:id="rId13"/>
    <p:sldId id="299" r:id="rId14"/>
    <p:sldId id="271" r:id="rId15"/>
    <p:sldId id="259" r:id="rId16"/>
    <p:sldId id="277" r:id="rId17"/>
    <p:sldId id="278" r:id="rId18"/>
    <p:sldId id="282" r:id="rId19"/>
    <p:sldId id="284" r:id="rId20"/>
    <p:sldId id="295" r:id="rId21"/>
    <p:sldId id="297" r:id="rId22"/>
    <p:sldId id="285" r:id="rId23"/>
    <p:sldId id="300" r:id="rId24"/>
    <p:sldId id="290" r:id="rId25"/>
    <p:sldId id="291" r:id="rId26"/>
    <p:sldId id="292" r:id="rId27"/>
    <p:sldId id="296" r:id="rId28"/>
    <p:sldId id="264" r:id="rId29"/>
    <p:sldId id="269" r:id="rId30"/>
    <p:sldId id="257"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33" autoAdjust="0"/>
    <p:restoredTop sz="79129" autoAdjust="0"/>
  </p:normalViewPr>
  <p:slideViewPr>
    <p:cSldViewPr snapToGrid="0" snapToObjects="1">
      <p:cViewPr varScale="1">
        <p:scale>
          <a:sx n="89" d="100"/>
          <a:sy n="89" d="100"/>
        </p:scale>
        <p:origin x="171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E6BF01-6A86-0147-B1F9-7979696EE720}" type="datetimeFigureOut">
              <a:rPr lang="en-US" smtClean="0"/>
              <a:pPr/>
              <a:t>11/7/2017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E37A23-1B21-154E-A08F-227C174FB2C0}" type="slidenum">
              <a:rPr lang="en-US" smtClean="0"/>
              <a:pPr/>
              <a:t>‹#›</a:t>
            </a:fld>
            <a:endParaRPr lang="en-US"/>
          </a:p>
        </p:txBody>
      </p:sp>
    </p:spTree>
    <p:extLst>
      <p:ext uri="{BB962C8B-B14F-4D97-AF65-F5344CB8AC3E}">
        <p14:creationId xmlns:p14="http://schemas.microsoft.com/office/powerpoint/2010/main" val="27462293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intro – fire/wildlife ecologist</a:t>
            </a:r>
          </a:p>
          <a:p>
            <a:r>
              <a:rPr lang="en-US" dirty="0"/>
              <a:t>Overview of work in Power since 2014 with point blue – birds and bats – focus on the bats here, what we did, what we found, future directions</a:t>
            </a:r>
          </a:p>
        </p:txBody>
      </p:sp>
      <p:sp>
        <p:nvSpPr>
          <p:cNvPr id="4" name="Slide Number Placeholder 3"/>
          <p:cNvSpPr>
            <a:spLocks noGrp="1"/>
          </p:cNvSpPr>
          <p:nvPr>
            <p:ph type="sldNum" sz="quarter" idx="10"/>
          </p:nvPr>
        </p:nvSpPr>
        <p:spPr/>
        <p:txBody>
          <a:bodyPr/>
          <a:lstStyle/>
          <a:p>
            <a:fld id="{59E37A23-1B21-154E-A08F-227C174FB2C0}" type="slidenum">
              <a:rPr lang="en-US" smtClean="0"/>
              <a:pPr/>
              <a:t>1</a:t>
            </a:fld>
            <a:endParaRPr lang="en-US"/>
          </a:p>
        </p:txBody>
      </p:sp>
    </p:spTree>
    <p:extLst>
      <p:ext uri="{BB962C8B-B14F-4D97-AF65-F5344CB8AC3E}">
        <p14:creationId xmlns:p14="http://schemas.microsoft.com/office/powerpoint/2010/main" val="1902324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Burned vs. unburned</a:t>
            </a:r>
          </a:p>
          <a:p>
            <a:r>
              <a:rPr lang="en-US" dirty="0"/>
              <a:t>Within burned – different levels of severity</a:t>
            </a:r>
          </a:p>
          <a:p>
            <a:r>
              <a:rPr lang="en-US" dirty="0"/>
              <a:t>Within high severity – managed or not</a:t>
            </a:r>
          </a:p>
        </p:txBody>
      </p:sp>
      <p:sp>
        <p:nvSpPr>
          <p:cNvPr id="4" name="Slide Number Placeholder 3"/>
          <p:cNvSpPr>
            <a:spLocks noGrp="1"/>
          </p:cNvSpPr>
          <p:nvPr>
            <p:ph type="sldNum" sz="quarter" idx="10"/>
          </p:nvPr>
        </p:nvSpPr>
        <p:spPr/>
        <p:txBody>
          <a:bodyPr/>
          <a:lstStyle/>
          <a:p>
            <a:fld id="{59E37A23-1B21-154E-A08F-227C174FB2C0}" type="slidenum">
              <a:rPr lang="en-US" smtClean="0"/>
              <a:pPr/>
              <a:t>11</a:t>
            </a:fld>
            <a:endParaRPr lang="en-US"/>
          </a:p>
        </p:txBody>
      </p:sp>
    </p:spTree>
    <p:extLst>
      <p:ext uri="{BB962C8B-B14F-4D97-AF65-F5344CB8AC3E}">
        <p14:creationId xmlns:p14="http://schemas.microsoft.com/office/powerpoint/2010/main" val="3431752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habitat quality, abundance and distribution have changed?</a:t>
            </a:r>
            <a:r>
              <a:rPr lang="en-US" baseline="0" dirty="0" smtClean="0"/>
              <a:t> In particular due to wildfire and forest treatments. </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12</a:t>
            </a:fld>
            <a:endParaRPr lang="en-US"/>
          </a:p>
        </p:txBody>
      </p:sp>
    </p:spTree>
    <p:extLst>
      <p:ext uri="{BB962C8B-B14F-4D97-AF65-F5344CB8AC3E}">
        <p14:creationId xmlns:p14="http://schemas.microsoft.com/office/powerpoint/2010/main" val="286295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Bird point-transects</a:t>
            </a:r>
            <a:r>
              <a:rPr lang="en-US" baseline="0" dirty="0" smtClean="0"/>
              <a:t> were placed diagonally along a vegetation pot grid so that some points would be coincident with other past and ongoing monitoring projects within forest service lands and the two fire. Points represent the gradient of burn severity that occurred within the two fires and within areas that have received post-fire reforestation treatments including salvage logging, shrub abatement and plantings. Transects are typically comprised of 10 point count locations, spaced at least 250m apart (283m usually), which an observer can cover in a morning. In total this gave us 24 transects and a total of 224 point count locations.</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13</a:t>
            </a:fld>
            <a:endParaRPr lang="en-US"/>
          </a:p>
        </p:txBody>
      </p:sp>
    </p:spTree>
    <p:extLst>
      <p:ext uri="{BB962C8B-B14F-4D97-AF65-F5344CB8AC3E}">
        <p14:creationId xmlns:p14="http://schemas.microsoft.com/office/powerpoint/2010/main" val="1069245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greater</a:t>
            </a:r>
            <a:r>
              <a:rPr lang="en-US" baseline="0" dirty="0"/>
              <a:t> area with power fire in context</a:t>
            </a:r>
          </a:p>
          <a:p>
            <a:endParaRPr lang="en-US" baseline="0" dirty="0"/>
          </a:p>
          <a:p>
            <a:r>
              <a:rPr lang="en-US" baseline="0" dirty="0"/>
              <a:t>Some general details about size and when it burned</a:t>
            </a:r>
          </a:p>
          <a:p>
            <a:endParaRPr lang="en-US" baseline="0" dirty="0"/>
          </a:p>
          <a:p>
            <a:r>
              <a:rPr lang="en-US" baseline="0" dirty="0"/>
              <a:t>Google image taken 6/22/16</a:t>
            </a:r>
          </a:p>
          <a:p>
            <a:endParaRPr lang="en-US" baseline="0" dirty="0"/>
          </a:p>
          <a:p>
            <a:r>
              <a:rPr lang="en-US" baseline="0" dirty="0"/>
              <a:t>Size of power – 17,000 acres</a:t>
            </a:r>
          </a:p>
          <a:p>
            <a:r>
              <a:rPr lang="en-US" baseline="0" dirty="0"/>
              <a:t>2004 burn</a:t>
            </a:r>
          </a:p>
          <a:p>
            <a:endParaRPr lang="en-US" baseline="0" dirty="0"/>
          </a:p>
          <a:p>
            <a:r>
              <a:rPr lang="en-US" baseline="0" dirty="0"/>
              <a:t>Large burn with relatively large high severity areas. Can still see fire “scare” here, but these are mostly open forests and </a:t>
            </a:r>
            <a:r>
              <a:rPr lang="en-US" baseline="0" dirty="0" err="1"/>
              <a:t>shrublands</a:t>
            </a:r>
            <a:r>
              <a:rPr lang="en-US" baseline="0" dirty="0"/>
              <a:t> 13 years later</a:t>
            </a:r>
          </a:p>
          <a:p>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14</a:t>
            </a:fld>
            <a:endParaRPr lang="en-US"/>
          </a:p>
        </p:txBody>
      </p:sp>
    </p:spTree>
    <p:extLst>
      <p:ext uri="{BB962C8B-B14F-4D97-AF65-F5344CB8AC3E}">
        <p14:creationId xmlns:p14="http://schemas.microsoft.com/office/powerpoint/2010/main" val="1344672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survey points were randomly selected from existing bird survey points</a:t>
            </a:r>
            <a:r>
              <a:rPr lang="en-US" baseline="0" dirty="0"/>
              <a:t> to leverage vegetation data and potentially look at co-occurrences of bird and bat species.</a:t>
            </a:r>
            <a:endParaRPr lang="en-US" dirty="0"/>
          </a:p>
          <a:p>
            <a:r>
              <a:rPr lang="en-US" dirty="0"/>
              <a:t>The</a:t>
            </a:r>
            <a:r>
              <a:rPr lang="en-US" baseline="0" dirty="0"/>
              <a:t> random selection was stratified by four groups: 1) Unburned reference (MIS) points; 2) Low/Moderate severity; 3) High severity </a:t>
            </a:r>
            <a:r>
              <a:rPr lang="en-US" baseline="0" dirty="0" err="1"/>
              <a:t>unsalvaged</a:t>
            </a:r>
            <a:r>
              <a:rPr lang="en-US" baseline="0" dirty="0"/>
              <a:t>; 4) Hi severity salvaged.</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15</a:t>
            </a:fld>
            <a:endParaRPr lang="en-US"/>
          </a:p>
        </p:txBody>
      </p:sp>
    </p:spTree>
    <p:extLst>
      <p:ext uri="{BB962C8B-B14F-4D97-AF65-F5344CB8AC3E}">
        <p14:creationId xmlns:p14="http://schemas.microsoft.com/office/powerpoint/2010/main" val="2017532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Rise early in the early</a:t>
            </a:r>
            <a:r>
              <a:rPr lang="en-US" baseline="0" dirty="0"/>
              <a:t> season as species arrive, peak mid-summer as young become </a:t>
            </a:r>
            <a:r>
              <a:rPr lang="en-US" baseline="0" dirty="0" err="1"/>
              <a:t>volant</a:t>
            </a:r>
            <a:r>
              <a:rPr lang="en-US" baseline="0" dirty="0"/>
              <a:t>, decline late summer as individuals start to leave</a:t>
            </a:r>
          </a:p>
          <a:p>
            <a:endParaRPr lang="en-US" baseline="0" dirty="0"/>
          </a:p>
          <a:p>
            <a:r>
              <a:rPr lang="en-US" baseline="0" dirty="0"/>
              <a:t>Tree roosting bats most consistently migrate – Hoary bats, silver-haired &amp; western red</a:t>
            </a:r>
          </a:p>
          <a:p>
            <a:endParaRPr lang="en-US" baseline="0" dirty="0"/>
          </a:p>
          <a:p>
            <a:r>
              <a:rPr lang="en-US" baseline="0" dirty="0" err="1"/>
              <a:t>Hybernation</a:t>
            </a:r>
            <a:r>
              <a:rPr lang="en-US" baseline="0" dirty="0"/>
              <a:t>: non-hibernating at rest heart rate 300-400 bpm; during hibernation 10bpm</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16</a:t>
            </a:fld>
            <a:endParaRPr lang="en-US"/>
          </a:p>
        </p:txBody>
      </p:sp>
    </p:spTree>
    <p:extLst>
      <p:ext uri="{BB962C8B-B14F-4D97-AF65-F5344CB8AC3E}">
        <p14:creationId xmlns:p14="http://schemas.microsoft.com/office/powerpoint/2010/main" val="1540131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More species in burned areas,</a:t>
            </a:r>
            <a:r>
              <a:rPr lang="en-US" baseline="0" dirty="0"/>
              <a:t> probably because there is more habitat heterogeneity in these areas. [photos of that heterogeneity]</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17</a:t>
            </a:fld>
            <a:endParaRPr lang="en-US"/>
          </a:p>
        </p:txBody>
      </p:sp>
    </p:spTree>
    <p:extLst>
      <p:ext uri="{BB962C8B-B14F-4D97-AF65-F5344CB8AC3E}">
        <p14:creationId xmlns:p14="http://schemas.microsoft.com/office/powerpoint/2010/main" val="2739222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Tabr</a:t>
            </a:r>
            <a:r>
              <a:rPr lang="en-US" baseline="0" dirty="0" smtClean="0"/>
              <a:t> &amp; </a:t>
            </a:r>
            <a:r>
              <a:rPr lang="en-US" baseline="0" dirty="0" err="1" smtClean="0"/>
              <a:t>Myca</a:t>
            </a:r>
            <a:r>
              <a:rPr lang="en-US" baseline="0" dirty="0" smtClean="0"/>
              <a:t> – most common</a:t>
            </a:r>
            <a:endParaRPr lang="en-US" dirty="0" smtClean="0"/>
          </a:p>
          <a:p>
            <a:endParaRPr lang="en-US" dirty="0" smtClean="0"/>
          </a:p>
          <a:p>
            <a:r>
              <a:rPr lang="en-US" dirty="0" smtClean="0"/>
              <a:t>Significant</a:t>
            </a:r>
            <a:r>
              <a:rPr lang="en-US" baseline="0" dirty="0" smtClean="0"/>
              <a:t> </a:t>
            </a:r>
            <a:r>
              <a:rPr lang="en-US" baseline="0" dirty="0"/>
              <a:t>differences for:</a:t>
            </a:r>
          </a:p>
          <a:p>
            <a:r>
              <a:rPr lang="en-US" baseline="0" dirty="0"/>
              <a:t>silver-haired bat (</a:t>
            </a:r>
            <a:r>
              <a:rPr lang="en-US" baseline="0" dirty="0" err="1"/>
              <a:t>lano</a:t>
            </a:r>
            <a:r>
              <a:rPr lang="en-US" baseline="0" dirty="0"/>
              <a:t>)</a:t>
            </a:r>
          </a:p>
          <a:p>
            <a:r>
              <a:rPr lang="en-US" dirty="0"/>
              <a:t>Mexican free-tailed bat (</a:t>
            </a:r>
            <a:r>
              <a:rPr lang="en-US" dirty="0" err="1"/>
              <a:t>tabr</a:t>
            </a:r>
            <a:r>
              <a:rPr lang="en-US" dirty="0" smtClean="0"/>
              <a:t>)</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18</a:t>
            </a:fld>
            <a:endParaRPr lang="en-US"/>
          </a:p>
        </p:txBody>
      </p:sp>
    </p:spTree>
    <p:extLst>
      <p:ext uri="{BB962C8B-B14F-4D97-AF65-F5344CB8AC3E}">
        <p14:creationId xmlns:p14="http://schemas.microsoft.com/office/powerpoint/2010/main" val="2444616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Fringed </a:t>
            </a:r>
            <a:r>
              <a:rPr lang="en-US" dirty="0" err="1"/>
              <a:t>myotis</a:t>
            </a:r>
            <a:r>
              <a:rPr lang="en-US" dirty="0"/>
              <a:t> (myth) is significantly different</a:t>
            </a:r>
          </a:p>
          <a:p>
            <a:endParaRPr lang="en-US" dirty="0"/>
          </a:p>
          <a:p>
            <a:r>
              <a:rPr lang="en-US" dirty="0"/>
              <a:t>Talk about sensitive species in and around Power. </a:t>
            </a:r>
            <a:r>
              <a:rPr lang="en-US" dirty="0" err="1"/>
              <a:t>Coto</a:t>
            </a:r>
            <a:r>
              <a:rPr lang="en-US" dirty="0"/>
              <a:t> may also just be hard to detect. </a:t>
            </a:r>
            <a:r>
              <a:rPr lang="en-US" dirty="0" err="1"/>
              <a:t>Anpa</a:t>
            </a:r>
            <a:r>
              <a:rPr lang="en-US" dirty="0"/>
              <a:t> too, although we’ve seen them much more. At end talk about bringing in data from other fires and dealing with detectability issues.</a:t>
            </a:r>
          </a:p>
          <a:p>
            <a:endParaRPr lang="en-US" dirty="0"/>
          </a:p>
          <a:p>
            <a:r>
              <a:rPr lang="en-US" dirty="0"/>
              <a:t>Townsend’s – 1 </a:t>
            </a:r>
            <a:r>
              <a:rPr lang="en-US" dirty="0" err="1"/>
              <a:t>obs</a:t>
            </a:r>
            <a:r>
              <a:rPr lang="en-US" dirty="0"/>
              <a:t> in unburned forest (3 in Rim)</a:t>
            </a:r>
          </a:p>
          <a:p>
            <a:r>
              <a:rPr lang="en-US" dirty="0"/>
              <a:t>Pallid bat – 96 in Power; 6 in unburned (handful in other fires; few in other forests)</a:t>
            </a:r>
          </a:p>
          <a:p>
            <a:endParaRPr lang="en-US" dirty="0"/>
          </a:p>
          <a:p>
            <a:r>
              <a:rPr lang="en-US" dirty="0"/>
              <a:t>Conservative numbers from automated software – manual review may confirm more detections. E.g. for </a:t>
            </a:r>
            <a:r>
              <a:rPr lang="en-US" dirty="0" err="1"/>
              <a:t>Coto</a:t>
            </a:r>
            <a:r>
              <a:rPr lang="en-US" dirty="0"/>
              <a:t> there are 14 possible calls in the ENF/Power region.</a:t>
            </a:r>
          </a:p>
        </p:txBody>
      </p:sp>
      <p:sp>
        <p:nvSpPr>
          <p:cNvPr id="4" name="Slide Number Placeholder 3"/>
          <p:cNvSpPr>
            <a:spLocks noGrp="1"/>
          </p:cNvSpPr>
          <p:nvPr>
            <p:ph type="sldNum" sz="quarter" idx="10"/>
          </p:nvPr>
        </p:nvSpPr>
        <p:spPr/>
        <p:txBody>
          <a:bodyPr/>
          <a:lstStyle/>
          <a:p>
            <a:fld id="{59E37A23-1B21-154E-A08F-227C174FB2C0}" type="slidenum">
              <a:rPr lang="en-US" smtClean="0"/>
              <a:pPr/>
              <a:t>19</a:t>
            </a:fld>
            <a:endParaRPr lang="en-US"/>
          </a:p>
        </p:txBody>
      </p:sp>
    </p:spTree>
    <p:extLst>
      <p:ext uri="{BB962C8B-B14F-4D97-AF65-F5344CB8AC3E}">
        <p14:creationId xmlns:p14="http://schemas.microsoft.com/office/powerpoint/2010/main" val="1937219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survey points were randomly selected from existing bird survey points</a:t>
            </a:r>
            <a:r>
              <a:rPr lang="en-US" baseline="0" dirty="0"/>
              <a:t> to leverage vegetation data and potentially look at co-occurrences of bird and bat species.</a:t>
            </a:r>
            <a:endParaRPr lang="en-US" dirty="0"/>
          </a:p>
          <a:p>
            <a:r>
              <a:rPr lang="en-US" dirty="0"/>
              <a:t>The</a:t>
            </a:r>
            <a:r>
              <a:rPr lang="en-US" baseline="0" dirty="0"/>
              <a:t> random selection was stratified by four groups: 1) Unburned reference (MIS) points; 2) Low/Moderate severity; 3) High severity </a:t>
            </a:r>
            <a:r>
              <a:rPr lang="en-US" baseline="0" dirty="0" err="1"/>
              <a:t>unsalvaged</a:t>
            </a:r>
            <a:r>
              <a:rPr lang="en-US" baseline="0" dirty="0"/>
              <a:t>; 4) Hi severity salvaged.</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20</a:t>
            </a:fld>
            <a:endParaRPr lang="en-US"/>
          </a:p>
        </p:txBody>
      </p:sp>
    </p:spTree>
    <p:extLst>
      <p:ext uri="{BB962C8B-B14F-4D97-AF65-F5344CB8AC3E}">
        <p14:creationId xmlns:p14="http://schemas.microsoft.com/office/powerpoint/2010/main" val="157348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 species of bats can be found in the Sierra. All insectivorous, but occupy a range of habitat types. Highlight some important ones: common species – Mexican Free-tailed; Silver-haired; Ca </a:t>
            </a:r>
            <a:r>
              <a:rPr lang="en-US" dirty="0" err="1"/>
              <a:t>Myotis</a:t>
            </a:r>
            <a:r>
              <a:rPr lang="en-US" dirty="0"/>
              <a:t>. Sensitive species: Pallid bat; Townsends big-eared; western red.</a:t>
            </a:r>
          </a:p>
          <a:p>
            <a:endParaRPr lang="en-US" dirty="0"/>
          </a:p>
          <a:p>
            <a:r>
              <a:rPr lang="en-US" dirty="0"/>
              <a:t>Pallid bat – forages low or on the ground. Uses a combination of echolocation and auditory cues. Eat large insects, scorpions, small vertebrates.</a:t>
            </a:r>
          </a:p>
          <a:p>
            <a:r>
              <a:rPr lang="en-US" dirty="0"/>
              <a:t>Townsend’s – Specializes in moths, “whisper bat”, can be difficult to record echolocation. Some moth species (tiger moths) can hear bats and ‘jam’ their echolocations. Also difficult to catch in mist nets.</a:t>
            </a:r>
          </a:p>
          <a:p>
            <a:r>
              <a:rPr lang="en-US" dirty="0" err="1"/>
              <a:t>Finged</a:t>
            </a:r>
            <a:r>
              <a:rPr lang="en-US" dirty="0"/>
              <a:t> </a:t>
            </a:r>
            <a:r>
              <a:rPr lang="en-US" dirty="0" err="1"/>
              <a:t>myotis</a:t>
            </a:r>
            <a:r>
              <a:rPr lang="en-US" dirty="0"/>
              <a:t> – Favorite food source is beetles and can glean insects from vegetation (woodboring beetles?)</a:t>
            </a:r>
          </a:p>
          <a:p>
            <a:endParaRPr lang="en-US" dirty="0"/>
          </a:p>
          <a:p>
            <a:r>
              <a:rPr lang="en-US" dirty="0"/>
              <a:t>20% of mammals world-wide are bats</a:t>
            </a:r>
          </a:p>
          <a:p>
            <a:endParaRPr lang="en-US" dirty="0"/>
          </a:p>
          <a:p>
            <a:r>
              <a:rPr lang="en-US" dirty="0"/>
              <a:t>Most</a:t>
            </a:r>
            <a:r>
              <a:rPr lang="en-US" baseline="0" dirty="0"/>
              <a:t> i</a:t>
            </a:r>
            <a:r>
              <a:rPr lang="en-US" dirty="0"/>
              <a:t>mages taken from USGS website; san</a:t>
            </a:r>
            <a:r>
              <a:rPr lang="en-US" baseline="0" dirty="0"/>
              <a:t> </a:t>
            </a:r>
            <a:r>
              <a:rPr lang="en-US" baseline="0" dirty="0" err="1"/>
              <a:t>diego</a:t>
            </a:r>
            <a:r>
              <a:rPr lang="en-US" baseline="0" dirty="0"/>
              <a:t> survey - https://www.werc.usgs.gov/ProjectSubWebPage.aspx?SubWebPageID=5&amp;ProjectID=183</a:t>
            </a:r>
          </a:p>
          <a:p>
            <a:r>
              <a:rPr lang="en-US" dirty="0"/>
              <a:t>Mexican free-tailed bat image - http://www.statesymbolsusa.org/symbol-official-item/texas/state-mammal/mexican-free-tailed-bat</a:t>
            </a:r>
          </a:p>
          <a:p>
            <a:r>
              <a:rPr lang="en-US" dirty="0"/>
              <a:t>Silver-haired bat - http://naturalmissouri.blogspot.com/2011/04/silver-haired-bat.html</a:t>
            </a:r>
          </a:p>
        </p:txBody>
      </p:sp>
      <p:sp>
        <p:nvSpPr>
          <p:cNvPr id="4" name="Slide Number Placeholder 3"/>
          <p:cNvSpPr>
            <a:spLocks noGrp="1"/>
          </p:cNvSpPr>
          <p:nvPr>
            <p:ph type="sldNum" sz="quarter" idx="10"/>
          </p:nvPr>
        </p:nvSpPr>
        <p:spPr/>
        <p:txBody>
          <a:bodyPr/>
          <a:lstStyle/>
          <a:p>
            <a:fld id="{59E37A23-1B21-154E-A08F-227C174FB2C0}" type="slidenum">
              <a:rPr lang="en-US" smtClean="0"/>
              <a:pPr/>
              <a:t>2</a:t>
            </a:fld>
            <a:endParaRPr lang="en-US"/>
          </a:p>
        </p:txBody>
      </p:sp>
    </p:spTree>
    <p:extLst>
      <p:ext uri="{BB962C8B-B14F-4D97-AF65-F5344CB8AC3E}">
        <p14:creationId xmlns:p14="http://schemas.microsoft.com/office/powerpoint/2010/main" val="247954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surveys</a:t>
            </a:r>
            <a:r>
              <a:rPr lang="en-US" baseline="0" dirty="0"/>
              <a:t> from within the burned area]</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21</a:t>
            </a:fld>
            <a:endParaRPr lang="en-US"/>
          </a:p>
        </p:txBody>
      </p:sp>
    </p:spTree>
    <p:extLst>
      <p:ext uri="{BB962C8B-B14F-4D97-AF65-F5344CB8AC3E}">
        <p14:creationId xmlns:p14="http://schemas.microsoft.com/office/powerpoint/2010/main" val="1924937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Hoary and Mexican free-tailed are large bats, may avoid cluttered areas. Silver-haired bats roost in tree cavities so may benefit from snags created by fire (but no clear signal from salvage analysis here</a:t>
            </a:r>
            <a:r>
              <a:rPr lang="en-US" dirty="0" smtClean="0"/>
              <a:t>).</a:t>
            </a:r>
          </a:p>
          <a:p>
            <a:endParaRPr lang="en-US" dirty="0" smtClean="0"/>
          </a:p>
          <a:p>
            <a:r>
              <a:rPr lang="en-US" dirty="0" smtClean="0"/>
              <a:t>[Just data from within burned area]</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22</a:t>
            </a:fld>
            <a:endParaRPr lang="en-US"/>
          </a:p>
        </p:txBody>
      </p:sp>
    </p:spTree>
    <p:extLst>
      <p:ext uri="{BB962C8B-B14F-4D97-AF65-F5344CB8AC3E}">
        <p14:creationId xmlns:p14="http://schemas.microsoft.com/office/powerpoint/2010/main" val="3151591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Hoary and Mexican-free tailed bats have high wing-loadings – fast with poor maneuverability in cluttered environments</a:t>
            </a:r>
          </a:p>
          <a:p>
            <a:endParaRPr lang="en-US" dirty="0"/>
          </a:p>
          <a:p>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23</a:t>
            </a:fld>
            <a:endParaRPr lang="en-US"/>
          </a:p>
        </p:txBody>
      </p:sp>
    </p:spTree>
    <p:extLst>
      <p:ext uri="{BB962C8B-B14F-4D97-AF65-F5344CB8AC3E}">
        <p14:creationId xmlns:p14="http://schemas.microsoft.com/office/powerpoint/2010/main" val="1836014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effects of salvage and reforestation. Three ways these species use the landscape:</a:t>
            </a:r>
          </a:p>
          <a:p>
            <a:pPr marL="228600" indent="-228600">
              <a:buAutoNum type="arabicParenR"/>
            </a:pPr>
            <a:r>
              <a:rPr lang="en-US" dirty="0"/>
              <a:t>Commuting – just passing through, we wouldn’t expect a difference</a:t>
            </a:r>
          </a:p>
          <a:p>
            <a:pPr marL="228600" indent="-228600">
              <a:buAutoNum type="arabicParenR"/>
            </a:pPr>
            <a:r>
              <a:rPr lang="en-US" dirty="0"/>
              <a:t>Feeding – Does management affect the insect community 10 </a:t>
            </a:r>
            <a:r>
              <a:rPr lang="en-US" dirty="0" err="1"/>
              <a:t>yrs</a:t>
            </a:r>
            <a:r>
              <a:rPr lang="en-US" dirty="0"/>
              <a:t> after it happened?</a:t>
            </a:r>
          </a:p>
          <a:p>
            <a:pPr marL="228600" indent="-228600">
              <a:buAutoNum type="arabicParenR"/>
            </a:pPr>
            <a:r>
              <a:rPr lang="en-US" dirty="0"/>
              <a:t>Roosting – Does salvage affect roosting habitat – maybe for those species that roost in tree cavities or crevices under </a:t>
            </a:r>
            <a:r>
              <a:rPr lang="en-US" dirty="0" smtClean="0"/>
              <a:t>bark</a:t>
            </a:r>
          </a:p>
          <a:p>
            <a:pPr marL="228600" indent="-228600">
              <a:buAutoNum type="arabicParenR"/>
            </a:pPr>
            <a:endParaRPr lang="en-US" dirty="0" smtClean="0"/>
          </a:p>
          <a:p>
            <a:pPr marL="0" indent="0">
              <a:buNone/>
            </a:pPr>
            <a:r>
              <a:rPr lang="en-US" dirty="0" smtClean="0"/>
              <a:t>[Just data from within high severity areas]</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24</a:t>
            </a:fld>
            <a:endParaRPr lang="en-US"/>
          </a:p>
        </p:txBody>
      </p:sp>
    </p:spTree>
    <p:extLst>
      <p:ext uri="{BB962C8B-B14F-4D97-AF65-F5344CB8AC3E}">
        <p14:creationId xmlns:p14="http://schemas.microsoft.com/office/powerpoint/2010/main" val="1652961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data from within high severity areas]</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25</a:t>
            </a:fld>
            <a:endParaRPr lang="en-US"/>
          </a:p>
        </p:txBody>
      </p:sp>
    </p:spTree>
    <p:extLst>
      <p:ext uri="{BB962C8B-B14F-4D97-AF65-F5344CB8AC3E}">
        <p14:creationId xmlns:p14="http://schemas.microsoft.com/office/powerpoint/2010/main" val="1741856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data from within high severity areas]</a:t>
            </a:r>
          </a:p>
          <a:p>
            <a:endParaRPr lang="en-US" dirty="0" smtClean="0"/>
          </a:p>
          <a:p>
            <a:r>
              <a:rPr lang="en-US" dirty="0" smtClean="0"/>
              <a:t>Why no strong effects?</a:t>
            </a:r>
          </a:p>
          <a:p>
            <a:pPr marL="171450" indent="-171450">
              <a:buFont typeface="Arial" panose="020B0604020202020204" pitchFamily="34" charset="0"/>
              <a:buChar char="•"/>
            </a:pPr>
            <a:r>
              <a:rPr lang="en-US" dirty="0" smtClean="0"/>
              <a:t>Enough roosting habitat in the area?</a:t>
            </a:r>
          </a:p>
          <a:p>
            <a:pPr marL="171450" indent="-171450">
              <a:buFont typeface="Arial" panose="020B0604020202020204" pitchFamily="34" charset="0"/>
              <a:buChar char="•"/>
            </a:pPr>
            <a:r>
              <a:rPr lang="en-US" dirty="0" smtClean="0"/>
              <a:t>Roost quality of snags has</a:t>
            </a:r>
            <a:r>
              <a:rPr lang="en-US" baseline="0" dirty="0" smtClean="0"/>
              <a:t> declined with TSF?</a:t>
            </a:r>
          </a:p>
          <a:p>
            <a:pPr marL="171450" indent="-171450">
              <a:buFont typeface="Arial" panose="020B0604020202020204" pitchFamily="34" charset="0"/>
              <a:buChar char="•"/>
            </a:pPr>
            <a:r>
              <a:rPr lang="en-US" baseline="0" dirty="0" smtClean="0"/>
              <a:t>Acoustic surveys don’t measure roost habitat quality well, better proxy for foraging habitat quality?</a:t>
            </a:r>
            <a:endParaRPr lang="en-US" dirty="0" smtClean="0"/>
          </a:p>
          <a:p>
            <a:endParaRPr lang="en-US" dirty="0" smtClean="0"/>
          </a:p>
          <a:p>
            <a:r>
              <a:rPr lang="en-US" dirty="0" smtClean="0"/>
              <a:t>Small-footed </a:t>
            </a:r>
            <a:r>
              <a:rPr lang="en-US" dirty="0" err="1" smtClean="0"/>
              <a:t>myotis</a:t>
            </a:r>
            <a:r>
              <a:rPr lang="en-US" dirty="0" smtClean="0"/>
              <a:t> may be responding to successful reforestation;</a:t>
            </a:r>
            <a:r>
              <a:rPr lang="en-US" baseline="0" dirty="0" smtClean="0"/>
              <a:t> importantly they also are more active in lower severity areas.</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26</a:t>
            </a:fld>
            <a:endParaRPr lang="en-US"/>
          </a:p>
        </p:txBody>
      </p:sp>
    </p:spTree>
    <p:extLst>
      <p:ext uri="{BB962C8B-B14F-4D97-AF65-F5344CB8AC3E}">
        <p14:creationId xmlns:p14="http://schemas.microsoft.com/office/powerpoint/2010/main" val="3405922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Townsend’s – 1 </a:t>
            </a:r>
            <a:r>
              <a:rPr lang="en-US" dirty="0" err="1"/>
              <a:t>obs</a:t>
            </a:r>
            <a:r>
              <a:rPr lang="en-US" dirty="0"/>
              <a:t> in unburned forest (3 in Rim)</a:t>
            </a:r>
          </a:p>
          <a:p>
            <a:r>
              <a:rPr lang="en-US" dirty="0"/>
              <a:t>Pallid bat – 96 in Power; 6 in unburned (handful in other fires; few in other forests)</a:t>
            </a:r>
            <a:endParaRPr lang="en-US" baseline="0" dirty="0"/>
          </a:p>
          <a:p>
            <a:endParaRPr lang="en-US" baseline="0" dirty="0"/>
          </a:p>
          <a:p>
            <a:r>
              <a:rPr lang="en-US" baseline="0" dirty="0"/>
              <a:t>Also looking at Rim and the </a:t>
            </a:r>
            <a:r>
              <a:rPr lang="en-US" baseline="0" dirty="0" err="1"/>
              <a:t>Sorrie</a:t>
            </a:r>
            <a:r>
              <a:rPr lang="en-US" baseline="0" dirty="0"/>
              <a:t>/chips fires – Gives us two “old” fires ~10YSF and two “young” fires, as well some different parts of the Sierra Mixed conifer zone.</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28</a:t>
            </a:fld>
            <a:endParaRPr lang="en-US"/>
          </a:p>
        </p:txBody>
      </p:sp>
    </p:spTree>
    <p:extLst>
      <p:ext uri="{BB962C8B-B14F-4D97-AF65-F5344CB8AC3E}">
        <p14:creationId xmlns:p14="http://schemas.microsoft.com/office/powerpoint/2010/main" val="212883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how echolocation works and how we are taking advantage to survey bats</a:t>
            </a:r>
          </a:p>
        </p:txBody>
      </p:sp>
      <p:sp>
        <p:nvSpPr>
          <p:cNvPr id="4" name="Slide Number Placeholder 3"/>
          <p:cNvSpPr>
            <a:spLocks noGrp="1"/>
          </p:cNvSpPr>
          <p:nvPr>
            <p:ph type="sldNum" sz="quarter" idx="10"/>
          </p:nvPr>
        </p:nvSpPr>
        <p:spPr/>
        <p:txBody>
          <a:bodyPr/>
          <a:lstStyle/>
          <a:p>
            <a:fld id="{59E37A23-1B21-154E-A08F-227C174FB2C0}" type="slidenum">
              <a:rPr lang="en-US" smtClean="0"/>
              <a:pPr/>
              <a:t>3</a:t>
            </a:fld>
            <a:endParaRPr lang="en-US"/>
          </a:p>
        </p:txBody>
      </p:sp>
    </p:spTree>
    <p:extLst>
      <p:ext uri="{BB962C8B-B14F-4D97-AF65-F5344CB8AC3E}">
        <p14:creationId xmlns:p14="http://schemas.microsoft.com/office/powerpoint/2010/main" val="171817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how the recording technology works. Photos of deployments. Have an ARU on hand to show.</a:t>
            </a:r>
          </a:p>
        </p:txBody>
      </p:sp>
      <p:sp>
        <p:nvSpPr>
          <p:cNvPr id="4" name="Slide Number Placeholder 3"/>
          <p:cNvSpPr>
            <a:spLocks noGrp="1"/>
          </p:cNvSpPr>
          <p:nvPr>
            <p:ph type="sldNum" sz="quarter" idx="10"/>
          </p:nvPr>
        </p:nvSpPr>
        <p:spPr/>
        <p:txBody>
          <a:bodyPr/>
          <a:lstStyle/>
          <a:p>
            <a:fld id="{59E37A23-1B21-154E-A08F-227C174FB2C0}" type="slidenum">
              <a:rPr lang="en-US" smtClean="0"/>
              <a:pPr/>
              <a:t>4</a:t>
            </a:fld>
            <a:endParaRPr lang="en-US"/>
          </a:p>
        </p:txBody>
      </p:sp>
    </p:spTree>
    <p:extLst>
      <p:ext uri="{BB962C8B-B14F-4D97-AF65-F5344CB8AC3E}">
        <p14:creationId xmlns:p14="http://schemas.microsoft.com/office/powerpoint/2010/main" val="3751036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Spectogram</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Get example of another species (spotted bat - </a:t>
            </a:r>
            <a:r>
              <a:rPr lang="en-US" sz="1200" dirty="0" err="1">
                <a:effectLst/>
              </a:rPr>
              <a:t>Euderma</a:t>
            </a:r>
            <a:r>
              <a:rPr lang="en-US" sz="1200" dirty="0">
                <a:effectLst/>
              </a:rPr>
              <a:t> </a:t>
            </a:r>
            <a:r>
              <a:rPr lang="en-US" sz="1200" dirty="0" err="1">
                <a:effectLst/>
              </a:rPr>
              <a:t>maculatum</a:t>
            </a:r>
            <a:r>
              <a:rPr lang="en-US" dirty="0"/>
              <a:t>)</a:t>
            </a:r>
          </a:p>
        </p:txBody>
      </p:sp>
      <p:sp>
        <p:nvSpPr>
          <p:cNvPr id="4" name="Slide Number Placeholder 3"/>
          <p:cNvSpPr>
            <a:spLocks noGrp="1"/>
          </p:cNvSpPr>
          <p:nvPr>
            <p:ph type="sldNum" sz="quarter" idx="10"/>
          </p:nvPr>
        </p:nvSpPr>
        <p:spPr/>
        <p:txBody>
          <a:bodyPr/>
          <a:lstStyle/>
          <a:p>
            <a:fld id="{59E37A23-1B21-154E-A08F-227C174FB2C0}" type="slidenum">
              <a:rPr lang="en-US" smtClean="0"/>
              <a:pPr/>
              <a:t>5</a:t>
            </a:fld>
            <a:endParaRPr lang="en-US"/>
          </a:p>
        </p:txBody>
      </p:sp>
    </p:spTree>
    <p:extLst>
      <p:ext uri="{BB962C8B-B14F-4D97-AF65-F5344CB8AC3E}">
        <p14:creationId xmlns:p14="http://schemas.microsoft.com/office/powerpoint/2010/main" val="3180219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SonoBat</a:t>
            </a:r>
            <a:r>
              <a:rPr lang="en-US" dirty="0"/>
              <a:t> pulls a bunch of metrics based on the frequency, timing and pattern of the call</a:t>
            </a:r>
            <a:r>
              <a:rPr lang="en-US" baseline="0" dirty="0"/>
              <a:t> and make a automatic classification. You can also compare to reference calls such as this one.</a:t>
            </a:r>
            <a:endParaRPr lang="en-US" dirty="0"/>
          </a:p>
          <a:p>
            <a:r>
              <a:rPr lang="en-US" dirty="0"/>
              <a:t>This is a </a:t>
            </a:r>
            <a:r>
              <a:rPr lang="en-US" dirty="0" err="1"/>
              <a:t>Myotis</a:t>
            </a:r>
            <a:r>
              <a:rPr lang="en-US" dirty="0"/>
              <a:t> </a:t>
            </a:r>
            <a:r>
              <a:rPr lang="en-US" dirty="0" err="1"/>
              <a:t>evotis</a:t>
            </a:r>
            <a:r>
              <a:rPr lang="en-US" dirty="0"/>
              <a:t> (Long-eared </a:t>
            </a:r>
            <a:r>
              <a:rPr lang="en-US"/>
              <a:t>Myotis)</a:t>
            </a:r>
            <a:endParaRPr lang="en-US" dirty="0"/>
          </a:p>
        </p:txBody>
      </p:sp>
      <p:sp>
        <p:nvSpPr>
          <p:cNvPr id="4" name="Slide Number Placeholder 3"/>
          <p:cNvSpPr>
            <a:spLocks noGrp="1"/>
          </p:cNvSpPr>
          <p:nvPr>
            <p:ph type="sldNum" sz="quarter" idx="10"/>
          </p:nvPr>
        </p:nvSpPr>
        <p:spPr/>
        <p:txBody>
          <a:bodyPr/>
          <a:lstStyle/>
          <a:p>
            <a:fld id="{59E37A23-1B21-154E-A08F-227C174FB2C0}" type="slidenum">
              <a:rPr lang="en-US" smtClean="0"/>
              <a:pPr/>
              <a:t>6</a:t>
            </a:fld>
            <a:endParaRPr lang="en-US"/>
          </a:p>
        </p:txBody>
      </p:sp>
    </p:spTree>
    <p:extLst>
      <p:ext uri="{BB962C8B-B14F-4D97-AF65-F5344CB8AC3E}">
        <p14:creationId xmlns:p14="http://schemas.microsoft.com/office/powerpoint/2010/main" val="2161747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study we are probably best approximating foraging habitat quality and perhaps roosting habitat quality indirectly</a:t>
            </a:r>
          </a:p>
        </p:txBody>
      </p:sp>
      <p:sp>
        <p:nvSpPr>
          <p:cNvPr id="4" name="Slide Number Placeholder 3"/>
          <p:cNvSpPr>
            <a:spLocks noGrp="1"/>
          </p:cNvSpPr>
          <p:nvPr>
            <p:ph type="sldNum" sz="quarter" idx="10"/>
          </p:nvPr>
        </p:nvSpPr>
        <p:spPr/>
        <p:txBody>
          <a:bodyPr/>
          <a:lstStyle/>
          <a:p>
            <a:fld id="{59E37A23-1B21-154E-A08F-227C174FB2C0}" type="slidenum">
              <a:rPr lang="en-US" smtClean="0"/>
              <a:pPr/>
              <a:t>7</a:t>
            </a:fld>
            <a:endParaRPr lang="en-US"/>
          </a:p>
        </p:txBody>
      </p:sp>
    </p:spTree>
    <p:extLst>
      <p:ext uri="{BB962C8B-B14F-4D97-AF65-F5344CB8AC3E}">
        <p14:creationId xmlns:p14="http://schemas.microsoft.com/office/powerpoint/2010/main" val="1043389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Burned vs. unburned</a:t>
            </a:r>
          </a:p>
          <a:p>
            <a:r>
              <a:rPr lang="en-US" dirty="0"/>
              <a:t>Within burned – different levels of severity</a:t>
            </a:r>
          </a:p>
          <a:p>
            <a:r>
              <a:rPr lang="en-US" dirty="0"/>
              <a:t>Within high severity – managed or not</a:t>
            </a:r>
          </a:p>
        </p:txBody>
      </p:sp>
      <p:sp>
        <p:nvSpPr>
          <p:cNvPr id="4" name="Slide Number Placeholder 3"/>
          <p:cNvSpPr>
            <a:spLocks noGrp="1"/>
          </p:cNvSpPr>
          <p:nvPr>
            <p:ph type="sldNum" sz="quarter" idx="10"/>
          </p:nvPr>
        </p:nvSpPr>
        <p:spPr/>
        <p:txBody>
          <a:bodyPr/>
          <a:lstStyle/>
          <a:p>
            <a:fld id="{59E37A23-1B21-154E-A08F-227C174FB2C0}" type="slidenum">
              <a:rPr lang="en-US" smtClean="0"/>
              <a:pPr/>
              <a:t>9</a:t>
            </a:fld>
            <a:endParaRPr lang="en-US"/>
          </a:p>
        </p:txBody>
      </p:sp>
    </p:spTree>
    <p:extLst>
      <p:ext uri="{BB962C8B-B14F-4D97-AF65-F5344CB8AC3E}">
        <p14:creationId xmlns:p14="http://schemas.microsoft.com/office/powerpoint/2010/main" val="3588339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Burned vs. unburned</a:t>
            </a:r>
          </a:p>
          <a:p>
            <a:r>
              <a:rPr lang="en-US" dirty="0"/>
              <a:t>Within burned – different levels of severity</a:t>
            </a:r>
          </a:p>
          <a:p>
            <a:r>
              <a:rPr lang="en-US" dirty="0"/>
              <a:t>Within high severity – managed or not</a:t>
            </a:r>
          </a:p>
        </p:txBody>
      </p:sp>
      <p:sp>
        <p:nvSpPr>
          <p:cNvPr id="4" name="Slide Number Placeholder 3"/>
          <p:cNvSpPr>
            <a:spLocks noGrp="1"/>
          </p:cNvSpPr>
          <p:nvPr>
            <p:ph type="sldNum" sz="quarter" idx="10"/>
          </p:nvPr>
        </p:nvSpPr>
        <p:spPr/>
        <p:txBody>
          <a:bodyPr/>
          <a:lstStyle/>
          <a:p>
            <a:fld id="{59E37A23-1B21-154E-A08F-227C174FB2C0}" type="slidenum">
              <a:rPr lang="en-US" smtClean="0"/>
              <a:pPr/>
              <a:t>10</a:t>
            </a:fld>
            <a:endParaRPr lang="en-US"/>
          </a:p>
        </p:txBody>
      </p:sp>
    </p:spTree>
    <p:extLst>
      <p:ext uri="{BB962C8B-B14F-4D97-AF65-F5344CB8AC3E}">
        <p14:creationId xmlns:p14="http://schemas.microsoft.com/office/powerpoint/2010/main" val="2576302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F0F2AE-9963-B346-8034-B434A199184C}"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381F-E3B2-224E-86E6-E08B2ACCE2E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F0F2AE-9963-B346-8034-B434A199184C}"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381F-E3B2-224E-86E6-E08B2ACCE2E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F0F2AE-9963-B346-8034-B434A199184C}"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381F-E3B2-224E-86E6-E08B2ACCE2E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F0F2AE-9963-B346-8034-B434A199184C}"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381F-E3B2-224E-86E6-E08B2ACCE2E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F0F2AE-9963-B346-8034-B434A199184C}" type="datetimeFigureOut">
              <a:rPr lang="en-US" smtClean="0"/>
              <a:pPr/>
              <a:t>11/7/2017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C0381F-E3B2-224E-86E6-E08B2ACCE2E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F0F2AE-9963-B346-8034-B434A199184C}" type="datetimeFigureOut">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0381F-E3B2-224E-86E6-E08B2ACCE2E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F0F2AE-9963-B346-8034-B434A199184C}" type="datetimeFigureOut">
              <a:rPr lang="en-US" smtClean="0"/>
              <a:pPr/>
              <a:t>11/7/2017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C0381F-E3B2-224E-86E6-E08B2ACCE2E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F0F2AE-9963-B346-8034-B434A199184C}" type="datetimeFigureOut">
              <a:rPr lang="en-US" smtClean="0"/>
              <a:pPr/>
              <a:t>11/7/2017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C0381F-E3B2-224E-86E6-E08B2ACCE2E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F0F2AE-9963-B346-8034-B434A199184C}" type="datetimeFigureOut">
              <a:rPr lang="en-US" smtClean="0"/>
              <a:pPr/>
              <a:t>11/7/2017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C0381F-E3B2-224E-86E6-E08B2ACCE2E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F0F2AE-9963-B346-8034-B434A199184C}" type="datetimeFigureOut">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0381F-E3B2-224E-86E6-E08B2ACCE2E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F0F2AE-9963-B346-8034-B434A199184C}" type="datetimeFigureOut">
              <a:rPr lang="en-US" smtClean="0"/>
              <a:pPr/>
              <a:t>11/7/2017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C0381F-E3B2-224E-86E6-E08B2ACCE2E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5000"/>
              </a:schemeClr>
            </a:gs>
            <a:gs pos="74000">
              <a:schemeClr val="bg1">
                <a:lumMod val="75000"/>
              </a:schemeClr>
            </a:gs>
            <a:gs pos="83000">
              <a:schemeClr val="bg1">
                <a:lumMod val="65000"/>
              </a:schemeClr>
            </a:gs>
            <a:gs pos="100000">
              <a:schemeClr val="bg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F0F2AE-9963-B346-8034-B434A199184C}" type="datetimeFigureOut">
              <a:rPr lang="en-US" smtClean="0"/>
              <a:pPr/>
              <a:t>11/7/2017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0381F-E3B2-224E-86E6-E08B2ACCE2E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10.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tiff"/></Relationships>
</file>

<file path=ppt/slides/_rels/slide1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4.tif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30.jpg"/><Relationship Id="rId4" Type="http://schemas.openxmlformats.org/officeDocument/2006/relationships/image" Target="../media/image62.png"/><Relationship Id="rId9"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66.pn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70.png"/><Relationship Id="rId5" Type="http://schemas.openxmlformats.org/officeDocument/2006/relationships/image" Target="../media/image5.pn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schemeClr>
            </a:gs>
            <a:gs pos="74000">
              <a:schemeClr val="bg1">
                <a:lumMod val="75000"/>
              </a:schemeClr>
            </a:gs>
            <a:gs pos="83000">
              <a:schemeClr val="bg1">
                <a:lumMod val="65000"/>
              </a:schemeClr>
            </a:gs>
            <a:gs pos="100000">
              <a:schemeClr val="bg1">
                <a:lumMod val="5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alphaModFix amt="75000"/>
            <a:extLst>
              <a:ext uri="{28A0092B-C50C-407E-A947-70E740481C1C}">
                <a14:useLocalDpi xmlns:a14="http://schemas.microsoft.com/office/drawing/2010/main"/>
              </a:ext>
            </a:extLst>
          </a:blip>
          <a:stretch>
            <a:fillRect/>
          </a:stretch>
        </p:blipFill>
        <p:spPr>
          <a:xfrm>
            <a:off x="-2" y="0"/>
            <a:ext cx="9144002" cy="6858002"/>
          </a:xfrm>
          <a:prstGeom prst="rect">
            <a:avLst/>
          </a:prstGeom>
        </p:spPr>
      </p:pic>
      <p:sp>
        <p:nvSpPr>
          <p:cNvPr id="2" name="Title 1"/>
          <p:cNvSpPr>
            <a:spLocks noGrp="1"/>
          </p:cNvSpPr>
          <p:nvPr>
            <p:ph type="ctrTitle"/>
          </p:nvPr>
        </p:nvSpPr>
        <p:spPr>
          <a:xfrm>
            <a:off x="630936" y="931985"/>
            <a:ext cx="7959150" cy="2088173"/>
          </a:xfrm>
          <a:solidFill>
            <a:schemeClr val="bg1">
              <a:lumMod val="95000"/>
              <a:alpha val="50000"/>
            </a:schemeClr>
          </a:solidFill>
        </p:spPr>
        <p:txBody>
          <a:bodyPr>
            <a:noAutofit/>
          </a:bodyPr>
          <a:lstStyle/>
          <a:p>
            <a:r>
              <a:rPr lang="en-US" sz="4000" b="1" dirty="0" smtClean="0"/>
              <a:t>Monitoring </a:t>
            </a:r>
            <a:r>
              <a:rPr lang="en-US" sz="4000" b="1" dirty="0"/>
              <a:t>bats in the Power </a:t>
            </a:r>
            <a:r>
              <a:rPr lang="en-US" sz="4000" b="1" dirty="0" smtClean="0"/>
              <a:t>Fire: </a:t>
            </a:r>
            <a:r>
              <a:rPr lang="en-US" sz="4000" dirty="0"/>
              <a:t>E</a:t>
            </a:r>
            <a:r>
              <a:rPr lang="en-US" sz="4000" dirty="0" smtClean="0"/>
              <a:t>cological implications </a:t>
            </a:r>
            <a:r>
              <a:rPr lang="en-US" sz="4000" dirty="0"/>
              <a:t>for post-fire restoration </a:t>
            </a:r>
          </a:p>
        </p:txBody>
      </p:sp>
      <p:sp>
        <p:nvSpPr>
          <p:cNvPr id="3" name="Subtitle 2"/>
          <p:cNvSpPr>
            <a:spLocks noGrp="1"/>
          </p:cNvSpPr>
          <p:nvPr>
            <p:ph type="subTitle" idx="1"/>
          </p:nvPr>
        </p:nvSpPr>
        <p:spPr>
          <a:xfrm>
            <a:off x="630936" y="5010912"/>
            <a:ext cx="7845552" cy="1655064"/>
          </a:xfrm>
          <a:solidFill>
            <a:schemeClr val="bg1">
              <a:lumMod val="95000"/>
              <a:alpha val="50000"/>
            </a:schemeClr>
          </a:solidFill>
        </p:spPr>
        <p:txBody>
          <a:bodyPr>
            <a:noAutofit/>
          </a:bodyPr>
          <a:lstStyle/>
          <a:p>
            <a:pPr>
              <a:spcBef>
                <a:spcPts val="600"/>
              </a:spcBef>
            </a:pPr>
            <a:r>
              <a:rPr lang="en-US" dirty="0">
                <a:solidFill>
                  <a:schemeClr val="tx1"/>
                </a:solidFill>
              </a:rPr>
              <a:t>Zack Steel – </a:t>
            </a:r>
            <a:r>
              <a:rPr lang="en-US" dirty="0" smtClean="0">
                <a:solidFill>
                  <a:schemeClr val="tx1"/>
                </a:solidFill>
              </a:rPr>
              <a:t>November 8th, </a:t>
            </a:r>
            <a:r>
              <a:rPr lang="en-US" dirty="0">
                <a:solidFill>
                  <a:schemeClr val="tx1"/>
                </a:solidFill>
              </a:rPr>
              <a:t>2017</a:t>
            </a:r>
          </a:p>
        </p:txBody>
      </p:sp>
      <p:pic>
        <p:nvPicPr>
          <p:cNvPr id="1026" name="Picture 2" descr="http://www.pointblue.org/images/PB_logo_notag_sm9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53406" y="5608765"/>
            <a:ext cx="23431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C Davi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50128" y="5701573"/>
            <a:ext cx="2541905" cy="659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6255" y="5425253"/>
            <a:ext cx="952500" cy="1019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309"/>
    </mc:Choice>
    <mc:Fallback xmlns="">
      <p:transition spd="slow" advTm="3430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76" y="-285852"/>
            <a:ext cx="8229600" cy="1257300"/>
          </a:xfrm>
        </p:spPr>
        <p:txBody>
          <a:bodyPr>
            <a:normAutofit fontScale="90000"/>
          </a:bodyPr>
          <a:lstStyle/>
          <a:p>
            <a:r>
              <a:rPr lang="en-US" dirty="0"/>
              <a:t>Specific Questions / Monitoring Goals</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7663" y="845192"/>
            <a:ext cx="2137568" cy="1663117"/>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6127" y="845193"/>
            <a:ext cx="2137568" cy="1663116"/>
          </a:xfrm>
          <a:prstGeom prst="rect">
            <a:avLst/>
          </a:prstGeom>
          <a:noFill/>
        </p:spPr>
      </p:pic>
      <p:sp>
        <p:nvSpPr>
          <p:cNvPr id="20" name="TextBox 19"/>
          <p:cNvSpPr txBox="1"/>
          <p:nvPr/>
        </p:nvSpPr>
        <p:spPr>
          <a:xfrm>
            <a:off x="250281" y="912104"/>
            <a:ext cx="319785" cy="1778298"/>
          </a:xfrm>
          <a:prstGeom prst="rect">
            <a:avLst/>
          </a:prstGeom>
          <a:noFill/>
        </p:spPr>
        <p:txBody>
          <a:bodyPr vert="vert270" wrap="square" rtlCol="0">
            <a:spAutoFit/>
          </a:bodyPr>
          <a:lstStyle/>
          <a:p>
            <a:pPr algn="ctr"/>
            <a:r>
              <a:rPr lang="en-US" dirty="0"/>
              <a:t>Burned vs. Unburned</a:t>
            </a: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16585"/>
          <a:stretch/>
        </p:blipFill>
        <p:spPr>
          <a:xfrm>
            <a:off x="3766656" y="3045204"/>
            <a:ext cx="2449200" cy="2202110"/>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l="15942"/>
          <a:stretch/>
        </p:blipFill>
        <p:spPr>
          <a:xfrm>
            <a:off x="1039958" y="3036815"/>
            <a:ext cx="2477439" cy="2210499"/>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l="20680"/>
          <a:stretch/>
        </p:blipFill>
        <p:spPr>
          <a:xfrm>
            <a:off x="6543413" y="3045204"/>
            <a:ext cx="2328956" cy="2202110"/>
          </a:xfrm>
          <a:prstGeom prst="rect">
            <a:avLst/>
          </a:prstGeom>
        </p:spPr>
      </p:pic>
      <p:sp>
        <p:nvSpPr>
          <p:cNvPr id="10" name="TextBox 9"/>
          <p:cNvSpPr txBox="1"/>
          <p:nvPr/>
        </p:nvSpPr>
        <p:spPr>
          <a:xfrm>
            <a:off x="299267" y="3252915"/>
            <a:ext cx="461665" cy="1778298"/>
          </a:xfrm>
          <a:prstGeom prst="rect">
            <a:avLst/>
          </a:prstGeom>
          <a:noFill/>
        </p:spPr>
        <p:txBody>
          <a:bodyPr vert="vert270" wrap="square" rtlCol="0">
            <a:spAutoFit/>
          </a:bodyPr>
          <a:lstStyle/>
          <a:p>
            <a:pPr algn="ctr"/>
            <a:r>
              <a:rPr lang="en-US" dirty="0"/>
              <a:t>Burn Severity</a:t>
            </a:r>
          </a:p>
        </p:txBody>
      </p:sp>
      <p:sp>
        <p:nvSpPr>
          <p:cNvPr id="3" name="Left Brace 2"/>
          <p:cNvSpPr/>
          <p:nvPr/>
        </p:nvSpPr>
        <p:spPr>
          <a:xfrm rot="5400000">
            <a:off x="4861418" y="12587"/>
            <a:ext cx="402673" cy="5494789"/>
          </a:xfrm>
          <a:prstGeom prst="lef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04079141"/>
      </p:ext>
    </p:extLst>
  </p:cSld>
  <p:clrMapOvr>
    <a:masterClrMapping/>
  </p:clrMapOvr>
  <mc:AlternateContent xmlns:mc="http://schemas.openxmlformats.org/markup-compatibility/2006" xmlns:p14="http://schemas.microsoft.com/office/powerpoint/2010/main">
    <mc:Choice Requires="p14">
      <p:transition spd="slow" p14:dur="2000" advTm="36857"/>
    </mc:Choice>
    <mc:Fallback xmlns="">
      <p:transition spd="slow" advTm="3685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76" y="-285852"/>
            <a:ext cx="8229600" cy="1257300"/>
          </a:xfrm>
        </p:spPr>
        <p:txBody>
          <a:bodyPr>
            <a:normAutofit fontScale="90000"/>
          </a:bodyPr>
          <a:lstStyle/>
          <a:p>
            <a:r>
              <a:rPr lang="en-US" dirty="0"/>
              <a:t>Specific Questions / Monitoring Goals</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7821" y="685801"/>
            <a:ext cx="1774796" cy="1380865"/>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6127" y="685802"/>
            <a:ext cx="1774795" cy="1380864"/>
          </a:xfrm>
          <a:prstGeom prst="rect">
            <a:avLst/>
          </a:prstGeom>
          <a:noFill/>
        </p:spPr>
      </p:pic>
      <p:sp>
        <p:nvSpPr>
          <p:cNvPr id="20" name="TextBox 19"/>
          <p:cNvSpPr txBox="1"/>
          <p:nvPr/>
        </p:nvSpPr>
        <p:spPr>
          <a:xfrm>
            <a:off x="250281" y="467487"/>
            <a:ext cx="738664" cy="1778298"/>
          </a:xfrm>
          <a:prstGeom prst="rect">
            <a:avLst/>
          </a:prstGeom>
          <a:noFill/>
        </p:spPr>
        <p:txBody>
          <a:bodyPr vert="vert270" wrap="square" rtlCol="0">
            <a:spAutoFit/>
          </a:bodyPr>
          <a:lstStyle/>
          <a:p>
            <a:pPr algn="ctr"/>
            <a:r>
              <a:rPr lang="en-US" dirty="0"/>
              <a:t>Unburned vs. burned</a:t>
            </a:r>
          </a:p>
        </p:txBody>
      </p:sp>
      <p:grpSp>
        <p:nvGrpSpPr>
          <p:cNvPr id="4" name="Group 3"/>
          <p:cNvGrpSpPr/>
          <p:nvPr/>
        </p:nvGrpSpPr>
        <p:grpSpPr>
          <a:xfrm>
            <a:off x="1203899" y="2224256"/>
            <a:ext cx="5604123" cy="1537199"/>
            <a:chOff x="1039958" y="3036815"/>
            <a:chExt cx="7832411" cy="2210499"/>
          </a:xfrm>
        </p:grpSpPr>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l="16585"/>
            <a:stretch/>
          </p:blipFill>
          <p:spPr>
            <a:xfrm>
              <a:off x="3766656" y="3045204"/>
              <a:ext cx="2449200" cy="2202110"/>
            </a:xfrm>
            <a:prstGeom prst="rect">
              <a:avLst/>
            </a:prstGeom>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l="15942"/>
            <a:stretch/>
          </p:blipFill>
          <p:spPr>
            <a:xfrm>
              <a:off x="1039958" y="3036815"/>
              <a:ext cx="2477439" cy="2210499"/>
            </a:xfrm>
            <a:prstGeom prst="rect">
              <a:avLst/>
            </a:prstGeom>
          </p:spPr>
        </p:pic>
        <p:pic>
          <p:nvPicPr>
            <p:cNvPr id="9" name="Picture 8"/>
            <p:cNvPicPr>
              <a:picLocks noChangeAspect="1"/>
            </p:cNvPicPr>
            <p:nvPr/>
          </p:nvPicPr>
          <p:blipFill rotWithShape="1">
            <a:blip r:embed="rId8" cstate="screen">
              <a:extLst>
                <a:ext uri="{28A0092B-C50C-407E-A947-70E740481C1C}">
                  <a14:useLocalDpi xmlns:a14="http://schemas.microsoft.com/office/drawing/2010/main"/>
                </a:ext>
              </a:extLst>
            </a:blip>
            <a:srcRect l="20680"/>
            <a:stretch/>
          </p:blipFill>
          <p:spPr>
            <a:xfrm>
              <a:off x="6543413" y="3045204"/>
              <a:ext cx="2328956" cy="2202110"/>
            </a:xfrm>
            <a:prstGeom prst="rect">
              <a:avLst/>
            </a:prstGeom>
          </p:spPr>
        </p:pic>
      </p:grpSp>
      <p:sp>
        <p:nvSpPr>
          <p:cNvPr id="10" name="TextBox 9"/>
          <p:cNvSpPr txBox="1"/>
          <p:nvPr/>
        </p:nvSpPr>
        <p:spPr>
          <a:xfrm>
            <a:off x="394218" y="2110083"/>
            <a:ext cx="461665" cy="1778298"/>
          </a:xfrm>
          <a:prstGeom prst="rect">
            <a:avLst/>
          </a:prstGeom>
          <a:noFill/>
        </p:spPr>
        <p:txBody>
          <a:bodyPr vert="vert270" wrap="square" rtlCol="0">
            <a:spAutoFit/>
          </a:bodyPr>
          <a:lstStyle/>
          <a:p>
            <a:pPr algn="ctr"/>
            <a:r>
              <a:rPr lang="en-US" dirty="0"/>
              <a:t>Burn Severity</a:t>
            </a:r>
          </a:p>
        </p:txBody>
      </p:sp>
      <p:sp>
        <p:nvSpPr>
          <p:cNvPr id="3" name="Left Brace 2"/>
          <p:cNvSpPr/>
          <p:nvPr/>
        </p:nvSpPr>
        <p:spPr>
          <a:xfrm rot="5400000">
            <a:off x="4937481" y="2100836"/>
            <a:ext cx="402673" cy="3866201"/>
          </a:xfrm>
          <a:prstGeom prst="leftBrace">
            <a:avLst>
              <a:gd name="adj1" fmla="val 8333"/>
              <a:gd name="adj2" fmla="val 31339"/>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84022" y="4279770"/>
            <a:ext cx="3037857" cy="2278393"/>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86789" y="4279769"/>
            <a:ext cx="3037858" cy="2278393"/>
          </a:xfrm>
          <a:prstGeom prst="rect">
            <a:avLst/>
          </a:prstGeom>
        </p:spPr>
      </p:pic>
      <p:sp>
        <p:nvSpPr>
          <p:cNvPr id="14" name="TextBox 13"/>
          <p:cNvSpPr txBox="1"/>
          <p:nvPr/>
        </p:nvSpPr>
        <p:spPr>
          <a:xfrm>
            <a:off x="410173" y="4533621"/>
            <a:ext cx="738664" cy="1778298"/>
          </a:xfrm>
          <a:prstGeom prst="rect">
            <a:avLst/>
          </a:prstGeom>
          <a:noFill/>
        </p:spPr>
        <p:txBody>
          <a:bodyPr vert="vert270" wrap="square" rtlCol="0">
            <a:spAutoFit/>
          </a:bodyPr>
          <a:lstStyle/>
          <a:p>
            <a:pPr algn="ctr"/>
            <a:r>
              <a:rPr lang="en-US" dirty="0"/>
              <a:t>Unmanaged vs. managed</a:t>
            </a:r>
          </a:p>
        </p:txBody>
      </p:sp>
      <p:sp>
        <p:nvSpPr>
          <p:cNvPr id="5" name="TextBox 4"/>
          <p:cNvSpPr txBox="1"/>
          <p:nvPr/>
        </p:nvSpPr>
        <p:spPr>
          <a:xfrm>
            <a:off x="5712902" y="757118"/>
            <a:ext cx="3136573" cy="1200329"/>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en-US" sz="2400" dirty="0"/>
              <a:t>Species Richness</a:t>
            </a:r>
          </a:p>
          <a:p>
            <a:pPr marL="285750" indent="-285750">
              <a:buFont typeface="Arial" panose="020B0604020202020204" pitchFamily="34" charset="0"/>
              <a:buChar char="•"/>
            </a:pPr>
            <a:r>
              <a:rPr lang="en-US" sz="2400" dirty="0"/>
              <a:t>Species activity levels (passes/night)</a:t>
            </a:r>
          </a:p>
        </p:txBody>
      </p:sp>
    </p:spTree>
    <p:custDataLst>
      <p:tags r:id="rId1"/>
    </p:custDataLst>
    <p:extLst>
      <p:ext uri="{BB962C8B-B14F-4D97-AF65-F5344CB8AC3E}">
        <p14:creationId xmlns:p14="http://schemas.microsoft.com/office/powerpoint/2010/main" val="2073981638"/>
      </p:ext>
    </p:extLst>
  </p:cSld>
  <p:clrMapOvr>
    <a:masterClrMapping/>
  </p:clrMapOvr>
  <mc:AlternateContent xmlns:mc="http://schemas.openxmlformats.org/markup-compatibility/2006" xmlns:p14="http://schemas.microsoft.com/office/powerpoint/2010/main">
    <mc:Choice Requires="p14">
      <p:transition spd="slow" p14:dur="2000" advTm="67078"/>
    </mc:Choice>
    <mc:Fallback xmlns="">
      <p:transition spd="slow" advTm="670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Relevant ACCG Ecological Monitoring Questions</a:t>
            </a:r>
            <a:endParaRPr lang="en-US" dirty="0"/>
          </a:p>
        </p:txBody>
      </p:sp>
      <p:sp>
        <p:nvSpPr>
          <p:cNvPr id="3" name="Content Placeholder 2"/>
          <p:cNvSpPr>
            <a:spLocks noGrp="1"/>
          </p:cNvSpPr>
          <p:nvPr>
            <p:ph idx="1"/>
          </p:nvPr>
        </p:nvSpPr>
        <p:spPr>
          <a:xfrm>
            <a:off x="457200" y="1600201"/>
            <a:ext cx="8229600" cy="3108454"/>
          </a:xfrm>
        </p:spPr>
        <p:txBody>
          <a:bodyPr>
            <a:normAutofit fontScale="85000" lnSpcReduction="10000"/>
          </a:bodyPr>
          <a:lstStyle/>
          <a:p>
            <a:r>
              <a:rPr lang="en-US" dirty="0" smtClean="0"/>
              <a:t>2) </a:t>
            </a:r>
            <a:r>
              <a:rPr lang="en-US" dirty="0"/>
              <a:t>Did the quality/quantity of habitat for Threatened and Endangered and Forest Service Sensitive and other desired species change? 	</a:t>
            </a:r>
          </a:p>
          <a:p>
            <a:r>
              <a:rPr lang="en-US" dirty="0" smtClean="0"/>
              <a:t>3) </a:t>
            </a:r>
            <a:r>
              <a:rPr lang="en-US" dirty="0"/>
              <a:t>Did the local abundance/distribution of TE and FS Sensitive and other desired species change? 	</a:t>
            </a:r>
          </a:p>
          <a:p>
            <a:r>
              <a:rPr lang="en-US" dirty="0" smtClean="0"/>
              <a:t>25) </a:t>
            </a:r>
            <a:r>
              <a:rPr lang="en-US" dirty="0"/>
              <a:t>Did forest treatments impact habitat of mature Forest Sensitive species across projects? 	</a:t>
            </a:r>
          </a:p>
          <a:p>
            <a:endParaRPr lang="en-US" dirty="0"/>
          </a:p>
        </p:txBody>
      </p:sp>
      <p:grpSp>
        <p:nvGrpSpPr>
          <p:cNvPr id="4" name="Group 3"/>
          <p:cNvGrpSpPr/>
          <p:nvPr/>
        </p:nvGrpSpPr>
        <p:grpSpPr>
          <a:xfrm>
            <a:off x="251212" y="4708654"/>
            <a:ext cx="2474571" cy="1991713"/>
            <a:chOff x="70333" y="4019550"/>
            <a:chExt cx="2386419" cy="1924050"/>
          </a:xfrm>
        </p:grpSpPr>
        <p:pic>
          <p:nvPicPr>
            <p:cNvPr id="5" name="Picture 4"/>
            <p:cNvPicPr>
              <a:picLocks noChangeAspect="1"/>
            </p:cNvPicPr>
            <p:nvPr/>
          </p:nvPicPr>
          <p:blipFill rotWithShape="1">
            <a:blip r:embed="rId3"/>
            <a:srcRect t="19375"/>
            <a:stretch/>
          </p:blipFill>
          <p:spPr>
            <a:xfrm>
              <a:off x="70333" y="4019550"/>
              <a:ext cx="2386419" cy="1924050"/>
            </a:xfrm>
            <a:prstGeom prst="rect">
              <a:avLst/>
            </a:prstGeom>
          </p:spPr>
        </p:pic>
        <p:sp>
          <p:nvSpPr>
            <p:cNvPr id="6" name="TextBox 5"/>
            <p:cNvSpPr txBox="1"/>
            <p:nvPr/>
          </p:nvSpPr>
          <p:spPr>
            <a:xfrm>
              <a:off x="127483" y="4019550"/>
              <a:ext cx="1567967" cy="507831"/>
            </a:xfrm>
            <a:prstGeom prst="rect">
              <a:avLst/>
            </a:prstGeom>
            <a:noFill/>
          </p:spPr>
          <p:txBody>
            <a:bodyPr wrap="square" rtlCol="0">
              <a:spAutoFit/>
            </a:bodyPr>
            <a:lstStyle/>
            <a:p>
              <a:r>
                <a:rPr lang="en-US" sz="900" dirty="0">
                  <a:solidFill>
                    <a:schemeClr val="bg1"/>
                  </a:solidFill>
                </a:rPr>
                <a:t>Pallid bat</a:t>
              </a:r>
            </a:p>
            <a:p>
              <a:r>
                <a:rPr lang="en-US" sz="900" i="1" dirty="0">
                  <a:solidFill>
                    <a:schemeClr val="bg1"/>
                  </a:solidFill>
                </a:rPr>
                <a:t>Photo - Bat Conservation International</a:t>
              </a:r>
            </a:p>
          </p:txBody>
        </p:sp>
      </p:grpSp>
      <p:grpSp>
        <p:nvGrpSpPr>
          <p:cNvPr id="7" name="Group 6"/>
          <p:cNvGrpSpPr/>
          <p:nvPr/>
        </p:nvGrpSpPr>
        <p:grpSpPr>
          <a:xfrm>
            <a:off x="3231017" y="4729843"/>
            <a:ext cx="2434732" cy="1989912"/>
            <a:chOff x="3143097" y="4388882"/>
            <a:chExt cx="2644775" cy="2266950"/>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3097" y="4388882"/>
              <a:ext cx="2644775" cy="2266950"/>
            </a:xfrm>
            <a:prstGeom prst="rect">
              <a:avLst/>
            </a:prstGeom>
          </p:spPr>
        </p:pic>
        <p:sp>
          <p:nvSpPr>
            <p:cNvPr id="9" name="TextBox 8"/>
            <p:cNvSpPr txBox="1"/>
            <p:nvPr/>
          </p:nvSpPr>
          <p:spPr>
            <a:xfrm>
              <a:off x="3143097" y="4417754"/>
              <a:ext cx="1650639" cy="369332"/>
            </a:xfrm>
            <a:prstGeom prst="rect">
              <a:avLst/>
            </a:prstGeom>
            <a:noFill/>
          </p:spPr>
          <p:txBody>
            <a:bodyPr wrap="square" rtlCol="0">
              <a:spAutoFit/>
            </a:bodyPr>
            <a:lstStyle/>
            <a:p>
              <a:r>
                <a:rPr lang="en-US" sz="900" dirty="0">
                  <a:solidFill>
                    <a:schemeClr val="bg1"/>
                  </a:solidFill>
                </a:rPr>
                <a:t>Townsend’s big-eared bat</a:t>
              </a:r>
            </a:p>
            <a:p>
              <a:r>
                <a:rPr lang="en-US" sz="900" i="1" dirty="0">
                  <a:solidFill>
                    <a:schemeClr val="bg1"/>
                  </a:solidFill>
                </a:rPr>
                <a:t>Photo - USGS</a:t>
              </a:r>
            </a:p>
          </p:txBody>
        </p:sp>
      </p:grpSp>
      <p:grpSp>
        <p:nvGrpSpPr>
          <p:cNvPr id="10" name="Group 9"/>
          <p:cNvGrpSpPr/>
          <p:nvPr/>
        </p:nvGrpSpPr>
        <p:grpSpPr>
          <a:xfrm>
            <a:off x="6170983" y="4749335"/>
            <a:ext cx="2652024" cy="1989018"/>
            <a:chOff x="6355105" y="107077"/>
            <a:chExt cx="2652024" cy="1989018"/>
          </a:xfrm>
        </p:grpSpPr>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5105" y="107077"/>
              <a:ext cx="2652024" cy="1989018"/>
            </a:xfrm>
            <a:prstGeom prst="rect">
              <a:avLst/>
            </a:prstGeom>
          </p:spPr>
        </p:pic>
        <p:sp>
          <p:nvSpPr>
            <p:cNvPr id="12" name="TextBox 11"/>
            <p:cNvSpPr txBox="1"/>
            <p:nvPr/>
          </p:nvSpPr>
          <p:spPr>
            <a:xfrm>
              <a:off x="6497311" y="1595739"/>
              <a:ext cx="1650639" cy="369332"/>
            </a:xfrm>
            <a:prstGeom prst="rect">
              <a:avLst/>
            </a:prstGeom>
            <a:noFill/>
          </p:spPr>
          <p:txBody>
            <a:bodyPr wrap="square" rtlCol="0">
              <a:spAutoFit/>
            </a:bodyPr>
            <a:lstStyle/>
            <a:p>
              <a:r>
                <a:rPr lang="en-US" sz="900" dirty="0">
                  <a:solidFill>
                    <a:schemeClr val="bg1"/>
                  </a:solidFill>
                </a:rPr>
                <a:t>Fringed </a:t>
              </a:r>
              <a:r>
                <a:rPr lang="en-US" sz="900" dirty="0" err="1">
                  <a:solidFill>
                    <a:schemeClr val="bg1"/>
                  </a:solidFill>
                </a:rPr>
                <a:t>myotis</a:t>
              </a:r>
              <a:endParaRPr lang="en-US" sz="900" dirty="0">
                <a:solidFill>
                  <a:schemeClr val="bg1"/>
                </a:solidFill>
              </a:endParaRPr>
            </a:p>
            <a:p>
              <a:r>
                <a:rPr lang="en-US" sz="900" i="1" dirty="0">
                  <a:solidFill>
                    <a:schemeClr val="bg1"/>
                  </a:solidFill>
                </a:rPr>
                <a:t>Photo - USGS</a:t>
              </a:r>
            </a:p>
          </p:txBody>
        </p:sp>
      </p:grpSp>
    </p:spTree>
    <p:extLst>
      <p:ext uri="{BB962C8B-B14F-4D97-AF65-F5344CB8AC3E}">
        <p14:creationId xmlns:p14="http://schemas.microsoft.com/office/powerpoint/2010/main" val="31003948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Study Design: Birds </a:t>
            </a:r>
            <a:r>
              <a:rPr lang="en-US" dirty="0" smtClean="0">
                <a:solidFill>
                  <a:schemeClr val="bg1">
                    <a:lumMod val="65000"/>
                  </a:schemeClr>
                </a:solidFill>
              </a:rPr>
              <a:t>and Bats</a:t>
            </a:r>
            <a:endParaRPr lang="en-US" dirty="0">
              <a:solidFill>
                <a:schemeClr val="bg1">
                  <a:lumMod val="65000"/>
                </a:schemeClr>
              </a:solidFill>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24626"/>
          <a:stretch/>
        </p:blipFill>
        <p:spPr>
          <a:xfrm>
            <a:off x="1266092" y="1294545"/>
            <a:ext cx="6751751" cy="4789731"/>
          </a:xfrm>
          <a:prstGeom prst="rect">
            <a:avLst/>
          </a:prstGeom>
          <a:ln w="12700">
            <a:solidFill>
              <a:schemeClr val="tx1"/>
            </a:solidFill>
          </a:ln>
        </p:spPr>
      </p:pic>
      <p:sp>
        <p:nvSpPr>
          <p:cNvPr id="5" name="Rectangle 4"/>
          <p:cNvSpPr/>
          <p:nvPr/>
        </p:nvSpPr>
        <p:spPr>
          <a:xfrm>
            <a:off x="457200" y="6207369"/>
            <a:ext cx="8203223" cy="523220"/>
          </a:xfrm>
          <a:prstGeom prst="rect">
            <a:avLst/>
          </a:prstGeom>
        </p:spPr>
        <p:txBody>
          <a:bodyPr wrap="square">
            <a:spAutoFit/>
          </a:bodyPr>
          <a:lstStyle/>
          <a:p>
            <a:r>
              <a:rPr lang="en-US" sz="1400" dirty="0">
                <a:latin typeface="PalatinoLinotype"/>
              </a:rPr>
              <a:t>Fogg, A.M, Z.L. Steel and R.D. Burnett. 2017. Avian Monitoring in </a:t>
            </a:r>
            <a:r>
              <a:rPr lang="en-US" sz="1400" dirty="0" err="1">
                <a:latin typeface="PalatinoLinotype"/>
              </a:rPr>
              <a:t>Freds</a:t>
            </a:r>
            <a:r>
              <a:rPr lang="en-US" sz="1400" dirty="0">
                <a:latin typeface="PalatinoLinotype"/>
              </a:rPr>
              <a:t> and Power fires: Final Report.</a:t>
            </a:r>
          </a:p>
          <a:p>
            <a:r>
              <a:rPr lang="en-US" sz="1400" dirty="0">
                <a:latin typeface="PalatinoLinotype"/>
              </a:rPr>
              <a:t>Point Blue Conservation Science, Petaluma, CA. </a:t>
            </a:r>
            <a:endParaRPr lang="en-US" sz="1400" dirty="0"/>
          </a:p>
        </p:txBody>
      </p:sp>
    </p:spTree>
    <p:extLst>
      <p:ext uri="{BB962C8B-B14F-4D97-AF65-F5344CB8AC3E}">
        <p14:creationId xmlns:p14="http://schemas.microsoft.com/office/powerpoint/2010/main" val="164879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Power Fire</a:t>
            </a:r>
          </a:p>
        </p:txBody>
      </p:sp>
      <p:pic>
        <p:nvPicPr>
          <p:cNvPr id="8" name="Content Placeholder 7"/>
          <p:cNvPicPr>
            <a:picLocks noGrp="1" noChangeAspect="1"/>
          </p:cNvPicPr>
          <p:nvPr>
            <p:ph idx="1"/>
          </p:nvPr>
        </p:nvPicPr>
        <p:blipFill rotWithShape="1">
          <a:blip r:embed="rId3"/>
          <a:srcRect r="6698" b="11998"/>
          <a:stretch/>
        </p:blipFill>
        <p:spPr>
          <a:xfrm>
            <a:off x="457200" y="1417638"/>
            <a:ext cx="8053754" cy="5209927"/>
          </a:xfrm>
          <a:prstGeom prst="rect">
            <a:avLst/>
          </a:prstGeom>
        </p:spPr>
      </p:pic>
      <p:sp>
        <p:nvSpPr>
          <p:cNvPr id="3" name="5-Point Star 2"/>
          <p:cNvSpPr/>
          <p:nvPr/>
        </p:nvSpPr>
        <p:spPr>
          <a:xfrm>
            <a:off x="720969" y="3560885"/>
            <a:ext cx="228600" cy="276957"/>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0660694"/>
      </p:ext>
    </p:extLst>
  </p:cSld>
  <p:clrMapOvr>
    <a:masterClrMapping/>
  </p:clrMapOvr>
  <mc:AlternateContent xmlns:mc="http://schemas.openxmlformats.org/markup-compatibility/2006" xmlns:p14="http://schemas.microsoft.com/office/powerpoint/2010/main">
    <mc:Choice Requires="p14">
      <p:transition spd="slow" p14:dur="2000" advTm="33713"/>
    </mc:Choice>
    <mc:Fallback xmlns="">
      <p:transition spd="slow" advTm="33713"/>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Study </a:t>
            </a:r>
            <a:r>
              <a:rPr lang="en-US" dirty="0" smtClean="0"/>
              <a:t>Design</a:t>
            </a:r>
            <a:endParaRPr lang="en-US" dirty="0"/>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7200" y="1278411"/>
            <a:ext cx="8229600" cy="3740727"/>
          </a:xfrm>
          <a:ln>
            <a:solidFill>
              <a:schemeClr val="tx1"/>
            </a:solidFill>
          </a:ln>
        </p:spPr>
      </p:pic>
      <p:graphicFrame>
        <p:nvGraphicFramePr>
          <p:cNvPr id="10" name="Table 9"/>
          <p:cNvGraphicFramePr>
            <a:graphicFrameLocks noGrp="1"/>
          </p:cNvGraphicFramePr>
          <p:nvPr>
            <p:extLst>
              <p:ext uri="{D42A27DB-BD31-4B8C-83A1-F6EECF244321}">
                <p14:modId xmlns:p14="http://schemas.microsoft.com/office/powerpoint/2010/main" val="3261432255"/>
              </p:ext>
            </p:extLst>
          </p:nvPr>
        </p:nvGraphicFramePr>
        <p:xfrm>
          <a:off x="469785" y="5223759"/>
          <a:ext cx="4167190" cy="1487430"/>
        </p:xfrm>
        <a:graphic>
          <a:graphicData uri="http://schemas.openxmlformats.org/drawingml/2006/table">
            <a:tbl>
              <a:tblPr firstRow="1" firstCol="1" bandRow="1">
                <a:tableStyleId>{D7AC3CCA-C797-4891-BE02-D94E43425B78}</a:tableStyleId>
              </a:tblPr>
              <a:tblGrid>
                <a:gridCol w="2225695">
                  <a:extLst>
                    <a:ext uri="{9D8B030D-6E8A-4147-A177-3AD203B41FA5}">
                      <a16:colId xmlns="" xmlns:a16="http://schemas.microsoft.com/office/drawing/2014/main" val="20000"/>
                    </a:ext>
                  </a:extLst>
                </a:gridCol>
                <a:gridCol w="830590">
                  <a:extLst>
                    <a:ext uri="{9D8B030D-6E8A-4147-A177-3AD203B41FA5}">
                      <a16:colId xmlns="" xmlns:a16="http://schemas.microsoft.com/office/drawing/2014/main" val="20001"/>
                    </a:ext>
                  </a:extLst>
                </a:gridCol>
                <a:gridCol w="1110905">
                  <a:extLst>
                    <a:ext uri="{9D8B030D-6E8A-4147-A177-3AD203B41FA5}">
                      <a16:colId xmlns="" xmlns:a16="http://schemas.microsoft.com/office/drawing/2014/main" val="20002"/>
                    </a:ext>
                  </a:extLst>
                </a:gridCol>
              </a:tblGrid>
              <a:tr h="212490">
                <a:tc>
                  <a:txBody>
                    <a:bodyPr/>
                    <a:lstStyle/>
                    <a:p>
                      <a:pPr marL="0" marR="0">
                        <a:spcBef>
                          <a:spcPts val="0"/>
                        </a:spcBef>
                        <a:spcAft>
                          <a:spcPts val="0"/>
                        </a:spcAft>
                      </a:pPr>
                      <a:r>
                        <a:rPr lang="en-US" sz="1200" dirty="0">
                          <a:effectLst/>
                        </a:rPr>
                        <a:t>Sampling Category</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Locations</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Survey Nights</a:t>
                      </a:r>
                      <a:endParaRPr lang="en-US" sz="12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212490">
                <a:tc>
                  <a:txBody>
                    <a:bodyPr/>
                    <a:lstStyle/>
                    <a:p>
                      <a:pPr marL="0" marR="0">
                        <a:spcBef>
                          <a:spcPts val="0"/>
                        </a:spcBef>
                        <a:spcAft>
                          <a:spcPts val="0"/>
                        </a:spcAft>
                      </a:pPr>
                      <a:r>
                        <a:rPr lang="en-US" sz="1200">
                          <a:effectLst/>
                        </a:rPr>
                        <a:t>Reference</a:t>
                      </a:r>
                      <a:endParaRPr lang="en-US" sz="12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smtClean="0">
                          <a:effectLst/>
                        </a:rPr>
                        <a:t>11</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smtClean="0">
                          <a:effectLst/>
                          <a:latin typeface="+mn-lt"/>
                          <a:ea typeface="+mn-ea"/>
                          <a:cs typeface="+mn-cs"/>
                        </a:rPr>
                        <a:t>215</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212490">
                <a:tc>
                  <a:txBody>
                    <a:bodyPr/>
                    <a:lstStyle/>
                    <a:p>
                      <a:pPr marL="0" marR="0">
                        <a:spcBef>
                          <a:spcPts val="0"/>
                        </a:spcBef>
                        <a:spcAft>
                          <a:spcPts val="0"/>
                        </a:spcAft>
                      </a:pPr>
                      <a:r>
                        <a:rPr lang="en-US" sz="1200">
                          <a:effectLst/>
                        </a:rPr>
                        <a:t>Low Severity</a:t>
                      </a:r>
                      <a:endParaRPr lang="en-US" sz="12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a:effectLst/>
                        </a:rPr>
                        <a:t>8</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smtClean="0">
                          <a:effectLst/>
                          <a:latin typeface="+mn-lt"/>
                          <a:ea typeface="+mn-ea"/>
                          <a:cs typeface="+mn-cs"/>
                        </a:rPr>
                        <a:t>133</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212490">
                <a:tc>
                  <a:txBody>
                    <a:bodyPr/>
                    <a:lstStyle/>
                    <a:p>
                      <a:pPr marL="0" marR="0">
                        <a:spcBef>
                          <a:spcPts val="0"/>
                        </a:spcBef>
                        <a:spcAft>
                          <a:spcPts val="0"/>
                        </a:spcAft>
                      </a:pPr>
                      <a:r>
                        <a:rPr lang="en-US" sz="1200" dirty="0">
                          <a:effectLst/>
                        </a:rPr>
                        <a:t>Moderate Severity</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smtClean="0">
                          <a:effectLst/>
                        </a:rPr>
                        <a:t>13</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smtClean="0">
                          <a:effectLst/>
                        </a:rPr>
                        <a:t>176</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212490">
                <a:tc>
                  <a:txBody>
                    <a:bodyPr/>
                    <a:lstStyle/>
                    <a:p>
                      <a:pPr marL="0" marR="0">
                        <a:spcBef>
                          <a:spcPts val="0"/>
                        </a:spcBef>
                        <a:spcAft>
                          <a:spcPts val="0"/>
                        </a:spcAft>
                      </a:pPr>
                      <a:r>
                        <a:rPr lang="en-US" sz="1200">
                          <a:effectLst/>
                        </a:rPr>
                        <a:t>High Severity – No management</a:t>
                      </a:r>
                      <a:endParaRPr lang="en-US" sz="12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a:effectLst/>
                        </a:rPr>
                        <a:t>9</a:t>
                      </a:r>
                      <a:endParaRPr lang="en-US" sz="12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smtClean="0">
                          <a:effectLst/>
                          <a:latin typeface="Times New Roman" panose="02020603050405020304" pitchFamily="18" charset="0"/>
                          <a:ea typeface="Cambria" panose="02040503050406030204" pitchFamily="18" charset="0"/>
                          <a:cs typeface="Times New Roman" panose="02020603050405020304" pitchFamily="18" charset="0"/>
                        </a:rPr>
                        <a:t>170</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212490">
                <a:tc>
                  <a:txBody>
                    <a:bodyPr/>
                    <a:lstStyle/>
                    <a:p>
                      <a:pPr marL="0" marR="0">
                        <a:spcBef>
                          <a:spcPts val="0"/>
                        </a:spcBef>
                        <a:spcAft>
                          <a:spcPts val="0"/>
                        </a:spcAft>
                      </a:pPr>
                      <a:r>
                        <a:rPr lang="en-US" sz="1200" dirty="0">
                          <a:effectLst/>
                        </a:rPr>
                        <a:t>High Severity – Reforestation</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a:effectLst/>
                        </a:rPr>
                        <a:t>8</a:t>
                      </a:r>
                      <a:endParaRPr lang="en-US" sz="12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smtClean="0">
                          <a:effectLst/>
                          <a:latin typeface="Times New Roman" panose="02020603050405020304" pitchFamily="18" charset="0"/>
                          <a:ea typeface="Cambria" panose="02040503050406030204" pitchFamily="18" charset="0"/>
                          <a:cs typeface="Times New Roman" panose="02020603050405020304" pitchFamily="18" charset="0"/>
                        </a:rPr>
                        <a:t>174</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5"/>
                  </a:ext>
                </a:extLst>
              </a:tr>
              <a:tr h="212490">
                <a:tc>
                  <a:txBody>
                    <a:bodyPr/>
                    <a:lstStyle/>
                    <a:p>
                      <a:pPr marL="0" marR="0">
                        <a:spcBef>
                          <a:spcPts val="0"/>
                        </a:spcBef>
                        <a:spcAft>
                          <a:spcPts val="0"/>
                        </a:spcAft>
                      </a:pPr>
                      <a:r>
                        <a:rPr lang="en-US" sz="1200" dirty="0">
                          <a:effectLst/>
                        </a:rPr>
                        <a:t>Total</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smtClean="0">
                          <a:effectLst/>
                        </a:rPr>
                        <a:t>49</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200" dirty="0" smtClean="0">
                          <a:effectLst/>
                          <a:latin typeface="+mn-lt"/>
                          <a:ea typeface="+mn-ea"/>
                          <a:cs typeface="+mn-cs"/>
                        </a:rPr>
                        <a:t>868</a:t>
                      </a:r>
                      <a:endParaRPr lang="en-US" sz="12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6"/>
                  </a:ext>
                </a:extLst>
              </a:tr>
            </a:tbl>
          </a:graphicData>
        </a:graphic>
      </p:graphicFrame>
      <p:sp>
        <p:nvSpPr>
          <p:cNvPr id="3" name="TextBox 2"/>
          <p:cNvSpPr txBox="1"/>
          <p:nvPr/>
        </p:nvSpPr>
        <p:spPr>
          <a:xfrm>
            <a:off x="4840448" y="5223759"/>
            <a:ext cx="363243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May – Sept </a:t>
            </a:r>
            <a:r>
              <a:rPr lang="en-US" dirty="0" smtClean="0"/>
              <a:t>2014-17</a:t>
            </a:r>
            <a:endParaRPr lang="en-US" dirty="0"/>
          </a:p>
          <a:p>
            <a:pPr marL="285750" indent="-285750">
              <a:buFont typeface="Arial" panose="020B0604020202020204" pitchFamily="34" charset="0"/>
              <a:buChar char="•"/>
            </a:pPr>
            <a:r>
              <a:rPr lang="en-US" dirty="0"/>
              <a:t>~2 week deployments</a:t>
            </a:r>
          </a:p>
          <a:p>
            <a:pPr marL="285750" indent="-285750">
              <a:buFont typeface="Arial" panose="020B0604020202020204" pitchFamily="34" charset="0"/>
              <a:buChar char="•"/>
            </a:pPr>
            <a:r>
              <a:rPr lang="en-US" dirty="0"/>
              <a:t>Surveys </a:t>
            </a:r>
            <a:r>
              <a:rPr lang="en-US" dirty="0" smtClean="0"/>
              <a:t>every or every-other night</a:t>
            </a:r>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95432"/>
    </mc:Choice>
    <mc:Fallback xmlns="">
      <p:transition spd="slow" advTm="9543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Seasonality</a:t>
            </a:r>
          </a:p>
        </p:txBody>
      </p:sp>
      <p:sp>
        <p:nvSpPr>
          <p:cNvPr id="3" name="TextBox 2"/>
          <p:cNvSpPr txBox="1"/>
          <p:nvPr/>
        </p:nvSpPr>
        <p:spPr>
          <a:xfrm>
            <a:off x="260058" y="1417638"/>
            <a:ext cx="815410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Spring – arrive at summer habitats; establish maternal colonies.</a:t>
            </a:r>
          </a:p>
        </p:txBody>
      </p:sp>
      <p:pic>
        <p:nvPicPr>
          <p:cNvPr id="9" name="Picture 8"/>
          <p:cNvPicPr>
            <a:picLocks noChangeAspect="1"/>
          </p:cNvPicPr>
          <p:nvPr/>
        </p:nvPicPr>
        <p:blipFill rotWithShape="1">
          <a:blip r:embed="rId3"/>
          <a:srcRect t="33066" b="8117"/>
          <a:stretch/>
        </p:blipFill>
        <p:spPr>
          <a:xfrm>
            <a:off x="9353726" y="1476259"/>
            <a:ext cx="5247314" cy="2276646"/>
          </a:xfrm>
          <a:prstGeom prst="rect">
            <a:avLst/>
          </a:prstGeom>
        </p:spPr>
      </p:pic>
      <p:sp>
        <p:nvSpPr>
          <p:cNvPr id="10" name="TextBox 9"/>
          <p:cNvSpPr txBox="1"/>
          <p:nvPr/>
        </p:nvSpPr>
        <p:spPr>
          <a:xfrm>
            <a:off x="260058" y="2258321"/>
            <a:ext cx="287742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t>June/July - Females give birth to 1 or 2 young, which become </a:t>
            </a:r>
            <a:r>
              <a:rPr lang="en-US" sz="2400" dirty="0" err="1"/>
              <a:t>volant</a:t>
            </a:r>
            <a:r>
              <a:rPr lang="en-US" sz="2400" dirty="0"/>
              <a:t> (can fly) ~ 1 month later.</a:t>
            </a:r>
          </a:p>
          <a:p>
            <a:pPr marL="285750" indent="-285750">
              <a:buFont typeface="Arial" panose="020B0604020202020204" pitchFamily="34" charset="0"/>
              <a:buChar char="•"/>
            </a:pPr>
            <a:r>
              <a:rPr lang="en-US" sz="2400" dirty="0"/>
              <a:t>Fall - Hibernate and/or migrate to winter habitats.</a:t>
            </a:r>
            <a:endParaRPr lang="en-US" dirty="0"/>
          </a:p>
        </p:txBody>
      </p:sp>
      <p:pic>
        <p:nvPicPr>
          <p:cNvPr id="5" name="Picture 4"/>
          <p:cNvPicPr>
            <a:picLocks noChangeAspect="1"/>
          </p:cNvPicPr>
          <p:nvPr/>
        </p:nvPicPr>
        <p:blipFill>
          <a:blip r:embed="rId4"/>
          <a:stretch>
            <a:fillRect/>
          </a:stretch>
        </p:blipFill>
        <p:spPr>
          <a:xfrm>
            <a:off x="3137483" y="2008121"/>
            <a:ext cx="5943601" cy="4114286"/>
          </a:xfrm>
          <a:prstGeom prst="rect">
            <a:avLst/>
          </a:prstGeom>
        </p:spPr>
      </p:pic>
    </p:spTree>
    <p:extLst>
      <p:ext uri="{BB962C8B-B14F-4D97-AF65-F5344CB8AC3E}">
        <p14:creationId xmlns:p14="http://schemas.microsoft.com/office/powerpoint/2010/main" val="3986522918"/>
      </p:ext>
    </p:extLst>
  </p:cSld>
  <p:clrMapOvr>
    <a:masterClrMapping/>
  </p:clrMapOvr>
  <mc:AlternateContent xmlns:mc="http://schemas.openxmlformats.org/markup-compatibility/2006" xmlns:p14="http://schemas.microsoft.com/office/powerpoint/2010/main">
    <mc:Choice Requires="p14">
      <p:transition spd="slow" p14:dur="2000" advTm="90468"/>
    </mc:Choice>
    <mc:Fallback xmlns="">
      <p:transition spd="slow" advTm="9046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080"/>
            <a:ext cx="8229600" cy="1143000"/>
          </a:xfrm>
        </p:spPr>
        <p:txBody>
          <a:bodyPr>
            <a:normAutofit/>
          </a:bodyPr>
          <a:lstStyle/>
          <a:p>
            <a:pPr algn="l"/>
            <a:r>
              <a:rPr lang="en-US" dirty="0"/>
              <a:t>(Un)Burned forests - Richness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2" y="3237681"/>
            <a:ext cx="5430478" cy="362031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0234" y="1192818"/>
            <a:ext cx="6862423" cy="1934042"/>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7183" y="3689061"/>
            <a:ext cx="3151093" cy="2451680"/>
          </a:xfrm>
          <a:prstGeom prst="rect">
            <a:avLst/>
          </a:prstGeom>
          <a:noFill/>
        </p:spPr>
      </p:pic>
    </p:spTree>
    <p:custDataLst>
      <p:tags r:id="rId1"/>
    </p:custDataLst>
    <p:extLst>
      <p:ext uri="{BB962C8B-B14F-4D97-AF65-F5344CB8AC3E}">
        <p14:creationId xmlns:p14="http://schemas.microsoft.com/office/powerpoint/2010/main" val="3261994007"/>
      </p:ext>
    </p:extLst>
  </p:cSld>
  <p:clrMapOvr>
    <a:masterClrMapping/>
  </p:clrMapOvr>
  <mc:AlternateContent xmlns:mc="http://schemas.openxmlformats.org/markup-compatibility/2006" xmlns:p14="http://schemas.microsoft.com/office/powerpoint/2010/main">
    <mc:Choice Requires="p14">
      <p:transition spd="slow" p14:dur="2000" advTm="62251"/>
    </mc:Choice>
    <mc:Fallback xmlns="">
      <p:transition spd="slow" advTm="622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371981"/>
          </a:xfrm>
        </p:spPr>
        <p:txBody>
          <a:bodyPr>
            <a:normAutofit fontScale="90000"/>
          </a:bodyPr>
          <a:lstStyle/>
          <a:p>
            <a:r>
              <a:rPr lang="en-US" dirty="0"/>
              <a:t>(Un)Burned forests – Activity </a:t>
            </a:r>
            <a:r>
              <a:rPr lang="en-US" dirty="0" smtClean="0"/>
              <a:t>Level</a:t>
            </a:r>
            <a:br>
              <a:rPr lang="en-US" dirty="0" smtClean="0"/>
            </a:br>
            <a:r>
              <a:rPr lang="en-US" dirty="0" smtClean="0"/>
              <a:t>Common Species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1987033"/>
            <a:ext cx="8877300" cy="4438650"/>
          </a:xfrm>
          <a:prstGeom prst="rect">
            <a:avLst/>
          </a:prstGeom>
        </p:spPr>
      </p:pic>
      <p:sp>
        <p:nvSpPr>
          <p:cNvPr id="5" name="Star: 5 Points 4"/>
          <p:cNvSpPr/>
          <p:nvPr/>
        </p:nvSpPr>
        <p:spPr>
          <a:xfrm>
            <a:off x="2197996" y="2877586"/>
            <a:ext cx="218114" cy="209724"/>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Star: 5 Points 5"/>
          <p:cNvSpPr/>
          <p:nvPr/>
        </p:nvSpPr>
        <p:spPr>
          <a:xfrm>
            <a:off x="2197996" y="2327448"/>
            <a:ext cx="218114" cy="209724"/>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79507"/>
    </mc:Choice>
    <mc:Fallback xmlns="">
      <p:transition spd="slow" advTm="7950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(Un)Burned forests – Activity </a:t>
            </a:r>
            <a:r>
              <a:rPr lang="en-US" dirty="0" smtClean="0"/>
              <a:t>Level</a:t>
            </a:r>
            <a:br>
              <a:rPr lang="en-US" dirty="0" smtClean="0"/>
            </a:br>
            <a:r>
              <a:rPr lang="en-US" dirty="0" smtClean="0"/>
              <a:t>Uncommon Species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004" y="1582271"/>
            <a:ext cx="8621485" cy="5029200"/>
          </a:xfrm>
          <a:prstGeom prst="rect">
            <a:avLst/>
          </a:prstGeom>
        </p:spPr>
      </p:pic>
      <p:sp>
        <p:nvSpPr>
          <p:cNvPr id="3" name="Star: 5 Points 2"/>
          <p:cNvSpPr/>
          <p:nvPr/>
        </p:nvSpPr>
        <p:spPr>
          <a:xfrm>
            <a:off x="2553560" y="5610611"/>
            <a:ext cx="218114" cy="209724"/>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nvGrpSpPr>
          <p:cNvPr id="5" name="Group 4"/>
          <p:cNvGrpSpPr/>
          <p:nvPr/>
        </p:nvGrpSpPr>
        <p:grpSpPr>
          <a:xfrm>
            <a:off x="278004" y="3185818"/>
            <a:ext cx="2198146" cy="2792951"/>
            <a:chOff x="278004" y="3185818"/>
            <a:chExt cx="2198146" cy="2792951"/>
          </a:xfrm>
        </p:grpSpPr>
        <p:sp>
          <p:nvSpPr>
            <p:cNvPr id="7" name="Oval 6"/>
            <p:cNvSpPr/>
            <p:nvPr/>
          </p:nvSpPr>
          <p:spPr>
            <a:xfrm>
              <a:off x="1195754" y="5477608"/>
              <a:ext cx="1280394" cy="50116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78004" y="3185818"/>
              <a:ext cx="2198146" cy="52453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82614" y="4404946"/>
              <a:ext cx="893535" cy="378069"/>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1406"/>
    </mc:Choice>
    <mc:Fallback xmlns="">
      <p:transition spd="slow" advTm="61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98632355"/>
              </p:ext>
            </p:extLst>
          </p:nvPr>
        </p:nvGraphicFramePr>
        <p:xfrm>
          <a:off x="9241581" y="226331"/>
          <a:ext cx="4198303" cy="3840480"/>
        </p:xfrm>
        <a:graphic>
          <a:graphicData uri="http://schemas.openxmlformats.org/drawingml/2006/table">
            <a:tbl>
              <a:tblPr firstRow="1" firstCol="1" bandRow="1">
                <a:tableStyleId>{0505E3EF-67EA-436B-97B2-0124C06EBD24}</a:tableStyleId>
              </a:tblPr>
              <a:tblGrid>
                <a:gridCol w="2113612">
                  <a:extLst>
                    <a:ext uri="{9D8B030D-6E8A-4147-A177-3AD203B41FA5}">
                      <a16:colId xmlns="" xmlns:a16="http://schemas.microsoft.com/office/drawing/2014/main" val="20000"/>
                    </a:ext>
                  </a:extLst>
                </a:gridCol>
                <a:gridCol w="2084691">
                  <a:extLst>
                    <a:ext uri="{9D8B030D-6E8A-4147-A177-3AD203B41FA5}">
                      <a16:colId xmlns="" xmlns:a16="http://schemas.microsoft.com/office/drawing/2014/main" val="20001"/>
                    </a:ext>
                  </a:extLst>
                </a:gridCol>
              </a:tblGrid>
              <a:tr h="205563">
                <a:tc>
                  <a:txBody>
                    <a:bodyPr/>
                    <a:lstStyle/>
                    <a:p>
                      <a:pPr marL="0" marR="0">
                        <a:spcBef>
                          <a:spcPts val="0"/>
                        </a:spcBef>
                        <a:spcAft>
                          <a:spcPts val="0"/>
                        </a:spcAft>
                      </a:pPr>
                      <a:r>
                        <a:rPr lang="en-US" sz="1400" dirty="0">
                          <a:effectLst/>
                        </a:rPr>
                        <a:t>Common Name</a:t>
                      </a:r>
                      <a:endParaRPr lang="en-US" sz="14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a:effectLst/>
                        </a:rPr>
                        <a:t>Scientific Name</a:t>
                      </a:r>
                      <a:endParaRPr lang="en-US" sz="14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00"/>
                  </a:ext>
                </a:extLst>
              </a:tr>
              <a:tr h="205563">
                <a:tc>
                  <a:txBody>
                    <a:bodyPr/>
                    <a:lstStyle/>
                    <a:p>
                      <a:pPr marL="0" marR="0">
                        <a:spcBef>
                          <a:spcPts val="0"/>
                        </a:spcBef>
                        <a:spcAft>
                          <a:spcPts val="0"/>
                        </a:spcAft>
                      </a:pPr>
                      <a:r>
                        <a:rPr lang="en-US" sz="1400" b="0">
                          <a:effectLst/>
                        </a:rPr>
                        <a:t>big brown bat</a:t>
                      </a:r>
                      <a:endParaRPr lang="en-US" sz="1400" b="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dirty="0" err="1">
                          <a:effectLst/>
                        </a:rPr>
                        <a:t>Eptesicus</a:t>
                      </a:r>
                      <a:r>
                        <a:rPr lang="en-US" sz="1400" dirty="0">
                          <a:effectLst/>
                        </a:rPr>
                        <a:t> </a:t>
                      </a:r>
                      <a:r>
                        <a:rPr lang="en-US" sz="1400" dirty="0" err="1">
                          <a:effectLst/>
                        </a:rPr>
                        <a:t>fuscus</a:t>
                      </a:r>
                      <a:endParaRPr lang="en-US" sz="14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01"/>
                  </a:ext>
                </a:extLst>
              </a:tr>
              <a:tr h="205563">
                <a:tc>
                  <a:txBody>
                    <a:bodyPr/>
                    <a:lstStyle/>
                    <a:p>
                      <a:pPr marL="0" marR="0">
                        <a:spcBef>
                          <a:spcPts val="0"/>
                        </a:spcBef>
                        <a:spcAft>
                          <a:spcPts val="0"/>
                        </a:spcAft>
                      </a:pPr>
                      <a:r>
                        <a:rPr lang="en-US" sz="1400" b="0">
                          <a:effectLst/>
                        </a:rPr>
                        <a:t>California myotis</a:t>
                      </a:r>
                      <a:endParaRPr lang="en-US" sz="1400" b="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a:effectLst/>
                        </a:rPr>
                        <a:t>Myotis californicus</a:t>
                      </a:r>
                      <a:endParaRPr lang="en-US" sz="14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02"/>
                  </a:ext>
                </a:extLst>
              </a:tr>
              <a:tr h="205563">
                <a:tc>
                  <a:txBody>
                    <a:bodyPr/>
                    <a:lstStyle/>
                    <a:p>
                      <a:pPr marL="0" marR="0">
                        <a:spcBef>
                          <a:spcPts val="0"/>
                        </a:spcBef>
                        <a:spcAft>
                          <a:spcPts val="0"/>
                        </a:spcAft>
                      </a:pPr>
                      <a:r>
                        <a:rPr lang="en-US" sz="1400" b="0">
                          <a:effectLst/>
                        </a:rPr>
                        <a:t>fringed myotis</a:t>
                      </a:r>
                      <a:endParaRPr lang="en-US" sz="1400" b="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dirty="0" err="1">
                          <a:effectLst/>
                        </a:rPr>
                        <a:t>Myotis</a:t>
                      </a:r>
                      <a:r>
                        <a:rPr lang="en-US" sz="1400" dirty="0">
                          <a:effectLst/>
                        </a:rPr>
                        <a:t> </a:t>
                      </a:r>
                      <a:r>
                        <a:rPr lang="en-US" sz="1400" dirty="0" err="1">
                          <a:effectLst/>
                        </a:rPr>
                        <a:t>thysanodes</a:t>
                      </a:r>
                      <a:endParaRPr lang="en-US" sz="14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03"/>
                  </a:ext>
                </a:extLst>
              </a:tr>
              <a:tr h="205563">
                <a:tc>
                  <a:txBody>
                    <a:bodyPr/>
                    <a:lstStyle/>
                    <a:p>
                      <a:pPr marL="0" marR="0">
                        <a:spcBef>
                          <a:spcPts val="0"/>
                        </a:spcBef>
                        <a:spcAft>
                          <a:spcPts val="0"/>
                        </a:spcAft>
                      </a:pPr>
                      <a:r>
                        <a:rPr lang="en-US" sz="1400" b="0">
                          <a:effectLst/>
                        </a:rPr>
                        <a:t>hoary bat</a:t>
                      </a:r>
                      <a:endParaRPr lang="en-US" sz="1400" b="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a:effectLst/>
                        </a:rPr>
                        <a:t>Lasiurus cinereus</a:t>
                      </a:r>
                      <a:endParaRPr lang="en-US" sz="14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04"/>
                  </a:ext>
                </a:extLst>
              </a:tr>
              <a:tr h="205563">
                <a:tc>
                  <a:txBody>
                    <a:bodyPr/>
                    <a:lstStyle/>
                    <a:p>
                      <a:pPr marL="0" marR="0">
                        <a:spcBef>
                          <a:spcPts val="0"/>
                        </a:spcBef>
                        <a:spcAft>
                          <a:spcPts val="0"/>
                        </a:spcAft>
                      </a:pPr>
                      <a:r>
                        <a:rPr lang="en-US" sz="1400" b="0">
                          <a:effectLst/>
                        </a:rPr>
                        <a:t>little brown bat</a:t>
                      </a:r>
                      <a:endParaRPr lang="en-US" sz="1400" b="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dirty="0" err="1">
                          <a:effectLst/>
                        </a:rPr>
                        <a:t>Myotis</a:t>
                      </a:r>
                      <a:r>
                        <a:rPr lang="en-US" sz="1400" dirty="0">
                          <a:effectLst/>
                        </a:rPr>
                        <a:t> </a:t>
                      </a:r>
                      <a:r>
                        <a:rPr lang="en-US" sz="1400" dirty="0" err="1">
                          <a:effectLst/>
                        </a:rPr>
                        <a:t>lucifugus</a:t>
                      </a:r>
                      <a:endParaRPr lang="en-US" sz="14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05"/>
                  </a:ext>
                </a:extLst>
              </a:tr>
              <a:tr h="205563">
                <a:tc>
                  <a:txBody>
                    <a:bodyPr/>
                    <a:lstStyle/>
                    <a:p>
                      <a:pPr marL="0" marR="0">
                        <a:spcBef>
                          <a:spcPts val="0"/>
                        </a:spcBef>
                        <a:spcAft>
                          <a:spcPts val="0"/>
                        </a:spcAft>
                      </a:pPr>
                      <a:r>
                        <a:rPr lang="en-US" sz="1400" b="0">
                          <a:effectLst/>
                        </a:rPr>
                        <a:t>long-eared myotis</a:t>
                      </a:r>
                      <a:endParaRPr lang="en-US" sz="1400" b="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a:effectLst/>
                        </a:rPr>
                        <a:t>Myotis evotis</a:t>
                      </a:r>
                      <a:endParaRPr lang="en-US" sz="14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06"/>
                  </a:ext>
                </a:extLst>
              </a:tr>
              <a:tr h="205563">
                <a:tc>
                  <a:txBody>
                    <a:bodyPr/>
                    <a:lstStyle/>
                    <a:p>
                      <a:pPr marL="0" marR="0">
                        <a:spcBef>
                          <a:spcPts val="0"/>
                        </a:spcBef>
                        <a:spcAft>
                          <a:spcPts val="0"/>
                        </a:spcAft>
                      </a:pPr>
                      <a:r>
                        <a:rPr lang="en-US" sz="1400" b="0">
                          <a:effectLst/>
                        </a:rPr>
                        <a:t>long-legged myotis</a:t>
                      </a:r>
                      <a:endParaRPr lang="en-US" sz="1400" b="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a:effectLst/>
                        </a:rPr>
                        <a:t>Myotis volans</a:t>
                      </a:r>
                      <a:endParaRPr lang="en-US" sz="14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07"/>
                  </a:ext>
                </a:extLst>
              </a:tr>
              <a:tr h="205563">
                <a:tc>
                  <a:txBody>
                    <a:bodyPr/>
                    <a:lstStyle/>
                    <a:p>
                      <a:pPr marL="0" marR="0">
                        <a:spcBef>
                          <a:spcPts val="0"/>
                        </a:spcBef>
                        <a:spcAft>
                          <a:spcPts val="0"/>
                        </a:spcAft>
                      </a:pPr>
                      <a:r>
                        <a:rPr lang="en-US" sz="1400" b="0">
                          <a:effectLst/>
                        </a:rPr>
                        <a:t>Mexican free-tailed bat</a:t>
                      </a:r>
                      <a:endParaRPr lang="en-US" sz="1400" b="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a:effectLst/>
                        </a:rPr>
                        <a:t>Tadarida brasiliensis</a:t>
                      </a:r>
                      <a:endParaRPr lang="en-US" sz="14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08"/>
                  </a:ext>
                </a:extLst>
              </a:tr>
              <a:tr h="205563">
                <a:tc>
                  <a:txBody>
                    <a:bodyPr/>
                    <a:lstStyle/>
                    <a:p>
                      <a:pPr marL="0" marR="0">
                        <a:spcBef>
                          <a:spcPts val="0"/>
                        </a:spcBef>
                        <a:spcAft>
                          <a:spcPts val="0"/>
                        </a:spcAft>
                      </a:pPr>
                      <a:r>
                        <a:rPr lang="en-US" sz="1400" b="0">
                          <a:effectLst/>
                        </a:rPr>
                        <a:t>pallid bat*</a:t>
                      </a:r>
                      <a:endParaRPr lang="en-US" sz="1400" b="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dirty="0" err="1">
                          <a:effectLst/>
                        </a:rPr>
                        <a:t>Antrozous</a:t>
                      </a:r>
                      <a:r>
                        <a:rPr lang="en-US" sz="1400" dirty="0">
                          <a:effectLst/>
                        </a:rPr>
                        <a:t> pallidus</a:t>
                      </a:r>
                      <a:endParaRPr lang="en-US" sz="14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09"/>
                  </a:ext>
                </a:extLst>
              </a:tr>
              <a:tr h="205563">
                <a:tc>
                  <a:txBody>
                    <a:bodyPr/>
                    <a:lstStyle/>
                    <a:p>
                      <a:pPr marL="0" marR="0">
                        <a:spcBef>
                          <a:spcPts val="0"/>
                        </a:spcBef>
                        <a:spcAft>
                          <a:spcPts val="0"/>
                        </a:spcAft>
                      </a:pPr>
                      <a:r>
                        <a:rPr lang="en-US" sz="1400" b="0">
                          <a:effectLst/>
                        </a:rPr>
                        <a:t>silver-haired bat</a:t>
                      </a:r>
                      <a:endParaRPr lang="en-US" sz="1400" b="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dirty="0" err="1">
                          <a:effectLst/>
                        </a:rPr>
                        <a:t>Lasionycteris</a:t>
                      </a:r>
                      <a:r>
                        <a:rPr lang="en-US" sz="1400" dirty="0">
                          <a:effectLst/>
                        </a:rPr>
                        <a:t> </a:t>
                      </a:r>
                      <a:r>
                        <a:rPr lang="en-US" sz="1400" dirty="0" err="1">
                          <a:effectLst/>
                        </a:rPr>
                        <a:t>noctivagans</a:t>
                      </a:r>
                      <a:endParaRPr lang="en-US" sz="14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10"/>
                  </a:ext>
                </a:extLst>
              </a:tr>
              <a:tr h="205563">
                <a:tc>
                  <a:txBody>
                    <a:bodyPr/>
                    <a:lstStyle/>
                    <a:p>
                      <a:pPr marL="0" marR="0">
                        <a:spcBef>
                          <a:spcPts val="0"/>
                        </a:spcBef>
                        <a:spcAft>
                          <a:spcPts val="0"/>
                        </a:spcAft>
                      </a:pPr>
                      <a:r>
                        <a:rPr lang="en-US" sz="1400" b="0" dirty="0">
                          <a:effectLst/>
                        </a:rPr>
                        <a:t>small-footed </a:t>
                      </a:r>
                      <a:r>
                        <a:rPr lang="en-US" sz="1400" b="0" dirty="0" err="1">
                          <a:effectLst/>
                        </a:rPr>
                        <a:t>myotis</a:t>
                      </a:r>
                      <a:endParaRPr lang="en-US" sz="1400" b="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a:effectLst/>
                        </a:rPr>
                        <a:t>Myotis ciliolabrum</a:t>
                      </a:r>
                      <a:endParaRPr lang="en-US" sz="14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11"/>
                  </a:ext>
                </a:extLst>
              </a:tr>
              <a:tr h="205563">
                <a:tc>
                  <a:txBody>
                    <a:bodyPr/>
                    <a:lstStyle/>
                    <a:p>
                      <a:pPr marL="0" marR="0">
                        <a:spcBef>
                          <a:spcPts val="0"/>
                        </a:spcBef>
                        <a:spcAft>
                          <a:spcPts val="0"/>
                        </a:spcAft>
                      </a:pPr>
                      <a:r>
                        <a:rPr lang="en-US" sz="1400" b="0" dirty="0">
                          <a:effectLst/>
                        </a:rPr>
                        <a:t>spotted bat</a:t>
                      </a:r>
                      <a:endParaRPr lang="en-US" sz="1400" b="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dirty="0" err="1">
                          <a:effectLst/>
                        </a:rPr>
                        <a:t>Euderma</a:t>
                      </a:r>
                      <a:r>
                        <a:rPr lang="en-US" sz="1400" dirty="0">
                          <a:effectLst/>
                        </a:rPr>
                        <a:t> </a:t>
                      </a:r>
                      <a:r>
                        <a:rPr lang="en-US" sz="1400" dirty="0" err="1">
                          <a:effectLst/>
                        </a:rPr>
                        <a:t>maculatum</a:t>
                      </a:r>
                      <a:endParaRPr lang="en-US" sz="14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12"/>
                  </a:ext>
                </a:extLst>
              </a:tr>
              <a:tr h="202477">
                <a:tc>
                  <a:txBody>
                    <a:bodyPr/>
                    <a:lstStyle/>
                    <a:p>
                      <a:pPr marL="0" marR="0" algn="l" defTabSz="457200" rtl="0" eaLnBrk="1" latinLnBrk="0" hangingPunct="1">
                        <a:spcBef>
                          <a:spcPts val="0"/>
                        </a:spcBef>
                        <a:spcAft>
                          <a:spcPts val="0"/>
                        </a:spcAft>
                      </a:pPr>
                      <a:r>
                        <a:rPr lang="en-US" sz="1400" b="0" kern="1200" dirty="0">
                          <a:solidFill>
                            <a:schemeClr val="dk1"/>
                          </a:solidFill>
                          <a:effectLst/>
                          <a:latin typeface="+mn-lt"/>
                          <a:ea typeface="+mn-ea"/>
                          <a:cs typeface="+mn-cs"/>
                        </a:rPr>
                        <a:t>Townsend's big-eared bat*</a:t>
                      </a:r>
                    </a:p>
                  </a:txBody>
                  <a:tcPr marL="68580" marR="68580" marT="0" marB="0" anchor="b"/>
                </a:tc>
                <a:tc>
                  <a:txBody>
                    <a:bodyPr/>
                    <a:lstStyle/>
                    <a:p>
                      <a:pPr marL="0" marR="0" algn="l" defTabSz="457200" rtl="0" eaLnBrk="1" latinLnBrk="0" hangingPunct="1">
                        <a:spcBef>
                          <a:spcPts val="0"/>
                        </a:spcBef>
                        <a:spcAft>
                          <a:spcPts val="0"/>
                        </a:spcAft>
                      </a:pPr>
                      <a:r>
                        <a:rPr lang="en-US" sz="1400" b="0" kern="1200" dirty="0" err="1">
                          <a:solidFill>
                            <a:schemeClr val="dk1"/>
                          </a:solidFill>
                          <a:effectLst/>
                          <a:latin typeface="+mn-lt"/>
                          <a:ea typeface="+mn-ea"/>
                          <a:cs typeface="+mn-cs"/>
                        </a:rPr>
                        <a:t>Corynorhinus</a:t>
                      </a:r>
                      <a:r>
                        <a:rPr lang="en-US" sz="1400" b="0" kern="1200" dirty="0">
                          <a:solidFill>
                            <a:schemeClr val="dk1"/>
                          </a:solidFill>
                          <a:effectLst/>
                          <a:latin typeface="+mn-lt"/>
                          <a:ea typeface="+mn-ea"/>
                          <a:cs typeface="+mn-cs"/>
                        </a:rPr>
                        <a:t> </a:t>
                      </a:r>
                      <a:r>
                        <a:rPr lang="en-US" sz="1400" b="0" kern="1200" dirty="0" err="1">
                          <a:solidFill>
                            <a:schemeClr val="dk1"/>
                          </a:solidFill>
                          <a:effectLst/>
                          <a:latin typeface="+mn-lt"/>
                          <a:ea typeface="+mn-ea"/>
                          <a:cs typeface="+mn-cs"/>
                        </a:rPr>
                        <a:t>townsendii</a:t>
                      </a:r>
                      <a:endParaRPr lang="en-US" sz="1400" b="0" kern="1200" dirty="0">
                        <a:solidFill>
                          <a:schemeClr val="dk1"/>
                        </a:solidFill>
                        <a:effectLst/>
                        <a:latin typeface="+mn-lt"/>
                        <a:ea typeface="+mn-ea"/>
                        <a:cs typeface="+mn-cs"/>
                      </a:endParaRPr>
                    </a:p>
                  </a:txBody>
                  <a:tcPr marL="68580" marR="68580" marT="0" marB="0" anchor="b"/>
                </a:tc>
                <a:extLst>
                  <a:ext uri="{0D108BD9-81ED-4DB2-BD59-A6C34878D82A}">
                    <a16:rowId xmlns="" xmlns:a16="http://schemas.microsoft.com/office/drawing/2014/main" val="10013"/>
                  </a:ext>
                </a:extLst>
              </a:tr>
              <a:tr h="205563">
                <a:tc>
                  <a:txBody>
                    <a:bodyPr/>
                    <a:lstStyle/>
                    <a:p>
                      <a:pPr marL="0" marR="0">
                        <a:spcBef>
                          <a:spcPts val="0"/>
                        </a:spcBef>
                        <a:spcAft>
                          <a:spcPts val="0"/>
                        </a:spcAft>
                      </a:pPr>
                      <a:r>
                        <a:rPr lang="en-US" sz="1400" b="0">
                          <a:effectLst/>
                        </a:rPr>
                        <a:t>western mastiff bat</a:t>
                      </a:r>
                      <a:endParaRPr lang="en-US" sz="1400" b="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a:effectLst/>
                        </a:rPr>
                        <a:t>Eumops perotis</a:t>
                      </a:r>
                      <a:endParaRPr lang="en-US" sz="14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14"/>
                  </a:ext>
                </a:extLst>
              </a:tr>
              <a:tr h="205563">
                <a:tc>
                  <a:txBody>
                    <a:bodyPr/>
                    <a:lstStyle/>
                    <a:p>
                      <a:pPr marL="0" marR="0">
                        <a:spcBef>
                          <a:spcPts val="0"/>
                        </a:spcBef>
                        <a:spcAft>
                          <a:spcPts val="0"/>
                        </a:spcAft>
                      </a:pPr>
                      <a:r>
                        <a:rPr lang="en-US" sz="1400" b="0">
                          <a:effectLst/>
                        </a:rPr>
                        <a:t>western pipistrelle</a:t>
                      </a:r>
                      <a:endParaRPr lang="en-US" sz="1400" b="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a:effectLst/>
                        </a:rPr>
                        <a:t>Parastrellus hesperus</a:t>
                      </a:r>
                      <a:endParaRPr lang="en-US" sz="14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15"/>
                  </a:ext>
                </a:extLst>
              </a:tr>
              <a:tr h="205563">
                <a:tc>
                  <a:txBody>
                    <a:bodyPr/>
                    <a:lstStyle/>
                    <a:p>
                      <a:pPr marL="0" marR="0">
                        <a:spcBef>
                          <a:spcPts val="0"/>
                        </a:spcBef>
                        <a:spcAft>
                          <a:spcPts val="0"/>
                        </a:spcAft>
                      </a:pPr>
                      <a:r>
                        <a:rPr lang="en-US" sz="1400" b="0">
                          <a:effectLst/>
                        </a:rPr>
                        <a:t>western red bat*</a:t>
                      </a:r>
                      <a:endParaRPr lang="en-US" sz="1400" b="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a:effectLst/>
                        </a:rPr>
                        <a:t>Lasiurus blossevillii</a:t>
                      </a:r>
                      <a:endParaRPr lang="en-US" sz="140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16"/>
                  </a:ext>
                </a:extLst>
              </a:tr>
              <a:tr h="205563">
                <a:tc>
                  <a:txBody>
                    <a:bodyPr/>
                    <a:lstStyle/>
                    <a:p>
                      <a:pPr marL="0" marR="0">
                        <a:spcBef>
                          <a:spcPts val="0"/>
                        </a:spcBef>
                        <a:spcAft>
                          <a:spcPts val="0"/>
                        </a:spcAft>
                      </a:pPr>
                      <a:r>
                        <a:rPr lang="en-US" sz="1400" b="0" dirty="0">
                          <a:effectLst/>
                        </a:rPr>
                        <a:t>Yuma </a:t>
                      </a:r>
                      <a:r>
                        <a:rPr lang="en-US" sz="1400" b="0" dirty="0" err="1">
                          <a:effectLst/>
                        </a:rPr>
                        <a:t>myotis</a:t>
                      </a:r>
                      <a:endParaRPr lang="en-US" sz="1400" b="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tc>
                  <a:txBody>
                    <a:bodyPr/>
                    <a:lstStyle/>
                    <a:p>
                      <a:pPr marL="0" marR="0">
                        <a:spcBef>
                          <a:spcPts val="0"/>
                        </a:spcBef>
                        <a:spcAft>
                          <a:spcPts val="0"/>
                        </a:spcAft>
                      </a:pPr>
                      <a:r>
                        <a:rPr lang="en-US" sz="1400" dirty="0" err="1">
                          <a:effectLst/>
                        </a:rPr>
                        <a:t>Myotis</a:t>
                      </a:r>
                      <a:r>
                        <a:rPr lang="en-US" sz="1400" dirty="0">
                          <a:effectLst/>
                        </a:rPr>
                        <a:t> </a:t>
                      </a:r>
                      <a:r>
                        <a:rPr lang="en-US" sz="1400" dirty="0" err="1">
                          <a:effectLst/>
                        </a:rPr>
                        <a:t>yumanensis</a:t>
                      </a:r>
                      <a:endParaRPr lang="en-US" sz="1400" dirty="0">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nchor="b"/>
                </a:tc>
                <a:extLst>
                  <a:ext uri="{0D108BD9-81ED-4DB2-BD59-A6C34878D82A}">
                    <a16:rowId xmlns="" xmlns:a16="http://schemas.microsoft.com/office/drawing/2014/main" val="10017"/>
                  </a:ext>
                </a:extLst>
              </a:tr>
            </a:tbl>
          </a:graphicData>
        </a:graphic>
      </p:graphicFrame>
      <p:grpSp>
        <p:nvGrpSpPr>
          <p:cNvPr id="9" name="Group 8"/>
          <p:cNvGrpSpPr/>
          <p:nvPr/>
        </p:nvGrpSpPr>
        <p:grpSpPr>
          <a:xfrm>
            <a:off x="251212" y="104381"/>
            <a:ext cx="2474571" cy="1991713"/>
            <a:chOff x="70333" y="4019550"/>
            <a:chExt cx="2386419" cy="1924050"/>
          </a:xfrm>
        </p:grpSpPr>
        <p:pic>
          <p:nvPicPr>
            <p:cNvPr id="7" name="Picture 6"/>
            <p:cNvPicPr>
              <a:picLocks noChangeAspect="1"/>
            </p:cNvPicPr>
            <p:nvPr/>
          </p:nvPicPr>
          <p:blipFill rotWithShape="1">
            <a:blip r:embed="rId3"/>
            <a:srcRect t="19375"/>
            <a:stretch/>
          </p:blipFill>
          <p:spPr>
            <a:xfrm>
              <a:off x="70333" y="4019550"/>
              <a:ext cx="2386419" cy="1924050"/>
            </a:xfrm>
            <a:prstGeom prst="rect">
              <a:avLst/>
            </a:prstGeom>
          </p:spPr>
        </p:pic>
        <p:sp>
          <p:nvSpPr>
            <p:cNvPr id="8" name="TextBox 7"/>
            <p:cNvSpPr txBox="1"/>
            <p:nvPr/>
          </p:nvSpPr>
          <p:spPr>
            <a:xfrm>
              <a:off x="127483" y="4019550"/>
              <a:ext cx="1567967" cy="507831"/>
            </a:xfrm>
            <a:prstGeom prst="rect">
              <a:avLst/>
            </a:prstGeom>
            <a:noFill/>
          </p:spPr>
          <p:txBody>
            <a:bodyPr wrap="square" rtlCol="0">
              <a:spAutoFit/>
            </a:bodyPr>
            <a:lstStyle/>
            <a:p>
              <a:r>
                <a:rPr lang="en-US" sz="900" dirty="0">
                  <a:solidFill>
                    <a:schemeClr val="bg1"/>
                  </a:solidFill>
                </a:rPr>
                <a:t>Pallid bat</a:t>
              </a:r>
            </a:p>
            <a:p>
              <a:r>
                <a:rPr lang="en-US" sz="900" i="1" dirty="0">
                  <a:solidFill>
                    <a:schemeClr val="bg1"/>
                  </a:solidFill>
                </a:rPr>
                <a:t>Photo - Bat Conservation International</a:t>
              </a:r>
            </a:p>
          </p:txBody>
        </p:sp>
      </p:grpSp>
      <p:grpSp>
        <p:nvGrpSpPr>
          <p:cNvPr id="16" name="Group 15"/>
          <p:cNvGrpSpPr/>
          <p:nvPr/>
        </p:nvGrpSpPr>
        <p:grpSpPr>
          <a:xfrm>
            <a:off x="3231017" y="125570"/>
            <a:ext cx="2434732" cy="1989912"/>
            <a:chOff x="3143097" y="4388882"/>
            <a:chExt cx="2644775" cy="2266950"/>
          </a:xfrm>
        </p:grpSpPr>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3097" y="4388882"/>
              <a:ext cx="2644775" cy="2266950"/>
            </a:xfrm>
            <a:prstGeom prst="rect">
              <a:avLst/>
            </a:prstGeom>
          </p:spPr>
        </p:pic>
        <p:sp>
          <p:nvSpPr>
            <p:cNvPr id="12" name="TextBox 11"/>
            <p:cNvSpPr txBox="1"/>
            <p:nvPr/>
          </p:nvSpPr>
          <p:spPr>
            <a:xfrm>
              <a:off x="3143097" y="4417754"/>
              <a:ext cx="1650639" cy="369332"/>
            </a:xfrm>
            <a:prstGeom prst="rect">
              <a:avLst/>
            </a:prstGeom>
            <a:noFill/>
          </p:spPr>
          <p:txBody>
            <a:bodyPr wrap="square" rtlCol="0">
              <a:spAutoFit/>
            </a:bodyPr>
            <a:lstStyle/>
            <a:p>
              <a:r>
                <a:rPr lang="en-US" sz="900" dirty="0">
                  <a:solidFill>
                    <a:schemeClr val="bg1"/>
                  </a:solidFill>
                </a:rPr>
                <a:t>Townsend’s big-eared bat</a:t>
              </a:r>
            </a:p>
            <a:p>
              <a:r>
                <a:rPr lang="en-US" sz="900" i="1" dirty="0">
                  <a:solidFill>
                    <a:schemeClr val="bg1"/>
                  </a:solidFill>
                </a:rPr>
                <a:t>Photo - USGS</a:t>
              </a:r>
            </a:p>
          </p:txBody>
        </p:sp>
      </p:grpSp>
      <p:grpSp>
        <p:nvGrpSpPr>
          <p:cNvPr id="15" name="Group 14"/>
          <p:cNvGrpSpPr/>
          <p:nvPr/>
        </p:nvGrpSpPr>
        <p:grpSpPr>
          <a:xfrm>
            <a:off x="6340959" y="2346896"/>
            <a:ext cx="2490072" cy="1976344"/>
            <a:chOff x="6198754" y="4388882"/>
            <a:chExt cx="2639775" cy="2262664"/>
          </a:xfrm>
        </p:grpSpPr>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8754" y="4388882"/>
              <a:ext cx="2639775" cy="2262664"/>
            </a:xfrm>
            <a:prstGeom prst="rect">
              <a:avLst/>
            </a:prstGeom>
          </p:spPr>
        </p:pic>
        <p:sp>
          <p:nvSpPr>
            <p:cNvPr id="14" name="TextBox 13"/>
            <p:cNvSpPr txBox="1"/>
            <p:nvPr/>
          </p:nvSpPr>
          <p:spPr>
            <a:xfrm>
              <a:off x="6198754" y="4388882"/>
              <a:ext cx="1650639" cy="369332"/>
            </a:xfrm>
            <a:prstGeom prst="rect">
              <a:avLst/>
            </a:prstGeom>
            <a:noFill/>
          </p:spPr>
          <p:txBody>
            <a:bodyPr wrap="square" rtlCol="0">
              <a:spAutoFit/>
            </a:bodyPr>
            <a:lstStyle/>
            <a:p>
              <a:r>
                <a:rPr lang="en-US" sz="900" dirty="0">
                  <a:solidFill>
                    <a:schemeClr val="bg1"/>
                  </a:solidFill>
                </a:rPr>
                <a:t>Western red bat</a:t>
              </a:r>
            </a:p>
            <a:p>
              <a:r>
                <a:rPr lang="en-US" sz="900" i="1" dirty="0">
                  <a:solidFill>
                    <a:schemeClr val="bg1"/>
                  </a:solidFill>
                </a:rPr>
                <a:t>Photo - USGS</a:t>
              </a:r>
            </a:p>
          </p:txBody>
        </p:sp>
      </p:grpSp>
      <p:grpSp>
        <p:nvGrpSpPr>
          <p:cNvPr id="19" name="Group 18"/>
          <p:cNvGrpSpPr/>
          <p:nvPr/>
        </p:nvGrpSpPr>
        <p:grpSpPr>
          <a:xfrm>
            <a:off x="-2670179" y="17369"/>
            <a:ext cx="2266950" cy="2266950"/>
            <a:chOff x="6774524" y="1836182"/>
            <a:chExt cx="2266950" cy="2266950"/>
          </a:xfrm>
        </p:grpSpPr>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74524" y="1836182"/>
              <a:ext cx="2266950" cy="2266950"/>
            </a:xfrm>
            <a:prstGeom prst="rect">
              <a:avLst/>
            </a:prstGeom>
          </p:spPr>
        </p:pic>
        <p:sp>
          <p:nvSpPr>
            <p:cNvPr id="18" name="TextBox 17"/>
            <p:cNvSpPr txBox="1"/>
            <p:nvPr/>
          </p:nvSpPr>
          <p:spPr>
            <a:xfrm>
              <a:off x="6774524" y="3678198"/>
              <a:ext cx="1650639" cy="369332"/>
            </a:xfrm>
            <a:prstGeom prst="rect">
              <a:avLst/>
            </a:prstGeom>
            <a:noFill/>
          </p:spPr>
          <p:txBody>
            <a:bodyPr wrap="square" rtlCol="0">
              <a:spAutoFit/>
            </a:bodyPr>
            <a:lstStyle/>
            <a:p>
              <a:r>
                <a:rPr lang="en-US" sz="900" dirty="0">
                  <a:solidFill>
                    <a:schemeClr val="bg1"/>
                  </a:solidFill>
                </a:rPr>
                <a:t>Yuma </a:t>
              </a:r>
              <a:r>
                <a:rPr lang="en-US" sz="900" dirty="0" err="1">
                  <a:solidFill>
                    <a:schemeClr val="bg1"/>
                  </a:solidFill>
                </a:rPr>
                <a:t>myotis</a:t>
              </a:r>
              <a:endParaRPr lang="en-US" sz="900" dirty="0">
                <a:solidFill>
                  <a:schemeClr val="bg1"/>
                </a:solidFill>
              </a:endParaRPr>
            </a:p>
            <a:p>
              <a:r>
                <a:rPr lang="en-US" sz="900" i="1" dirty="0">
                  <a:solidFill>
                    <a:schemeClr val="bg1"/>
                  </a:solidFill>
                </a:rPr>
                <a:t>Photo - USGS</a:t>
              </a:r>
            </a:p>
          </p:txBody>
        </p:sp>
      </p:grpSp>
      <p:grpSp>
        <p:nvGrpSpPr>
          <p:cNvPr id="22" name="Group 21"/>
          <p:cNvGrpSpPr/>
          <p:nvPr/>
        </p:nvGrpSpPr>
        <p:grpSpPr>
          <a:xfrm>
            <a:off x="146313" y="2284319"/>
            <a:ext cx="2616422" cy="2249434"/>
            <a:chOff x="387239" y="4615353"/>
            <a:chExt cx="2616422" cy="2249434"/>
          </a:xfrm>
        </p:grpSpPr>
        <p:pic>
          <p:nvPicPr>
            <p:cNvPr id="2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7239" y="4615353"/>
              <a:ext cx="2616422" cy="2242647"/>
            </a:xfrm>
            <a:prstGeom prst="rect">
              <a:avLst/>
            </a:prstGeom>
          </p:spPr>
        </p:pic>
        <p:sp>
          <p:nvSpPr>
            <p:cNvPr id="21" name="TextBox 20"/>
            <p:cNvSpPr txBox="1"/>
            <p:nvPr/>
          </p:nvSpPr>
          <p:spPr>
            <a:xfrm>
              <a:off x="395657" y="6495455"/>
              <a:ext cx="1650639" cy="369332"/>
            </a:xfrm>
            <a:prstGeom prst="rect">
              <a:avLst/>
            </a:prstGeom>
            <a:noFill/>
          </p:spPr>
          <p:txBody>
            <a:bodyPr wrap="square" rtlCol="0">
              <a:spAutoFit/>
            </a:bodyPr>
            <a:lstStyle/>
            <a:p>
              <a:r>
                <a:rPr lang="en-US" sz="900" dirty="0"/>
                <a:t>Long-eared </a:t>
              </a:r>
              <a:r>
                <a:rPr lang="en-US" sz="900" dirty="0" err="1"/>
                <a:t>Myotis</a:t>
              </a:r>
              <a:endParaRPr lang="en-US" sz="900" dirty="0"/>
            </a:p>
            <a:p>
              <a:r>
                <a:rPr lang="en-US" sz="900" i="1" dirty="0"/>
                <a:t>Photo - USGS</a:t>
              </a:r>
            </a:p>
          </p:txBody>
        </p:sp>
      </p:grpSp>
      <p:grpSp>
        <p:nvGrpSpPr>
          <p:cNvPr id="2" name="Group 1"/>
          <p:cNvGrpSpPr/>
          <p:nvPr/>
        </p:nvGrpSpPr>
        <p:grpSpPr>
          <a:xfrm>
            <a:off x="6170983" y="145062"/>
            <a:ext cx="2652024" cy="1989018"/>
            <a:chOff x="6355105" y="107077"/>
            <a:chExt cx="2652024" cy="1989018"/>
          </a:xfrm>
        </p:grpSpPr>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55105" y="107077"/>
              <a:ext cx="2652024" cy="1989018"/>
            </a:xfrm>
            <a:prstGeom prst="rect">
              <a:avLst/>
            </a:prstGeom>
          </p:spPr>
        </p:pic>
        <p:sp>
          <p:nvSpPr>
            <p:cNvPr id="24" name="TextBox 23"/>
            <p:cNvSpPr txBox="1"/>
            <p:nvPr/>
          </p:nvSpPr>
          <p:spPr>
            <a:xfrm>
              <a:off x="6497311" y="1595739"/>
              <a:ext cx="1650639" cy="369332"/>
            </a:xfrm>
            <a:prstGeom prst="rect">
              <a:avLst/>
            </a:prstGeom>
            <a:noFill/>
          </p:spPr>
          <p:txBody>
            <a:bodyPr wrap="square" rtlCol="0">
              <a:spAutoFit/>
            </a:bodyPr>
            <a:lstStyle/>
            <a:p>
              <a:r>
                <a:rPr lang="en-US" sz="900" dirty="0">
                  <a:solidFill>
                    <a:schemeClr val="bg1"/>
                  </a:solidFill>
                </a:rPr>
                <a:t>Fringed </a:t>
              </a:r>
              <a:r>
                <a:rPr lang="en-US" sz="900" dirty="0" err="1">
                  <a:solidFill>
                    <a:schemeClr val="bg1"/>
                  </a:solidFill>
                </a:rPr>
                <a:t>myotis</a:t>
              </a:r>
              <a:endParaRPr lang="en-US" sz="900" dirty="0">
                <a:solidFill>
                  <a:schemeClr val="bg1"/>
                </a:solidFill>
              </a:endParaRPr>
            </a:p>
            <a:p>
              <a:r>
                <a:rPr lang="en-US" sz="900" i="1" dirty="0">
                  <a:solidFill>
                    <a:schemeClr val="bg1"/>
                  </a:solidFill>
                </a:rPr>
                <a:t>Photo - USGS</a:t>
              </a:r>
            </a:p>
          </p:txBody>
        </p:sp>
      </p:grpSp>
      <p:grpSp>
        <p:nvGrpSpPr>
          <p:cNvPr id="28" name="Group 27"/>
          <p:cNvGrpSpPr/>
          <p:nvPr/>
        </p:nvGrpSpPr>
        <p:grpSpPr>
          <a:xfrm>
            <a:off x="146313" y="4640679"/>
            <a:ext cx="2646796" cy="2195533"/>
            <a:chOff x="-2647274" y="107077"/>
            <a:chExt cx="2414020" cy="2010867"/>
          </a:xfrm>
        </p:grpSpPr>
        <p:pic>
          <p:nvPicPr>
            <p:cNvPr id="25" name="Picture 24"/>
            <p:cNvPicPr>
              <a:picLocks noChangeAspect="1"/>
            </p:cNvPicPr>
            <p:nvPr/>
          </p:nvPicPr>
          <p:blipFill rotWithShape="1">
            <a:blip r:embed="rId9" cstate="screen">
              <a:extLst>
                <a:ext uri="{28A0092B-C50C-407E-A947-70E740481C1C}">
                  <a14:useLocalDpi xmlns:a14="http://schemas.microsoft.com/office/drawing/2010/main"/>
                </a:ext>
              </a:extLst>
            </a:blip>
            <a:srcRect l="4911" t="4446" r="28821" b="19091"/>
            <a:stretch/>
          </p:blipFill>
          <p:spPr>
            <a:xfrm>
              <a:off x="-2618246" y="107077"/>
              <a:ext cx="2384992" cy="1994988"/>
            </a:xfrm>
            <a:prstGeom prst="rect">
              <a:avLst/>
            </a:prstGeom>
          </p:spPr>
        </p:pic>
        <p:sp>
          <p:nvSpPr>
            <p:cNvPr id="26" name="TextBox 25"/>
            <p:cNvSpPr txBox="1"/>
            <p:nvPr/>
          </p:nvSpPr>
          <p:spPr>
            <a:xfrm>
              <a:off x="-2647274" y="1748612"/>
              <a:ext cx="1650639" cy="369332"/>
            </a:xfrm>
            <a:prstGeom prst="rect">
              <a:avLst/>
            </a:prstGeom>
            <a:noFill/>
          </p:spPr>
          <p:txBody>
            <a:bodyPr wrap="square" rtlCol="0">
              <a:spAutoFit/>
            </a:bodyPr>
            <a:lstStyle/>
            <a:p>
              <a:r>
                <a:rPr lang="en-US" sz="900" dirty="0">
                  <a:solidFill>
                    <a:schemeClr val="bg1"/>
                  </a:solidFill>
                </a:rPr>
                <a:t>California </a:t>
              </a:r>
              <a:r>
                <a:rPr lang="en-US" sz="900" dirty="0" err="1">
                  <a:solidFill>
                    <a:schemeClr val="bg1"/>
                  </a:solidFill>
                </a:rPr>
                <a:t>myotis</a:t>
              </a:r>
              <a:endParaRPr lang="en-US" sz="900" dirty="0">
                <a:solidFill>
                  <a:schemeClr val="bg1"/>
                </a:solidFill>
              </a:endParaRPr>
            </a:p>
            <a:p>
              <a:r>
                <a:rPr lang="en-US" sz="900" i="1" dirty="0">
                  <a:solidFill>
                    <a:schemeClr val="bg1"/>
                  </a:solidFill>
                </a:rPr>
                <a:t>Photo – Zack Steel</a:t>
              </a:r>
            </a:p>
          </p:txBody>
        </p:sp>
      </p:grpSp>
      <p:grpSp>
        <p:nvGrpSpPr>
          <p:cNvPr id="31" name="Group 30"/>
          <p:cNvGrpSpPr/>
          <p:nvPr/>
        </p:nvGrpSpPr>
        <p:grpSpPr>
          <a:xfrm>
            <a:off x="3143250" y="4601030"/>
            <a:ext cx="2522499" cy="2217845"/>
            <a:chOff x="-28203" y="-164897"/>
            <a:chExt cx="2365486" cy="2012321"/>
          </a:xfrm>
        </p:grpSpPr>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25" y="-164897"/>
              <a:ext cx="2347708" cy="2012321"/>
            </a:xfrm>
            <a:prstGeom prst="rect">
              <a:avLst/>
            </a:prstGeom>
          </p:spPr>
        </p:pic>
        <p:sp>
          <p:nvSpPr>
            <p:cNvPr id="30" name="TextBox 29"/>
            <p:cNvSpPr txBox="1"/>
            <p:nvPr/>
          </p:nvSpPr>
          <p:spPr>
            <a:xfrm>
              <a:off x="-28203" y="1448574"/>
              <a:ext cx="1650639" cy="369332"/>
            </a:xfrm>
            <a:prstGeom prst="rect">
              <a:avLst/>
            </a:prstGeom>
            <a:noFill/>
          </p:spPr>
          <p:txBody>
            <a:bodyPr wrap="square" rtlCol="0">
              <a:spAutoFit/>
            </a:bodyPr>
            <a:lstStyle/>
            <a:p>
              <a:r>
                <a:rPr lang="en-US" sz="900" dirty="0">
                  <a:solidFill>
                    <a:schemeClr val="bg1"/>
                  </a:solidFill>
                </a:rPr>
                <a:t>Small-footed </a:t>
              </a:r>
              <a:r>
                <a:rPr lang="en-US" sz="900" dirty="0" err="1">
                  <a:solidFill>
                    <a:schemeClr val="bg1"/>
                  </a:solidFill>
                </a:rPr>
                <a:t>myotis</a:t>
              </a:r>
              <a:endParaRPr lang="en-US" sz="900" dirty="0">
                <a:solidFill>
                  <a:schemeClr val="bg1"/>
                </a:solidFill>
              </a:endParaRPr>
            </a:p>
            <a:p>
              <a:r>
                <a:rPr lang="en-US" sz="900" i="1" dirty="0">
                  <a:solidFill>
                    <a:schemeClr val="bg1"/>
                  </a:solidFill>
                </a:rPr>
                <a:t>Photo - USGS</a:t>
              </a:r>
            </a:p>
          </p:txBody>
        </p:sp>
      </p:grpSp>
      <p:grpSp>
        <p:nvGrpSpPr>
          <p:cNvPr id="34" name="Group 33"/>
          <p:cNvGrpSpPr/>
          <p:nvPr/>
        </p:nvGrpSpPr>
        <p:grpSpPr>
          <a:xfrm>
            <a:off x="-2620891" y="2549470"/>
            <a:ext cx="2393487" cy="2051560"/>
            <a:chOff x="-2620891" y="2549470"/>
            <a:chExt cx="2393487" cy="2051560"/>
          </a:xfrm>
        </p:grpSpPr>
        <p:pic>
          <p:nvPicPr>
            <p:cNvPr id="32" name="Picture 3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20891" y="2549470"/>
              <a:ext cx="2393487" cy="2051560"/>
            </a:xfrm>
            <a:prstGeom prst="rect">
              <a:avLst/>
            </a:prstGeom>
          </p:spPr>
        </p:pic>
        <p:sp>
          <p:nvSpPr>
            <p:cNvPr id="33" name="TextBox 32"/>
            <p:cNvSpPr txBox="1"/>
            <p:nvPr/>
          </p:nvSpPr>
          <p:spPr>
            <a:xfrm>
              <a:off x="-2618246" y="2606766"/>
              <a:ext cx="1650639" cy="369332"/>
            </a:xfrm>
            <a:prstGeom prst="rect">
              <a:avLst/>
            </a:prstGeom>
            <a:noFill/>
          </p:spPr>
          <p:txBody>
            <a:bodyPr wrap="square" rtlCol="0">
              <a:spAutoFit/>
            </a:bodyPr>
            <a:lstStyle/>
            <a:p>
              <a:r>
                <a:rPr lang="en-US" sz="900" dirty="0"/>
                <a:t>Western pipistrelle</a:t>
              </a:r>
            </a:p>
            <a:p>
              <a:r>
                <a:rPr lang="en-US" sz="900" i="1" dirty="0"/>
                <a:t>Photo - USGS</a:t>
              </a:r>
            </a:p>
          </p:txBody>
        </p:sp>
      </p:grpSp>
      <p:grpSp>
        <p:nvGrpSpPr>
          <p:cNvPr id="37" name="Group 36"/>
          <p:cNvGrpSpPr/>
          <p:nvPr/>
        </p:nvGrpSpPr>
        <p:grpSpPr>
          <a:xfrm>
            <a:off x="-2620891" y="4787086"/>
            <a:ext cx="2426501" cy="2079858"/>
            <a:chOff x="-2620891" y="4787086"/>
            <a:chExt cx="2426501" cy="2079858"/>
          </a:xfrm>
        </p:grpSpPr>
        <p:pic>
          <p:nvPicPr>
            <p:cNvPr id="35" name="Picture 3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620891" y="4787086"/>
              <a:ext cx="2426501" cy="2079858"/>
            </a:xfrm>
            <a:prstGeom prst="rect">
              <a:avLst/>
            </a:prstGeom>
          </p:spPr>
        </p:pic>
        <p:sp>
          <p:nvSpPr>
            <p:cNvPr id="36" name="TextBox 35"/>
            <p:cNvSpPr txBox="1"/>
            <p:nvPr/>
          </p:nvSpPr>
          <p:spPr>
            <a:xfrm>
              <a:off x="-2620891" y="6466880"/>
              <a:ext cx="1650639" cy="369332"/>
            </a:xfrm>
            <a:prstGeom prst="rect">
              <a:avLst/>
            </a:prstGeom>
            <a:noFill/>
          </p:spPr>
          <p:txBody>
            <a:bodyPr wrap="square" rtlCol="0">
              <a:spAutoFit/>
            </a:bodyPr>
            <a:lstStyle/>
            <a:p>
              <a:r>
                <a:rPr lang="en-US" sz="900" dirty="0"/>
                <a:t>Big brown bat</a:t>
              </a:r>
            </a:p>
            <a:p>
              <a:r>
                <a:rPr lang="en-US" sz="900" i="1" dirty="0"/>
                <a:t>Photo - USGS</a:t>
              </a:r>
            </a:p>
          </p:txBody>
        </p:sp>
      </p:grpSp>
      <p:grpSp>
        <p:nvGrpSpPr>
          <p:cNvPr id="40" name="Group 39"/>
          <p:cNvGrpSpPr/>
          <p:nvPr/>
        </p:nvGrpSpPr>
        <p:grpSpPr>
          <a:xfrm>
            <a:off x="248953" y="6897788"/>
            <a:ext cx="2618681" cy="2251370"/>
            <a:chOff x="248953" y="6897788"/>
            <a:chExt cx="2618681" cy="2251370"/>
          </a:xfrm>
        </p:grpSpPr>
        <p:pic>
          <p:nvPicPr>
            <p:cNvPr id="38" name="Picture 3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8953" y="6904575"/>
              <a:ext cx="2618681" cy="2244583"/>
            </a:xfrm>
            <a:prstGeom prst="rect">
              <a:avLst/>
            </a:prstGeom>
          </p:spPr>
        </p:pic>
        <p:sp>
          <p:nvSpPr>
            <p:cNvPr id="39" name="TextBox 38"/>
            <p:cNvSpPr txBox="1"/>
            <p:nvPr/>
          </p:nvSpPr>
          <p:spPr>
            <a:xfrm>
              <a:off x="248953" y="6897788"/>
              <a:ext cx="1650639" cy="369332"/>
            </a:xfrm>
            <a:prstGeom prst="rect">
              <a:avLst/>
            </a:prstGeom>
            <a:noFill/>
          </p:spPr>
          <p:txBody>
            <a:bodyPr wrap="square" rtlCol="0">
              <a:spAutoFit/>
            </a:bodyPr>
            <a:lstStyle/>
            <a:p>
              <a:r>
                <a:rPr lang="en-US" sz="900" dirty="0"/>
                <a:t>Hoary bat</a:t>
              </a:r>
            </a:p>
            <a:p>
              <a:r>
                <a:rPr lang="en-US" sz="900" i="1" dirty="0"/>
                <a:t>Photo - USGS</a:t>
              </a:r>
            </a:p>
          </p:txBody>
        </p:sp>
      </p:grpSp>
      <p:grpSp>
        <p:nvGrpSpPr>
          <p:cNvPr id="43" name="Group 42"/>
          <p:cNvGrpSpPr/>
          <p:nvPr/>
        </p:nvGrpSpPr>
        <p:grpSpPr>
          <a:xfrm>
            <a:off x="3143250" y="6914607"/>
            <a:ext cx="2857500" cy="1895475"/>
            <a:chOff x="3143250" y="6914607"/>
            <a:chExt cx="2857500" cy="1895475"/>
          </a:xfrm>
        </p:grpSpPr>
        <p:pic>
          <p:nvPicPr>
            <p:cNvPr id="41" name="Picture 40"/>
            <p:cNvPicPr>
              <a:picLocks noChangeAspect="1"/>
            </p:cNvPicPr>
            <p:nvPr/>
          </p:nvPicPr>
          <p:blipFill>
            <a:blip r:embed="rId14"/>
            <a:stretch>
              <a:fillRect/>
            </a:stretch>
          </p:blipFill>
          <p:spPr>
            <a:xfrm>
              <a:off x="3143250" y="6914607"/>
              <a:ext cx="2857500" cy="1895475"/>
            </a:xfrm>
            <a:prstGeom prst="rect">
              <a:avLst/>
            </a:prstGeom>
          </p:spPr>
        </p:pic>
        <p:sp>
          <p:nvSpPr>
            <p:cNvPr id="42" name="TextBox 41"/>
            <p:cNvSpPr txBox="1"/>
            <p:nvPr/>
          </p:nvSpPr>
          <p:spPr>
            <a:xfrm>
              <a:off x="3143250" y="6933907"/>
              <a:ext cx="1650639" cy="369332"/>
            </a:xfrm>
            <a:prstGeom prst="rect">
              <a:avLst/>
            </a:prstGeom>
            <a:noFill/>
          </p:spPr>
          <p:txBody>
            <a:bodyPr wrap="square" rtlCol="0">
              <a:spAutoFit/>
            </a:bodyPr>
            <a:lstStyle/>
            <a:p>
              <a:r>
                <a:rPr lang="en-US" sz="900" dirty="0">
                  <a:solidFill>
                    <a:schemeClr val="bg1"/>
                  </a:solidFill>
                </a:rPr>
                <a:t>Big brown bat</a:t>
              </a:r>
            </a:p>
            <a:p>
              <a:r>
                <a:rPr lang="en-US" sz="900" i="1" dirty="0">
                  <a:solidFill>
                    <a:schemeClr val="bg1"/>
                  </a:solidFill>
                </a:rPr>
                <a:t>Photo – Bat Conservation</a:t>
              </a:r>
            </a:p>
          </p:txBody>
        </p:sp>
      </p:grpSp>
      <p:grpSp>
        <p:nvGrpSpPr>
          <p:cNvPr id="46" name="Group 45"/>
          <p:cNvGrpSpPr/>
          <p:nvPr/>
        </p:nvGrpSpPr>
        <p:grpSpPr>
          <a:xfrm>
            <a:off x="6198753" y="6934855"/>
            <a:ext cx="2287075" cy="2214303"/>
            <a:chOff x="6198753" y="6934855"/>
            <a:chExt cx="2287075" cy="2214303"/>
          </a:xfrm>
        </p:grpSpPr>
        <p:pic>
          <p:nvPicPr>
            <p:cNvPr id="44" name="Picture 43"/>
            <p:cNvPicPr>
              <a:picLocks noChangeAspect="1"/>
            </p:cNvPicPr>
            <p:nvPr/>
          </p:nvPicPr>
          <p:blipFill>
            <a:blip r:embed="rId15"/>
            <a:stretch>
              <a:fillRect/>
            </a:stretch>
          </p:blipFill>
          <p:spPr>
            <a:xfrm>
              <a:off x="6198754" y="6934855"/>
              <a:ext cx="2287074" cy="2214303"/>
            </a:xfrm>
            <a:prstGeom prst="rect">
              <a:avLst/>
            </a:prstGeom>
          </p:spPr>
        </p:pic>
        <p:sp>
          <p:nvSpPr>
            <p:cNvPr id="45" name="TextBox 44"/>
            <p:cNvSpPr txBox="1"/>
            <p:nvPr/>
          </p:nvSpPr>
          <p:spPr>
            <a:xfrm>
              <a:off x="6198753" y="6943717"/>
              <a:ext cx="1650639" cy="369332"/>
            </a:xfrm>
            <a:prstGeom prst="rect">
              <a:avLst/>
            </a:prstGeom>
            <a:noFill/>
          </p:spPr>
          <p:txBody>
            <a:bodyPr wrap="square" rtlCol="0">
              <a:spAutoFit/>
            </a:bodyPr>
            <a:lstStyle/>
            <a:p>
              <a:r>
                <a:rPr lang="en-US" sz="900" dirty="0">
                  <a:solidFill>
                    <a:schemeClr val="bg1"/>
                  </a:solidFill>
                </a:rPr>
                <a:t>Long-legged </a:t>
              </a:r>
              <a:r>
                <a:rPr lang="en-US" sz="900" dirty="0" err="1">
                  <a:solidFill>
                    <a:schemeClr val="bg1"/>
                  </a:solidFill>
                </a:rPr>
                <a:t>myotis</a:t>
              </a:r>
              <a:endParaRPr lang="en-US" sz="900" dirty="0">
                <a:solidFill>
                  <a:schemeClr val="bg1"/>
                </a:solidFill>
              </a:endParaRPr>
            </a:p>
            <a:p>
              <a:r>
                <a:rPr lang="en-US" sz="900" i="1" dirty="0">
                  <a:solidFill>
                    <a:schemeClr val="bg1"/>
                  </a:solidFill>
                </a:rPr>
                <a:t>Photo – Wikipedia</a:t>
              </a:r>
            </a:p>
          </p:txBody>
        </p:sp>
      </p:grpSp>
      <p:grpSp>
        <p:nvGrpSpPr>
          <p:cNvPr id="49" name="Group 48"/>
          <p:cNvGrpSpPr/>
          <p:nvPr/>
        </p:nvGrpSpPr>
        <p:grpSpPr>
          <a:xfrm>
            <a:off x="5913120" y="4555045"/>
            <a:ext cx="3366664" cy="2175856"/>
            <a:chOff x="0" y="-2105164"/>
            <a:chExt cx="3208932" cy="2018662"/>
          </a:xfrm>
        </p:grpSpPr>
        <p:pic>
          <p:nvPicPr>
            <p:cNvPr id="47" name="Picture 46"/>
            <p:cNvPicPr>
              <a:picLocks noChangeAspect="1"/>
            </p:cNvPicPr>
            <p:nvPr/>
          </p:nvPicPr>
          <p:blipFill>
            <a:blip r:embed="rId16"/>
            <a:stretch>
              <a:fillRect/>
            </a:stretch>
          </p:blipFill>
          <p:spPr>
            <a:xfrm>
              <a:off x="0" y="-2105164"/>
              <a:ext cx="2833210" cy="2018662"/>
            </a:xfrm>
            <a:prstGeom prst="rect">
              <a:avLst/>
            </a:prstGeom>
          </p:spPr>
        </p:pic>
        <p:sp>
          <p:nvSpPr>
            <p:cNvPr id="48" name="TextBox 47"/>
            <p:cNvSpPr txBox="1"/>
            <p:nvPr/>
          </p:nvSpPr>
          <p:spPr>
            <a:xfrm>
              <a:off x="1558293" y="-495550"/>
              <a:ext cx="1650639" cy="369332"/>
            </a:xfrm>
            <a:prstGeom prst="rect">
              <a:avLst/>
            </a:prstGeom>
            <a:noFill/>
          </p:spPr>
          <p:txBody>
            <a:bodyPr wrap="square" rtlCol="0">
              <a:spAutoFit/>
            </a:bodyPr>
            <a:lstStyle/>
            <a:p>
              <a:r>
                <a:rPr lang="en-US" sz="900" dirty="0">
                  <a:solidFill>
                    <a:schemeClr val="bg1"/>
                  </a:solidFill>
                </a:rPr>
                <a:t>Mexican free-tailed bat</a:t>
              </a:r>
            </a:p>
            <a:p>
              <a:r>
                <a:rPr lang="en-US" sz="900" i="1" dirty="0">
                  <a:solidFill>
                    <a:schemeClr val="bg1"/>
                  </a:solidFill>
                </a:rPr>
                <a:t>Photo – Ron Groves</a:t>
              </a:r>
            </a:p>
          </p:txBody>
        </p:sp>
      </p:grpSp>
      <p:grpSp>
        <p:nvGrpSpPr>
          <p:cNvPr id="52" name="Group 51"/>
          <p:cNvGrpSpPr/>
          <p:nvPr/>
        </p:nvGrpSpPr>
        <p:grpSpPr>
          <a:xfrm>
            <a:off x="2995605" y="2351839"/>
            <a:ext cx="3345354" cy="2017894"/>
            <a:chOff x="3267837" y="-2098865"/>
            <a:chExt cx="3345354" cy="2017894"/>
          </a:xfrm>
        </p:grpSpPr>
        <p:pic>
          <p:nvPicPr>
            <p:cNvPr id="50" name="Picture 49"/>
            <p:cNvPicPr>
              <a:picLocks noChangeAspect="1"/>
            </p:cNvPicPr>
            <p:nvPr/>
          </p:nvPicPr>
          <p:blipFill>
            <a:blip r:embed="rId17"/>
            <a:stretch>
              <a:fillRect/>
            </a:stretch>
          </p:blipFill>
          <p:spPr>
            <a:xfrm>
              <a:off x="3267837" y="-2098865"/>
              <a:ext cx="3045877" cy="2017894"/>
            </a:xfrm>
            <a:prstGeom prst="rect">
              <a:avLst/>
            </a:prstGeom>
          </p:spPr>
        </p:pic>
        <p:sp>
          <p:nvSpPr>
            <p:cNvPr id="51" name="TextBox 50"/>
            <p:cNvSpPr txBox="1"/>
            <p:nvPr/>
          </p:nvSpPr>
          <p:spPr>
            <a:xfrm>
              <a:off x="4962552" y="-458740"/>
              <a:ext cx="1650639" cy="369332"/>
            </a:xfrm>
            <a:prstGeom prst="rect">
              <a:avLst/>
            </a:prstGeom>
            <a:noFill/>
          </p:spPr>
          <p:txBody>
            <a:bodyPr wrap="square" rtlCol="0">
              <a:spAutoFit/>
            </a:bodyPr>
            <a:lstStyle/>
            <a:p>
              <a:r>
                <a:rPr lang="en-US" sz="900" b="1" dirty="0"/>
                <a:t>Silver-haired bat</a:t>
              </a:r>
            </a:p>
            <a:p>
              <a:r>
                <a:rPr lang="en-US" sz="900" b="1" i="1" dirty="0"/>
                <a:t>Photo – Explore Missouri</a:t>
              </a:r>
            </a:p>
          </p:txBody>
        </p:sp>
      </p:grpSp>
      <p:grpSp>
        <p:nvGrpSpPr>
          <p:cNvPr id="55" name="Group 54"/>
          <p:cNvGrpSpPr/>
          <p:nvPr/>
        </p:nvGrpSpPr>
        <p:grpSpPr>
          <a:xfrm>
            <a:off x="6613191" y="-2087297"/>
            <a:ext cx="2628390" cy="2000795"/>
            <a:chOff x="6613191" y="-2087297"/>
            <a:chExt cx="2628390" cy="2000795"/>
          </a:xfrm>
        </p:grpSpPr>
        <p:pic>
          <p:nvPicPr>
            <p:cNvPr id="53" name="Picture 5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613191" y="-2087297"/>
              <a:ext cx="2628390" cy="2000795"/>
            </a:xfrm>
            <a:prstGeom prst="rect">
              <a:avLst/>
            </a:prstGeom>
          </p:spPr>
        </p:pic>
        <p:sp>
          <p:nvSpPr>
            <p:cNvPr id="54" name="TextBox 53"/>
            <p:cNvSpPr txBox="1"/>
            <p:nvPr/>
          </p:nvSpPr>
          <p:spPr>
            <a:xfrm>
              <a:off x="6613191" y="-496033"/>
              <a:ext cx="1650639" cy="369332"/>
            </a:xfrm>
            <a:prstGeom prst="rect">
              <a:avLst/>
            </a:prstGeom>
            <a:noFill/>
          </p:spPr>
          <p:txBody>
            <a:bodyPr wrap="square" rtlCol="0">
              <a:spAutoFit/>
            </a:bodyPr>
            <a:lstStyle/>
            <a:p>
              <a:r>
                <a:rPr lang="en-US" sz="900" dirty="0">
                  <a:solidFill>
                    <a:schemeClr val="bg1"/>
                  </a:solidFill>
                </a:rPr>
                <a:t>Spotted bat</a:t>
              </a:r>
            </a:p>
            <a:p>
              <a:r>
                <a:rPr lang="en-US" sz="900" i="1" dirty="0">
                  <a:solidFill>
                    <a:schemeClr val="bg1"/>
                  </a:solidFill>
                </a:rPr>
                <a:t>Photo – factzoo.com</a:t>
              </a:r>
            </a:p>
          </p:txBody>
        </p:sp>
      </p:grpSp>
      <p:pic>
        <p:nvPicPr>
          <p:cNvPr id="56" name="Picture 55"/>
          <p:cNvPicPr>
            <a:picLocks noChangeAspect="1"/>
          </p:cNvPicPr>
          <p:nvPr/>
        </p:nvPicPr>
        <p:blipFill>
          <a:blip r:embed="rId19"/>
          <a:stretch>
            <a:fillRect/>
          </a:stretch>
        </p:blipFill>
        <p:spPr>
          <a:xfrm>
            <a:off x="9249410" y="4417754"/>
            <a:ext cx="3318777" cy="2233792"/>
          </a:xfrm>
          <a:prstGeom prst="rect">
            <a:avLst/>
          </a:prstGeom>
        </p:spPr>
      </p:pic>
      <p:sp>
        <p:nvSpPr>
          <p:cNvPr id="57" name="TextBox 56"/>
          <p:cNvSpPr txBox="1"/>
          <p:nvPr/>
        </p:nvSpPr>
        <p:spPr>
          <a:xfrm>
            <a:off x="9370126" y="4531553"/>
            <a:ext cx="1650639" cy="369332"/>
          </a:xfrm>
          <a:prstGeom prst="rect">
            <a:avLst/>
          </a:prstGeom>
          <a:noFill/>
        </p:spPr>
        <p:txBody>
          <a:bodyPr wrap="square" rtlCol="0">
            <a:spAutoFit/>
          </a:bodyPr>
          <a:lstStyle/>
          <a:p>
            <a:r>
              <a:rPr lang="en-US" sz="900" dirty="0">
                <a:solidFill>
                  <a:schemeClr val="bg1"/>
                </a:solidFill>
              </a:rPr>
              <a:t>Western mastiff bat</a:t>
            </a:r>
          </a:p>
          <a:p>
            <a:r>
              <a:rPr lang="en-US" sz="900" i="1" dirty="0">
                <a:solidFill>
                  <a:schemeClr val="bg1"/>
                </a:solidFill>
              </a:rPr>
              <a:t>Photo – AZ Desert museum</a:t>
            </a:r>
          </a:p>
        </p:txBody>
      </p:sp>
    </p:spTree>
    <p:extLst>
      <p:ext uri="{BB962C8B-B14F-4D97-AF65-F5344CB8AC3E}">
        <p14:creationId xmlns:p14="http://schemas.microsoft.com/office/powerpoint/2010/main" val="2344694382"/>
      </p:ext>
    </p:extLst>
  </p:cSld>
  <p:clrMapOvr>
    <a:masterClrMapping/>
  </p:clrMapOvr>
  <mc:AlternateContent xmlns:mc="http://schemas.openxmlformats.org/markup-compatibility/2006" xmlns:p14="http://schemas.microsoft.com/office/powerpoint/2010/main">
    <mc:Choice Requires="p14">
      <p:transition spd="slow" p14:dur="2000" advTm="216775"/>
    </mc:Choice>
    <mc:Fallback xmlns="">
      <p:transition spd="slow" advTm="216775"/>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3439886" cy="2435905"/>
          </a:xfrm>
        </p:spPr>
        <p:txBody>
          <a:bodyPr/>
          <a:lstStyle/>
          <a:p>
            <a:pPr algn="l"/>
            <a:r>
              <a:rPr lang="en-US" dirty="0"/>
              <a:t>Effect of Burn Severity</a:t>
            </a:r>
          </a:p>
        </p:txBody>
      </p:sp>
      <p:pic>
        <p:nvPicPr>
          <p:cNvPr id="5" name="Content Placeholder 4"/>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272138" y="2933039"/>
            <a:ext cx="8634915" cy="3924961"/>
          </a:xfrm>
          <a:ln>
            <a:solidFill>
              <a:schemeClr val="tx1"/>
            </a:solidFill>
          </a:ln>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7828" y="0"/>
            <a:ext cx="3886200" cy="2914650"/>
          </a:xfrm>
          <a:prstGeom prst="rect">
            <a:avLst/>
          </a:prstGeom>
        </p:spPr>
      </p:pic>
      <p:grpSp>
        <p:nvGrpSpPr>
          <p:cNvPr id="8" name="Group 7"/>
          <p:cNvGrpSpPr/>
          <p:nvPr/>
        </p:nvGrpSpPr>
        <p:grpSpPr>
          <a:xfrm>
            <a:off x="5034579" y="2933039"/>
            <a:ext cx="941678" cy="474190"/>
            <a:chOff x="5034579" y="2933039"/>
            <a:chExt cx="941678" cy="474190"/>
          </a:xfrm>
        </p:grpSpPr>
        <p:sp>
          <p:nvSpPr>
            <p:cNvPr id="7" name="Rectangle 6"/>
            <p:cNvSpPr/>
            <p:nvPr/>
          </p:nvSpPr>
          <p:spPr>
            <a:xfrm>
              <a:off x="5410200" y="2933039"/>
              <a:ext cx="566057" cy="474190"/>
            </a:xfrm>
            <a:prstGeom prst="rect">
              <a:avLst/>
            </a:prstGeom>
            <a:no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5034579" y="3270325"/>
              <a:ext cx="290456" cy="136904"/>
            </a:xfrm>
            <a:prstGeom prst="straightConnector1">
              <a:avLst/>
            </a:prstGeom>
            <a:ln w="50800">
              <a:tailEnd type="triangle"/>
            </a:ln>
          </p:spPr>
          <p:style>
            <a:lnRef idx="2">
              <a:schemeClr val="dk1"/>
            </a:lnRef>
            <a:fillRef idx="0">
              <a:schemeClr val="dk1"/>
            </a:fillRef>
            <a:effectRef idx="1">
              <a:schemeClr val="dk1"/>
            </a:effectRef>
            <a:fontRef idx="minor">
              <a:schemeClr val="tx1"/>
            </a:fontRef>
          </p:style>
        </p:cxnSp>
      </p:grpSp>
    </p:spTree>
    <p:custDataLst>
      <p:tags r:id="rId1"/>
    </p:custDataLst>
    <p:extLst>
      <p:ext uri="{BB962C8B-B14F-4D97-AF65-F5344CB8AC3E}">
        <p14:creationId xmlns:p14="http://schemas.microsoft.com/office/powerpoint/2010/main" val="3621219043"/>
      </p:ext>
    </p:extLst>
  </p:cSld>
  <p:clrMapOvr>
    <a:masterClrMapping/>
  </p:clrMapOvr>
  <mc:AlternateContent xmlns:mc="http://schemas.openxmlformats.org/markup-compatibility/2006" xmlns:p14="http://schemas.microsoft.com/office/powerpoint/2010/main">
    <mc:Choice Requires="p14">
      <p:transition spd="slow" p14:dur="2000" advTm="56662"/>
    </mc:Choice>
    <mc:Fallback xmlns="">
      <p:transition spd="slow" advTm="566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Burn Severity - Richness</a:t>
            </a:r>
          </a:p>
        </p:txBody>
      </p:sp>
      <p:pic>
        <p:nvPicPr>
          <p:cNvPr id="4" name="Picture 3"/>
          <p:cNvPicPr/>
          <p:nvPr/>
        </p:nvPicPr>
        <p:blipFill rotWithShape="1">
          <a:blip r:embed="rId3"/>
          <a:srcRect t="9669" b="10377"/>
          <a:stretch/>
        </p:blipFill>
        <p:spPr bwMode="auto">
          <a:xfrm>
            <a:off x="457200" y="1417637"/>
            <a:ext cx="8229600" cy="501543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3418114" y="6433072"/>
            <a:ext cx="2449286" cy="369332"/>
          </a:xfrm>
          <a:prstGeom prst="rect">
            <a:avLst/>
          </a:prstGeom>
          <a:noFill/>
        </p:spPr>
        <p:txBody>
          <a:bodyPr wrap="square" rtlCol="0">
            <a:spAutoFit/>
          </a:bodyPr>
          <a:lstStyle/>
          <a:p>
            <a:r>
              <a:rPr lang="en-US" b="1" dirty="0"/>
              <a:t>Burn Severity (</a:t>
            </a:r>
            <a:r>
              <a:rPr lang="en-US" b="1" dirty="0" err="1"/>
              <a:t>RnDBR</a:t>
            </a:r>
            <a:r>
              <a:rPr lang="en-US" b="1" dirty="0"/>
              <a:t>)</a:t>
            </a:r>
          </a:p>
        </p:txBody>
      </p:sp>
    </p:spTree>
    <p:extLst>
      <p:ext uri="{BB962C8B-B14F-4D97-AF65-F5344CB8AC3E}">
        <p14:creationId xmlns:p14="http://schemas.microsoft.com/office/powerpoint/2010/main" val="657908910"/>
      </p:ext>
    </p:extLst>
  </p:cSld>
  <p:clrMapOvr>
    <a:masterClrMapping/>
  </p:clrMapOvr>
  <mc:AlternateContent xmlns:mc="http://schemas.openxmlformats.org/markup-compatibility/2006" xmlns:p14="http://schemas.microsoft.com/office/powerpoint/2010/main">
    <mc:Choice Requires="p14">
      <p:transition spd="slow" p14:dur="2000" advTm="46211"/>
    </mc:Choice>
    <mc:Fallback xmlns="">
      <p:transition spd="slow" advTm="4621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438117" y="1494692"/>
            <a:ext cx="8488503" cy="5238619"/>
          </a:xfrm>
          <a:prstGeom prst="rect">
            <a:avLst/>
          </a:prstGeom>
        </p:spPr>
      </p:pic>
      <p:sp>
        <p:nvSpPr>
          <p:cNvPr id="2" name="Title 1"/>
          <p:cNvSpPr>
            <a:spLocks noGrp="1"/>
          </p:cNvSpPr>
          <p:nvPr>
            <p:ph type="title"/>
          </p:nvPr>
        </p:nvSpPr>
        <p:spPr>
          <a:xfrm>
            <a:off x="281031" y="140414"/>
            <a:ext cx="4383248" cy="1143000"/>
          </a:xfrm>
        </p:spPr>
        <p:txBody>
          <a:bodyPr>
            <a:normAutofit fontScale="90000"/>
          </a:bodyPr>
          <a:lstStyle/>
          <a:p>
            <a:pPr algn="l"/>
            <a:r>
              <a:rPr lang="en-US" dirty="0"/>
              <a:t>Burn Severity – Activity Level</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l="15942"/>
          <a:stretch/>
        </p:blipFill>
        <p:spPr>
          <a:xfrm>
            <a:off x="4117711" y="244432"/>
            <a:ext cx="1736521" cy="1549414"/>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l="20680"/>
          <a:stretch/>
        </p:blipFill>
        <p:spPr>
          <a:xfrm>
            <a:off x="7076945" y="244432"/>
            <a:ext cx="1638663" cy="1549414"/>
          </a:xfrm>
          <a:prstGeom prst="rect">
            <a:avLst/>
          </a:prstGeom>
        </p:spPr>
      </p:pic>
      <p:sp>
        <p:nvSpPr>
          <p:cNvPr id="3" name="Rectangle 2"/>
          <p:cNvSpPr/>
          <p:nvPr/>
        </p:nvSpPr>
        <p:spPr>
          <a:xfrm>
            <a:off x="597555" y="2092569"/>
            <a:ext cx="1825250" cy="703384"/>
          </a:xfrm>
          <a:prstGeom prst="rect">
            <a:avLst/>
          </a:prstGeom>
          <a:noFill/>
          <a:ln w="28575">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7556" y="5345723"/>
            <a:ext cx="2119268" cy="707169"/>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0410"/>
    </mc:Choice>
    <mc:Fallback xmlns="">
      <p:transition spd="slow" advTm="1004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t="9434" b="9897"/>
          <a:stretch/>
        </p:blipFill>
        <p:spPr bwMode="auto">
          <a:xfrm>
            <a:off x="1844937" y="258184"/>
            <a:ext cx="5362688" cy="3141232"/>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t="9433" b="2810"/>
          <a:stretch/>
        </p:blipFill>
        <p:spPr bwMode="auto">
          <a:xfrm>
            <a:off x="1844937" y="3399416"/>
            <a:ext cx="5362688" cy="3141233"/>
          </a:xfrm>
          <a:prstGeom prst="rect">
            <a:avLst/>
          </a:prstGeom>
          <a:ln>
            <a:noFill/>
          </a:ln>
          <a:extLst>
            <a:ext uri="{53640926-AAD7-44D8-BBD7-CCE9431645EC}">
              <a14:shadowObscured xmlns:a14="http://schemas.microsoft.com/office/drawing/2010/main"/>
            </a:ext>
          </a:extLst>
        </p:spPr>
      </p:pic>
      <p:grpSp>
        <p:nvGrpSpPr>
          <p:cNvPr id="7" name="Group 6"/>
          <p:cNvGrpSpPr/>
          <p:nvPr/>
        </p:nvGrpSpPr>
        <p:grpSpPr>
          <a:xfrm>
            <a:off x="6892066" y="118334"/>
            <a:ext cx="2251934" cy="1818979"/>
            <a:chOff x="0" y="-2105164"/>
            <a:chExt cx="2954852" cy="2019702"/>
          </a:xfrm>
        </p:grpSpPr>
        <p:pic>
          <p:nvPicPr>
            <p:cNvPr id="8" name="Picture 7"/>
            <p:cNvPicPr>
              <a:picLocks noChangeAspect="1"/>
            </p:cNvPicPr>
            <p:nvPr/>
          </p:nvPicPr>
          <p:blipFill>
            <a:blip r:embed="rId5"/>
            <a:stretch>
              <a:fillRect/>
            </a:stretch>
          </p:blipFill>
          <p:spPr>
            <a:xfrm>
              <a:off x="0" y="-2105164"/>
              <a:ext cx="2833210" cy="2018662"/>
            </a:xfrm>
            <a:prstGeom prst="rect">
              <a:avLst/>
            </a:prstGeom>
          </p:spPr>
        </p:pic>
        <p:sp>
          <p:nvSpPr>
            <p:cNvPr id="9" name="TextBox 8"/>
            <p:cNvSpPr txBox="1"/>
            <p:nvPr/>
          </p:nvSpPr>
          <p:spPr>
            <a:xfrm>
              <a:off x="1190410" y="-495550"/>
              <a:ext cx="1764442" cy="410088"/>
            </a:xfrm>
            <a:prstGeom prst="rect">
              <a:avLst/>
            </a:prstGeom>
            <a:noFill/>
          </p:spPr>
          <p:txBody>
            <a:bodyPr wrap="square" rtlCol="0">
              <a:spAutoFit/>
            </a:bodyPr>
            <a:lstStyle/>
            <a:p>
              <a:r>
                <a:rPr lang="en-US" sz="900" dirty="0">
                  <a:solidFill>
                    <a:schemeClr val="bg1"/>
                  </a:solidFill>
                </a:rPr>
                <a:t>Mexican free-tailed bat</a:t>
              </a:r>
            </a:p>
            <a:p>
              <a:r>
                <a:rPr lang="en-US" sz="900" i="1" dirty="0">
                  <a:solidFill>
                    <a:schemeClr val="bg1"/>
                  </a:solidFill>
                </a:rPr>
                <a:t>Photo – Ron Groves</a:t>
              </a:r>
            </a:p>
          </p:txBody>
        </p:sp>
      </p:grpSp>
      <p:grpSp>
        <p:nvGrpSpPr>
          <p:cNvPr id="10" name="Group 9"/>
          <p:cNvGrpSpPr/>
          <p:nvPr/>
        </p:nvGrpSpPr>
        <p:grpSpPr>
          <a:xfrm>
            <a:off x="6892066" y="2020266"/>
            <a:ext cx="2467087" cy="1602890"/>
            <a:chOff x="3267837" y="-2098865"/>
            <a:chExt cx="3345354" cy="2017894"/>
          </a:xfrm>
        </p:grpSpPr>
        <p:pic>
          <p:nvPicPr>
            <p:cNvPr id="11" name="Picture 10"/>
            <p:cNvPicPr>
              <a:picLocks noChangeAspect="1"/>
            </p:cNvPicPr>
            <p:nvPr/>
          </p:nvPicPr>
          <p:blipFill>
            <a:blip r:embed="rId6"/>
            <a:stretch>
              <a:fillRect/>
            </a:stretch>
          </p:blipFill>
          <p:spPr>
            <a:xfrm>
              <a:off x="3267837" y="-2098865"/>
              <a:ext cx="3045877" cy="2017894"/>
            </a:xfrm>
            <a:prstGeom prst="rect">
              <a:avLst/>
            </a:prstGeom>
          </p:spPr>
        </p:pic>
        <p:sp>
          <p:nvSpPr>
            <p:cNvPr id="12" name="TextBox 11"/>
            <p:cNvSpPr txBox="1"/>
            <p:nvPr/>
          </p:nvSpPr>
          <p:spPr>
            <a:xfrm>
              <a:off x="4962552" y="-626361"/>
              <a:ext cx="1650639" cy="369331"/>
            </a:xfrm>
            <a:prstGeom prst="rect">
              <a:avLst/>
            </a:prstGeom>
            <a:noFill/>
          </p:spPr>
          <p:txBody>
            <a:bodyPr wrap="square" rtlCol="0">
              <a:spAutoFit/>
            </a:bodyPr>
            <a:lstStyle/>
            <a:p>
              <a:r>
                <a:rPr lang="en-US" sz="900" b="1" dirty="0"/>
                <a:t>Silver-haired bat</a:t>
              </a:r>
            </a:p>
            <a:p>
              <a:r>
                <a:rPr lang="en-US" sz="900" b="1" i="1" dirty="0"/>
                <a:t>Photo – Explore Missouri</a:t>
              </a:r>
            </a:p>
          </p:txBody>
        </p:sp>
      </p:grpSp>
      <p:grpSp>
        <p:nvGrpSpPr>
          <p:cNvPr id="19" name="Group 18"/>
          <p:cNvGrpSpPr/>
          <p:nvPr/>
        </p:nvGrpSpPr>
        <p:grpSpPr>
          <a:xfrm>
            <a:off x="0" y="258184"/>
            <a:ext cx="2140772" cy="1990164"/>
            <a:chOff x="387239" y="4615353"/>
            <a:chExt cx="2616422" cy="2249434"/>
          </a:xfrm>
        </p:grpSpPr>
        <p:pic>
          <p:nvPicPr>
            <p:cNvPr id="20" name="Picture 19"/>
            <p:cNvPicPr>
              <a:picLocks noChangeAspect="1"/>
            </p:cNvPicPr>
            <p:nvPr/>
          </p:nvPicPr>
          <p:blipFill>
            <a:blip r:embed="rId7"/>
            <a:stretch>
              <a:fillRect/>
            </a:stretch>
          </p:blipFill>
          <p:spPr>
            <a:xfrm>
              <a:off x="387239" y="4615353"/>
              <a:ext cx="2616422" cy="2242647"/>
            </a:xfrm>
            <a:prstGeom prst="rect">
              <a:avLst/>
            </a:prstGeom>
          </p:spPr>
        </p:pic>
        <p:sp>
          <p:nvSpPr>
            <p:cNvPr id="21" name="TextBox 20"/>
            <p:cNvSpPr txBox="1"/>
            <p:nvPr/>
          </p:nvSpPr>
          <p:spPr>
            <a:xfrm>
              <a:off x="395657" y="6495455"/>
              <a:ext cx="1650639" cy="369332"/>
            </a:xfrm>
            <a:prstGeom prst="rect">
              <a:avLst/>
            </a:prstGeom>
            <a:noFill/>
          </p:spPr>
          <p:txBody>
            <a:bodyPr wrap="square" rtlCol="0">
              <a:spAutoFit/>
            </a:bodyPr>
            <a:lstStyle/>
            <a:p>
              <a:r>
                <a:rPr lang="en-US" sz="900" dirty="0"/>
                <a:t>Long-eared </a:t>
              </a:r>
              <a:r>
                <a:rPr lang="en-US" sz="900" dirty="0" err="1"/>
                <a:t>Myotis</a:t>
              </a:r>
              <a:endParaRPr lang="en-US" sz="900" dirty="0"/>
            </a:p>
            <a:p>
              <a:r>
                <a:rPr lang="en-US" sz="900" i="1" dirty="0"/>
                <a:t>Photo - USGS</a:t>
              </a:r>
            </a:p>
          </p:txBody>
        </p:sp>
      </p:grpSp>
      <p:grpSp>
        <p:nvGrpSpPr>
          <p:cNvPr id="22" name="Group 21"/>
          <p:cNvGrpSpPr/>
          <p:nvPr/>
        </p:nvGrpSpPr>
        <p:grpSpPr>
          <a:xfrm>
            <a:off x="-7981" y="2629056"/>
            <a:ext cx="2148754" cy="1982043"/>
            <a:chOff x="-28203" y="-164897"/>
            <a:chExt cx="2365486" cy="2012321"/>
          </a:xfrm>
        </p:grpSpPr>
        <p:pic>
          <p:nvPicPr>
            <p:cNvPr id="23" name="Picture 22"/>
            <p:cNvPicPr>
              <a:picLocks noChangeAspect="1"/>
            </p:cNvPicPr>
            <p:nvPr/>
          </p:nvPicPr>
          <p:blipFill>
            <a:blip r:embed="rId8"/>
            <a:stretch>
              <a:fillRect/>
            </a:stretch>
          </p:blipFill>
          <p:spPr>
            <a:xfrm>
              <a:off x="-10425" y="-164897"/>
              <a:ext cx="2347708" cy="2012321"/>
            </a:xfrm>
            <a:prstGeom prst="rect">
              <a:avLst/>
            </a:prstGeom>
          </p:spPr>
        </p:pic>
        <p:sp>
          <p:nvSpPr>
            <p:cNvPr id="24" name="TextBox 23"/>
            <p:cNvSpPr txBox="1"/>
            <p:nvPr/>
          </p:nvSpPr>
          <p:spPr>
            <a:xfrm>
              <a:off x="-28203" y="1448574"/>
              <a:ext cx="1650639" cy="369332"/>
            </a:xfrm>
            <a:prstGeom prst="rect">
              <a:avLst/>
            </a:prstGeom>
            <a:noFill/>
          </p:spPr>
          <p:txBody>
            <a:bodyPr wrap="square" rtlCol="0">
              <a:spAutoFit/>
            </a:bodyPr>
            <a:lstStyle/>
            <a:p>
              <a:r>
                <a:rPr lang="en-US" sz="900" dirty="0">
                  <a:solidFill>
                    <a:schemeClr val="bg1"/>
                  </a:solidFill>
                </a:rPr>
                <a:t>Small-footed </a:t>
              </a:r>
              <a:r>
                <a:rPr lang="en-US" sz="900" dirty="0" err="1">
                  <a:solidFill>
                    <a:schemeClr val="bg1"/>
                  </a:solidFill>
                </a:rPr>
                <a:t>myotis</a:t>
              </a:r>
              <a:endParaRPr lang="en-US" sz="900" dirty="0">
                <a:solidFill>
                  <a:schemeClr val="bg1"/>
                </a:solidFill>
              </a:endParaRPr>
            </a:p>
            <a:p>
              <a:r>
                <a:rPr lang="en-US" sz="900" i="1" dirty="0">
                  <a:solidFill>
                    <a:schemeClr val="bg1"/>
                  </a:solidFill>
                </a:rPr>
                <a:t>Photo - USGS</a:t>
              </a:r>
            </a:p>
          </p:txBody>
        </p:sp>
      </p:grpSp>
      <p:pic>
        <p:nvPicPr>
          <p:cNvPr id="25" name="Picture 24"/>
          <p:cNvPicPr>
            <a:picLocks noChangeAspect="1"/>
          </p:cNvPicPr>
          <p:nvPr/>
        </p:nvPicPr>
        <p:blipFill>
          <a:blip r:embed="rId9"/>
          <a:stretch>
            <a:fillRect/>
          </a:stretch>
        </p:blipFill>
        <p:spPr>
          <a:xfrm>
            <a:off x="-216950" y="4862456"/>
            <a:ext cx="2938252" cy="1974138"/>
          </a:xfrm>
          <a:prstGeom prst="rect">
            <a:avLst/>
          </a:prstGeom>
        </p:spPr>
      </p:pic>
      <p:pic>
        <p:nvPicPr>
          <p:cNvPr id="26" name="Picture 25"/>
          <p:cNvPicPr>
            <a:picLocks noChangeAspect="1"/>
          </p:cNvPicPr>
          <p:nvPr/>
        </p:nvPicPr>
        <p:blipFill>
          <a:blip r:embed="rId10"/>
          <a:stretch>
            <a:fillRect/>
          </a:stretch>
        </p:blipFill>
        <p:spPr>
          <a:xfrm>
            <a:off x="6979640" y="3739890"/>
            <a:ext cx="1992072" cy="2958065"/>
          </a:xfrm>
          <a:prstGeom prst="rect">
            <a:avLst/>
          </a:prstGeom>
        </p:spPr>
      </p:pic>
    </p:spTree>
    <p:extLst>
      <p:ext uri="{BB962C8B-B14F-4D97-AF65-F5344CB8AC3E}">
        <p14:creationId xmlns:p14="http://schemas.microsoft.com/office/powerpoint/2010/main" val="233884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mtClean="0"/>
              <a:t>Management Effects </a:t>
            </a:r>
            <a:r>
              <a:rPr lang="en-US" dirty="0"/>
              <a:t>- Richness</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3632" y="1417638"/>
            <a:ext cx="6795083" cy="5096312"/>
          </a:xfrm>
          <a:prstGeom prst="rect">
            <a:avLst/>
          </a:prstGeom>
        </p:spPr>
      </p:pic>
      <p:pic>
        <p:nvPicPr>
          <p:cNvPr id="3" name="Picture 2"/>
          <p:cNvPicPr>
            <a:picLocks noChangeAspect="1"/>
          </p:cNvPicPr>
          <p:nvPr/>
        </p:nvPicPr>
        <p:blipFill>
          <a:blip r:embed="rId5"/>
          <a:stretch>
            <a:fillRect/>
          </a:stretch>
        </p:blipFill>
        <p:spPr>
          <a:xfrm>
            <a:off x="935460" y="1742579"/>
            <a:ext cx="7171428" cy="4133333"/>
          </a:xfrm>
          <a:prstGeom prst="rect">
            <a:avLst/>
          </a:prstGeom>
        </p:spPr>
      </p:pic>
    </p:spTree>
    <p:custDataLst>
      <p:tags r:id="rId1"/>
    </p:custDataLst>
    <p:extLst>
      <p:ext uri="{BB962C8B-B14F-4D97-AF65-F5344CB8AC3E}">
        <p14:creationId xmlns:p14="http://schemas.microsoft.com/office/powerpoint/2010/main" val="594933667"/>
      </p:ext>
    </p:extLst>
  </p:cSld>
  <p:clrMapOvr>
    <a:masterClrMapping/>
  </p:clrMapOvr>
  <mc:AlternateContent xmlns:mc="http://schemas.openxmlformats.org/markup-compatibility/2006" xmlns:p14="http://schemas.microsoft.com/office/powerpoint/2010/main">
    <mc:Choice Requires="p14">
      <p:transition spd="slow" p14:dur="2000" advTm="130577"/>
    </mc:Choice>
    <mc:Fallback xmlns="">
      <p:transition spd="slow" advTm="1305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60889" cy="1046314"/>
          </a:xfrm>
        </p:spPr>
        <p:txBody>
          <a:bodyPr>
            <a:normAutofit fontScale="90000"/>
          </a:bodyPr>
          <a:lstStyle/>
          <a:p>
            <a:pPr algn="l"/>
            <a:r>
              <a:rPr lang="en-US" dirty="0" smtClean="0"/>
              <a:t>Management Effects </a:t>
            </a:r>
            <a:r>
              <a:rPr lang="en-US" dirty="0"/>
              <a:t>– </a:t>
            </a:r>
            <a:r>
              <a:rPr lang="en-US" dirty="0" smtClean="0"/>
              <a:t>Common </a:t>
            </a:r>
            <a:r>
              <a:rPr lang="en-US" dirty="0"/>
              <a:t>Species</a:t>
            </a:r>
          </a:p>
        </p:txBody>
      </p:sp>
      <p:pic>
        <p:nvPicPr>
          <p:cNvPr id="3" name="Picture 2"/>
          <p:cNvPicPr>
            <a:picLocks noChangeAspect="1"/>
          </p:cNvPicPr>
          <p:nvPr/>
        </p:nvPicPr>
        <p:blipFill>
          <a:blip r:embed="rId3"/>
          <a:stretch>
            <a:fillRect/>
          </a:stretch>
        </p:blipFill>
        <p:spPr>
          <a:xfrm>
            <a:off x="457200" y="1320952"/>
            <a:ext cx="8275533" cy="4956755"/>
          </a:xfrm>
          <a:prstGeom prst="rect">
            <a:avLst/>
          </a:prstGeom>
        </p:spPr>
      </p:pic>
    </p:spTree>
    <p:extLst>
      <p:ext uri="{BB962C8B-B14F-4D97-AF65-F5344CB8AC3E}">
        <p14:creationId xmlns:p14="http://schemas.microsoft.com/office/powerpoint/2010/main" val="3713368338"/>
      </p:ext>
    </p:extLst>
  </p:cSld>
  <p:clrMapOvr>
    <a:masterClrMapping/>
  </p:clrMapOvr>
  <mc:AlternateContent xmlns:mc="http://schemas.openxmlformats.org/markup-compatibility/2006" xmlns:p14="http://schemas.microsoft.com/office/powerpoint/2010/main">
    <mc:Choice Requires="p14">
      <p:transition spd="slow" p14:dur="2000" advTm="2530"/>
    </mc:Choice>
    <mc:Fallback xmlns="">
      <p:transition spd="slow" advTm="253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Management </a:t>
            </a:r>
            <a:r>
              <a:rPr lang="en-US" dirty="0" smtClean="0"/>
              <a:t>Effects </a:t>
            </a:r>
            <a:r>
              <a:rPr lang="en-US" dirty="0"/>
              <a:t>– Rare Species</a:t>
            </a:r>
          </a:p>
        </p:txBody>
      </p:sp>
      <p:pic>
        <p:nvPicPr>
          <p:cNvPr id="3" name="Picture 2"/>
          <p:cNvPicPr>
            <a:picLocks noChangeAspect="1"/>
          </p:cNvPicPr>
          <p:nvPr/>
        </p:nvPicPr>
        <p:blipFill>
          <a:blip r:embed="rId3"/>
          <a:stretch>
            <a:fillRect/>
          </a:stretch>
        </p:blipFill>
        <p:spPr>
          <a:xfrm>
            <a:off x="395768" y="1417638"/>
            <a:ext cx="8387884" cy="4860070"/>
          </a:xfrm>
          <a:prstGeom prst="rect">
            <a:avLst/>
          </a:prstGeom>
        </p:spPr>
      </p:pic>
      <p:sp>
        <p:nvSpPr>
          <p:cNvPr id="4" name="Star: 5 Points 3"/>
          <p:cNvSpPr/>
          <p:nvPr/>
        </p:nvSpPr>
        <p:spPr>
          <a:xfrm>
            <a:off x="2094377" y="3497919"/>
            <a:ext cx="218114" cy="209724"/>
          </a:xfrm>
          <a:prstGeom prst="star5">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6818043"/>
      </p:ext>
    </p:extLst>
  </p:cSld>
  <p:clrMapOvr>
    <a:masterClrMapping/>
  </p:clrMapOvr>
  <mc:AlternateContent xmlns:mc="http://schemas.openxmlformats.org/markup-compatibility/2006" xmlns:p14="http://schemas.microsoft.com/office/powerpoint/2010/main">
    <mc:Choice Requires="p14">
      <p:transition spd="slow" p14:dur="2000" advTm="49607"/>
    </mc:Choice>
    <mc:Fallback xmlns="">
      <p:transition spd="slow" advTm="49607"/>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Take-home points</a:t>
            </a:r>
          </a:p>
        </p:txBody>
      </p:sp>
      <p:sp>
        <p:nvSpPr>
          <p:cNvPr id="3" name="Content Placeholder 2"/>
          <p:cNvSpPr>
            <a:spLocks noGrp="1"/>
          </p:cNvSpPr>
          <p:nvPr>
            <p:ph idx="1"/>
          </p:nvPr>
        </p:nvSpPr>
        <p:spPr>
          <a:xfrm>
            <a:off x="457200" y="1317397"/>
            <a:ext cx="8229600" cy="4525963"/>
          </a:xfrm>
        </p:spPr>
        <p:txBody>
          <a:bodyPr>
            <a:normAutofit/>
          </a:bodyPr>
          <a:lstStyle/>
          <a:p>
            <a:r>
              <a:rPr lang="en-US" dirty="0"/>
              <a:t>Having fire on the landscape is important to the full bat community</a:t>
            </a:r>
          </a:p>
          <a:p>
            <a:r>
              <a:rPr lang="en-US" dirty="0"/>
              <a:t>The variation of burn effects is also important </a:t>
            </a:r>
            <a:r>
              <a:rPr lang="en-US" dirty="0" smtClean="0"/>
              <a:t>with species composition changing with severity </a:t>
            </a:r>
          </a:p>
          <a:p>
            <a:r>
              <a:rPr lang="en-US" dirty="0" smtClean="0"/>
              <a:t>A decade after </a:t>
            </a:r>
            <a:r>
              <a:rPr lang="en-US" dirty="0"/>
              <a:t>salvage logging in Power there are few obvious effects</a:t>
            </a:r>
          </a:p>
        </p:txBody>
      </p:sp>
      <p:grpSp>
        <p:nvGrpSpPr>
          <p:cNvPr id="7" name="Group 6"/>
          <p:cNvGrpSpPr/>
          <p:nvPr/>
        </p:nvGrpSpPr>
        <p:grpSpPr>
          <a:xfrm>
            <a:off x="6255727" y="4547388"/>
            <a:ext cx="2522499" cy="2217845"/>
            <a:chOff x="-28203" y="-164897"/>
            <a:chExt cx="2365486" cy="2012321"/>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25" y="-164897"/>
              <a:ext cx="2347708" cy="2012321"/>
            </a:xfrm>
            <a:prstGeom prst="rect">
              <a:avLst/>
            </a:prstGeom>
          </p:spPr>
        </p:pic>
        <p:sp>
          <p:nvSpPr>
            <p:cNvPr id="9" name="TextBox 8"/>
            <p:cNvSpPr txBox="1"/>
            <p:nvPr/>
          </p:nvSpPr>
          <p:spPr>
            <a:xfrm>
              <a:off x="-28203" y="1448574"/>
              <a:ext cx="1650639" cy="369332"/>
            </a:xfrm>
            <a:prstGeom prst="rect">
              <a:avLst/>
            </a:prstGeom>
            <a:noFill/>
          </p:spPr>
          <p:txBody>
            <a:bodyPr wrap="square" rtlCol="0">
              <a:spAutoFit/>
            </a:bodyPr>
            <a:lstStyle/>
            <a:p>
              <a:r>
                <a:rPr lang="en-US" sz="900" dirty="0">
                  <a:solidFill>
                    <a:schemeClr val="bg1"/>
                  </a:solidFill>
                </a:rPr>
                <a:t>Small-footed </a:t>
              </a:r>
              <a:r>
                <a:rPr lang="en-US" sz="900" dirty="0" err="1">
                  <a:solidFill>
                    <a:schemeClr val="bg1"/>
                  </a:solidFill>
                </a:rPr>
                <a:t>myotis</a:t>
              </a:r>
              <a:endParaRPr lang="en-US" sz="900" dirty="0">
                <a:solidFill>
                  <a:schemeClr val="bg1"/>
                </a:solidFill>
              </a:endParaRPr>
            </a:p>
            <a:p>
              <a:r>
                <a:rPr lang="en-US" sz="900" i="1" dirty="0">
                  <a:solidFill>
                    <a:schemeClr val="bg1"/>
                  </a:solidFill>
                </a:rPr>
                <a:t>Photo - USGS</a:t>
              </a:r>
            </a:p>
          </p:txBody>
        </p:sp>
      </p:grpSp>
    </p:spTree>
    <p:extLst>
      <p:ext uri="{BB962C8B-B14F-4D97-AF65-F5344CB8AC3E}">
        <p14:creationId xmlns:p14="http://schemas.microsoft.com/office/powerpoint/2010/main" val="25172885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a:t>Future Directions</a:t>
            </a:r>
          </a:p>
        </p:txBody>
      </p:sp>
      <p:sp>
        <p:nvSpPr>
          <p:cNvPr id="3" name="Content Placeholder 2"/>
          <p:cNvSpPr>
            <a:spLocks noGrp="1"/>
          </p:cNvSpPr>
          <p:nvPr>
            <p:ph idx="1"/>
          </p:nvPr>
        </p:nvSpPr>
        <p:spPr>
          <a:xfrm>
            <a:off x="457200" y="2283208"/>
            <a:ext cx="8229600" cy="4208873"/>
          </a:xfrm>
          <a:solidFill>
            <a:schemeClr val="bg1">
              <a:lumMod val="95000"/>
              <a:alpha val="49000"/>
            </a:schemeClr>
          </a:solidFill>
          <a:ln>
            <a:noFill/>
          </a:ln>
        </p:spPr>
        <p:txBody>
          <a:bodyPr>
            <a:normAutofit/>
          </a:bodyPr>
          <a:lstStyle/>
          <a:p>
            <a:r>
              <a:rPr lang="en-US" dirty="0" smtClean="0"/>
              <a:t>Complementary </a:t>
            </a:r>
            <a:r>
              <a:rPr lang="en-US" dirty="0"/>
              <a:t>studies – Rim, </a:t>
            </a:r>
            <a:r>
              <a:rPr lang="en-US" dirty="0" err="1"/>
              <a:t>Storrie</a:t>
            </a:r>
            <a:r>
              <a:rPr lang="en-US" dirty="0"/>
              <a:t>, </a:t>
            </a:r>
            <a:br>
              <a:rPr lang="en-US" dirty="0"/>
            </a:br>
            <a:r>
              <a:rPr lang="en-US" dirty="0"/>
              <a:t>&amp; Chips. Improved understanding of rare species habitat needs.</a:t>
            </a:r>
          </a:p>
          <a:p>
            <a:r>
              <a:rPr lang="en-US" dirty="0" smtClean="0"/>
              <a:t>Expanded analyses</a:t>
            </a:r>
            <a:r>
              <a:rPr lang="en-US" dirty="0"/>
              <a:t>: occupancy, seasonality, important covariates (e.g. distance to water</a:t>
            </a:r>
            <a:r>
              <a:rPr lang="en-US" dirty="0" smtClean="0"/>
              <a:t>)</a:t>
            </a:r>
          </a:p>
          <a:p>
            <a:r>
              <a:rPr lang="en-US" dirty="0"/>
              <a:t>Focus on habitat structure &amp; planned reforestation projects in Power.</a:t>
            </a:r>
          </a:p>
          <a:p>
            <a:endParaRPr lang="en-US" dirty="0"/>
          </a:p>
        </p:txBody>
      </p:sp>
      <p:grpSp>
        <p:nvGrpSpPr>
          <p:cNvPr id="5" name="Group 4"/>
          <p:cNvGrpSpPr/>
          <p:nvPr/>
        </p:nvGrpSpPr>
        <p:grpSpPr>
          <a:xfrm>
            <a:off x="251213" y="104381"/>
            <a:ext cx="2274274" cy="1812909"/>
            <a:chOff x="70333" y="4019550"/>
            <a:chExt cx="2386419" cy="1924050"/>
          </a:xfrm>
        </p:grpSpPr>
        <p:pic>
          <p:nvPicPr>
            <p:cNvPr id="7" name="Picture 6"/>
            <p:cNvPicPr>
              <a:picLocks noChangeAspect="1"/>
            </p:cNvPicPr>
            <p:nvPr/>
          </p:nvPicPr>
          <p:blipFill rotWithShape="1">
            <a:blip r:embed="rId5"/>
            <a:srcRect t="19375"/>
            <a:stretch/>
          </p:blipFill>
          <p:spPr>
            <a:xfrm>
              <a:off x="70333" y="4019550"/>
              <a:ext cx="2386419" cy="1924050"/>
            </a:xfrm>
            <a:prstGeom prst="rect">
              <a:avLst/>
            </a:prstGeom>
          </p:spPr>
        </p:pic>
        <p:sp>
          <p:nvSpPr>
            <p:cNvPr id="8" name="TextBox 7"/>
            <p:cNvSpPr txBox="1"/>
            <p:nvPr/>
          </p:nvSpPr>
          <p:spPr>
            <a:xfrm>
              <a:off x="127483" y="4019550"/>
              <a:ext cx="1567967" cy="507831"/>
            </a:xfrm>
            <a:prstGeom prst="rect">
              <a:avLst/>
            </a:prstGeom>
            <a:noFill/>
          </p:spPr>
          <p:txBody>
            <a:bodyPr wrap="square" rtlCol="0">
              <a:spAutoFit/>
            </a:bodyPr>
            <a:lstStyle/>
            <a:p>
              <a:r>
                <a:rPr lang="en-US" sz="900" dirty="0">
                  <a:solidFill>
                    <a:schemeClr val="bg1"/>
                  </a:solidFill>
                </a:rPr>
                <a:t>Pallid bat</a:t>
              </a:r>
            </a:p>
            <a:p>
              <a:r>
                <a:rPr lang="en-US" sz="900" i="1" dirty="0">
                  <a:solidFill>
                    <a:schemeClr val="bg1"/>
                  </a:solidFill>
                </a:rPr>
                <a:t>Photo - Bat Conservation International</a:t>
              </a:r>
            </a:p>
          </p:txBody>
        </p:sp>
      </p:grpSp>
      <p:grpSp>
        <p:nvGrpSpPr>
          <p:cNvPr id="12" name="Group 11"/>
          <p:cNvGrpSpPr/>
          <p:nvPr/>
        </p:nvGrpSpPr>
        <p:grpSpPr>
          <a:xfrm>
            <a:off x="6672942" y="104381"/>
            <a:ext cx="2242457" cy="1812909"/>
            <a:chOff x="3143097" y="4388882"/>
            <a:chExt cx="2644775" cy="2266950"/>
          </a:xfrm>
        </p:grpSpPr>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3097" y="4388882"/>
              <a:ext cx="2644775" cy="2266950"/>
            </a:xfrm>
            <a:prstGeom prst="rect">
              <a:avLst/>
            </a:prstGeom>
          </p:spPr>
        </p:pic>
        <p:sp>
          <p:nvSpPr>
            <p:cNvPr id="14" name="TextBox 13"/>
            <p:cNvSpPr txBox="1"/>
            <p:nvPr/>
          </p:nvSpPr>
          <p:spPr>
            <a:xfrm>
              <a:off x="3143097" y="4417754"/>
              <a:ext cx="1650639" cy="369332"/>
            </a:xfrm>
            <a:prstGeom prst="rect">
              <a:avLst/>
            </a:prstGeom>
            <a:noFill/>
          </p:spPr>
          <p:txBody>
            <a:bodyPr wrap="square" rtlCol="0">
              <a:spAutoFit/>
            </a:bodyPr>
            <a:lstStyle/>
            <a:p>
              <a:r>
                <a:rPr lang="en-US" sz="900" dirty="0">
                  <a:solidFill>
                    <a:schemeClr val="bg1"/>
                  </a:solidFill>
                </a:rPr>
                <a:t>Townsend’s big-eared bat</a:t>
              </a:r>
            </a:p>
            <a:p>
              <a:r>
                <a:rPr lang="en-US" sz="900" i="1" dirty="0">
                  <a:solidFill>
                    <a:schemeClr val="bg1"/>
                  </a:solidFill>
                </a:rPr>
                <a:t>Photo - USGS</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01459"/>
    </mc:Choice>
    <mc:Fallback xmlns="">
      <p:transition spd="slow" advTm="201459"/>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5675" y="0"/>
            <a:ext cx="11723068" cy="7249212"/>
          </a:xfrm>
          <a:prstGeom prst="rect">
            <a:avLst/>
          </a:prstGeom>
        </p:spPr>
      </p:pic>
      <p:sp>
        <p:nvSpPr>
          <p:cNvPr id="3" name="Content Placeholder 2"/>
          <p:cNvSpPr>
            <a:spLocks noGrp="1"/>
          </p:cNvSpPr>
          <p:nvPr>
            <p:ph idx="1"/>
          </p:nvPr>
        </p:nvSpPr>
        <p:spPr>
          <a:xfrm>
            <a:off x="221530" y="2198142"/>
            <a:ext cx="6075576" cy="2852928"/>
          </a:xfrm>
          <a:solidFill>
            <a:schemeClr val="bg1">
              <a:lumMod val="95000"/>
              <a:alpha val="70000"/>
            </a:schemeClr>
          </a:solidFill>
        </p:spPr>
        <p:txBody>
          <a:bodyPr>
            <a:normAutofit/>
          </a:bodyPr>
          <a:lstStyle/>
          <a:p>
            <a:pPr marL="0" indent="0">
              <a:buNone/>
            </a:pPr>
            <a:r>
              <a:rPr lang="en-US" sz="4000" dirty="0"/>
              <a:t>Acknowledgements</a:t>
            </a:r>
            <a:endParaRPr lang="en-US" sz="4300" dirty="0"/>
          </a:p>
          <a:p>
            <a:r>
              <a:rPr lang="en-US" sz="2800" dirty="0"/>
              <a:t>El Dorado National Forest &amp; University of California, Davis</a:t>
            </a:r>
          </a:p>
          <a:p>
            <a:r>
              <a:rPr lang="en-US" sz="2600" dirty="0"/>
              <a:t>Alissa Fogg, </a:t>
            </a:r>
            <a:r>
              <a:rPr lang="en-US" sz="2600" dirty="0" smtClean="0"/>
              <a:t>Brent Campos, Josh </a:t>
            </a:r>
            <a:r>
              <a:rPr lang="en-US" sz="2600" dirty="0" err="1"/>
              <a:t>Stagner</a:t>
            </a:r>
            <a:r>
              <a:rPr lang="en-US" sz="2600" dirty="0"/>
              <a:t>, Jade Ajani, Tim Forrester, Hugh Safford</a:t>
            </a:r>
          </a:p>
          <a:p>
            <a:endParaRPr lang="en-US" dirty="0"/>
          </a:p>
        </p:txBody>
      </p:sp>
      <p:pic>
        <p:nvPicPr>
          <p:cNvPr id="5" name="Picture 2" descr="http://www.pointblue.org/images/PB_logo_notag_sm9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53406" y="5608765"/>
            <a:ext cx="23431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C Dav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0128" y="5701573"/>
            <a:ext cx="2541905" cy="6599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6255" y="5425253"/>
            <a:ext cx="952500" cy="1019175"/>
          </a:xfrm>
          <a:prstGeom prst="rect">
            <a:avLst/>
          </a:prstGeom>
        </p:spPr>
      </p:pic>
      <p:sp>
        <p:nvSpPr>
          <p:cNvPr id="2" name="TextBox 1"/>
          <p:cNvSpPr txBox="1"/>
          <p:nvPr/>
        </p:nvSpPr>
        <p:spPr>
          <a:xfrm>
            <a:off x="53790" y="301212"/>
            <a:ext cx="8971878" cy="1731981"/>
          </a:xfrm>
          <a:prstGeom prst="rect">
            <a:avLst/>
          </a:prstGeom>
          <a:solidFill>
            <a:schemeClr val="bg1">
              <a:lumMod val="95000"/>
              <a:alpha val="88000"/>
            </a:schemeClr>
          </a:solidFill>
        </p:spPr>
        <p:txBody>
          <a:bodyPr vert="horz" lIns="91440" tIns="45720" rIns="91440" bIns="45720" rtlCol="0">
            <a:normAutofit fontScale="47500" lnSpcReduction="20000"/>
          </a:bodyPr>
          <a:lstStyle>
            <a:lvl1pPr indent="0">
              <a:spcBef>
                <a:spcPct val="20000"/>
              </a:spcBef>
              <a:buFont typeface="Arial"/>
              <a:buNone/>
              <a:defRPr sz="4000"/>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274320" indent="-457200"/>
            <a:r>
              <a:rPr lang="en-US" dirty="0"/>
              <a:t>Steel, Z. L. and H. D. Safford. 2017. Acoustic inventory and monitoring of bat species </a:t>
            </a:r>
            <a:r>
              <a:rPr lang="en-US" dirty="0" smtClean="0"/>
              <a:t>in the </a:t>
            </a:r>
            <a:r>
              <a:rPr lang="en-US" dirty="0"/>
              <a:t>Power Fire burn area – 2014, 2015, and 2016 field season. Prepared for Eldorado National Forest, California, USDA Region 5</a:t>
            </a:r>
            <a:r>
              <a:rPr lang="en-US" dirty="0" smtClean="0"/>
              <a:t>.</a:t>
            </a:r>
          </a:p>
          <a:p>
            <a:pPr marL="274320" indent="-457200"/>
            <a:r>
              <a:rPr lang="en-US" dirty="0"/>
              <a:t>Campos, B. R., R. D. Burnett, and Z. L. Steel. 2017. Bird and bat inventories in the </a:t>
            </a:r>
            <a:r>
              <a:rPr lang="en-US" dirty="0" err="1"/>
              <a:t>Storrie</a:t>
            </a:r>
            <a:r>
              <a:rPr lang="en-US" dirty="0"/>
              <a:t> and Chips fire areas 2015-2016: Final report to the Lassen National Forest. Point Blue Conservation Science, Petaluma, CA. Point Blue Contribution No. 2142.</a:t>
            </a:r>
          </a:p>
          <a:p>
            <a:pPr marL="571500" indent="-571500">
              <a:buFont typeface="Arial" panose="020B0604020202020204" pitchFamily="34" charset="0"/>
              <a:buChar char="•"/>
            </a:pPr>
            <a:endParaRPr lang="en-US" dirty="0" smtClean="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p:txBody>
      </p:sp>
      <p:sp>
        <p:nvSpPr>
          <p:cNvPr id="8" name="TextBox 7"/>
          <p:cNvSpPr txBox="1"/>
          <p:nvPr/>
        </p:nvSpPr>
        <p:spPr>
          <a:xfrm>
            <a:off x="6927927" y="6488668"/>
            <a:ext cx="2097741" cy="369332"/>
          </a:xfrm>
          <a:prstGeom prst="rect">
            <a:avLst/>
          </a:prstGeom>
          <a:noFill/>
        </p:spPr>
        <p:txBody>
          <a:bodyPr wrap="square" rtlCol="0">
            <a:spAutoFit/>
          </a:bodyPr>
          <a:lstStyle/>
          <a:p>
            <a:r>
              <a:rPr lang="en-US" dirty="0" smtClean="0">
                <a:solidFill>
                  <a:schemeClr val="bg1"/>
                </a:solidFill>
              </a:rPr>
              <a:t>zlsteel@ucdavis.edu</a:t>
            </a:r>
            <a:endParaRPr lang="en-US" dirty="0">
              <a:solidFill>
                <a:schemeClr val="bg1"/>
              </a:solidFill>
            </a:endParaRPr>
          </a:p>
        </p:txBody>
      </p:sp>
    </p:spTree>
    <p:extLst>
      <p:ext uri="{BB962C8B-B14F-4D97-AF65-F5344CB8AC3E}">
        <p14:creationId xmlns:p14="http://schemas.microsoft.com/office/powerpoint/2010/main" val="3975450759"/>
      </p:ext>
    </p:extLst>
  </p:cSld>
  <p:clrMapOvr>
    <a:masterClrMapping/>
  </p:clrMapOvr>
  <mc:AlternateContent xmlns:mc="http://schemas.openxmlformats.org/markup-compatibility/2006" xmlns:p14="http://schemas.microsoft.com/office/powerpoint/2010/main">
    <mc:Choice Requires="p14">
      <p:transition spd="slow" p14:dur="2000" advTm="22335"/>
    </mc:Choice>
    <mc:Fallback xmlns="">
      <p:transition spd="slow" advTm="22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Acoustic surveys &amp; echolocation</a:t>
            </a:r>
          </a:p>
        </p:txBody>
      </p:sp>
      <p:pic>
        <p:nvPicPr>
          <p:cNvPr id="4" name="Picture 3"/>
          <p:cNvPicPr>
            <a:picLocks noChangeAspect="1"/>
          </p:cNvPicPr>
          <p:nvPr/>
        </p:nvPicPr>
        <p:blipFill>
          <a:blip r:embed="rId3"/>
          <a:stretch>
            <a:fillRect/>
          </a:stretch>
        </p:blipFill>
        <p:spPr>
          <a:xfrm>
            <a:off x="698499" y="1813057"/>
            <a:ext cx="7553127" cy="4086118"/>
          </a:xfrm>
          <a:prstGeom prst="rect">
            <a:avLst/>
          </a:prstGeom>
        </p:spPr>
      </p:pic>
      <p:sp>
        <p:nvSpPr>
          <p:cNvPr id="5" name="Rectangle 4"/>
          <p:cNvSpPr/>
          <p:nvPr/>
        </p:nvSpPr>
        <p:spPr>
          <a:xfrm>
            <a:off x="698499" y="6131459"/>
            <a:ext cx="2190473" cy="369332"/>
          </a:xfrm>
          <a:prstGeom prst="rect">
            <a:avLst/>
          </a:prstGeom>
        </p:spPr>
        <p:txBody>
          <a:bodyPr wrap="none">
            <a:spAutoFit/>
          </a:bodyPr>
          <a:lstStyle/>
          <a:p>
            <a:r>
              <a:rPr lang="en-US" dirty="0" err="1"/>
              <a:t>askabiologist.asu.edu</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48128"/>
    </mc:Choice>
    <mc:Fallback xmlns="">
      <p:transition spd="slow" advTm="4812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6652" r="12511"/>
          <a:stretch/>
        </p:blipFill>
        <p:spPr>
          <a:xfrm>
            <a:off x="9735478" y="1861253"/>
            <a:ext cx="3741434" cy="3358430"/>
          </a:xfrm>
          <a:prstGeom prst="rect">
            <a:avLst/>
          </a:prstGeom>
        </p:spPr>
      </p:pic>
      <p:pic>
        <p:nvPicPr>
          <p:cNvPr id="5" name="Picture 4"/>
          <p:cNvPicPr>
            <a:picLocks noChangeAspect="1"/>
          </p:cNvPicPr>
          <p:nvPr/>
        </p:nvPicPr>
        <p:blipFill>
          <a:blip r:embed="rId3"/>
          <a:stretch>
            <a:fillRect/>
          </a:stretch>
        </p:blipFill>
        <p:spPr>
          <a:xfrm>
            <a:off x="671120" y="1417637"/>
            <a:ext cx="7595590" cy="50586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0"/>
    </mc:Choice>
    <mc:Fallback xmlns="">
      <p:transition spd="slow" advTm="317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21010"/>
          <a:stretch/>
        </p:blipFill>
        <p:spPr>
          <a:xfrm rot="16200000">
            <a:off x="-1397576" y="1389880"/>
            <a:ext cx="6858000" cy="4062845"/>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62" t="6179" r="9759" b="4718"/>
          <a:stretch/>
        </p:blipFill>
        <p:spPr>
          <a:xfrm rot="5400000">
            <a:off x="3170425" y="876433"/>
            <a:ext cx="6865994" cy="5081156"/>
          </a:xfrm>
          <a:prstGeom prst="rect">
            <a:avLst/>
          </a:prstGeom>
        </p:spPr>
      </p:pic>
      <p:sp>
        <p:nvSpPr>
          <p:cNvPr id="2" name="Title 1"/>
          <p:cNvSpPr>
            <a:spLocks noGrp="1"/>
          </p:cNvSpPr>
          <p:nvPr>
            <p:ph type="title"/>
          </p:nvPr>
        </p:nvSpPr>
        <p:spPr>
          <a:xfrm>
            <a:off x="-1626178" y="-1175865"/>
            <a:ext cx="8229600" cy="1143000"/>
          </a:xfrm>
        </p:spPr>
        <p:txBody>
          <a:bodyPr/>
          <a:lstStyle/>
          <a:p>
            <a:pPr algn="l"/>
            <a:r>
              <a:rPr lang="en-US" dirty="0"/>
              <a:t>Automated Recording Units</a:t>
            </a:r>
          </a:p>
        </p:txBody>
      </p:sp>
    </p:spTree>
    <p:extLst>
      <p:ext uri="{BB962C8B-B14F-4D97-AF65-F5344CB8AC3E}">
        <p14:creationId xmlns:p14="http://schemas.microsoft.com/office/powerpoint/2010/main" val="509800309"/>
      </p:ext>
    </p:extLst>
  </p:cSld>
  <p:clrMapOvr>
    <a:masterClrMapping/>
  </p:clrMapOvr>
  <mc:AlternateContent xmlns:mc="http://schemas.openxmlformats.org/markup-compatibility/2006" xmlns:p14="http://schemas.microsoft.com/office/powerpoint/2010/main">
    <mc:Choice Requires="p14">
      <p:transition spd="slow" p14:dur="2000" advTm="82696"/>
    </mc:Choice>
    <mc:Fallback xmlns="">
      <p:transition spd="slow" advTm="8269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Pass Classification</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4536"/>
          <a:stretch/>
        </p:blipFill>
        <p:spPr>
          <a:xfrm>
            <a:off x="637564" y="1224792"/>
            <a:ext cx="8047112" cy="5633208"/>
          </a:xfrm>
          <a:prstGeom prst="rect">
            <a:avLst/>
          </a:prstGeom>
        </p:spPr>
      </p:pic>
      <p:grpSp>
        <p:nvGrpSpPr>
          <p:cNvPr id="7" name="Group 6"/>
          <p:cNvGrpSpPr/>
          <p:nvPr/>
        </p:nvGrpSpPr>
        <p:grpSpPr>
          <a:xfrm>
            <a:off x="6369910" y="152564"/>
            <a:ext cx="2628390" cy="2000795"/>
            <a:chOff x="6613191" y="-2087297"/>
            <a:chExt cx="2628390" cy="2000795"/>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3191" y="-2087297"/>
              <a:ext cx="2628390" cy="2000795"/>
            </a:xfrm>
            <a:prstGeom prst="rect">
              <a:avLst/>
            </a:prstGeom>
          </p:spPr>
        </p:pic>
        <p:sp>
          <p:nvSpPr>
            <p:cNvPr id="9" name="TextBox 8"/>
            <p:cNvSpPr txBox="1"/>
            <p:nvPr/>
          </p:nvSpPr>
          <p:spPr>
            <a:xfrm>
              <a:off x="6613191" y="-496033"/>
              <a:ext cx="1650639" cy="369332"/>
            </a:xfrm>
            <a:prstGeom prst="rect">
              <a:avLst/>
            </a:prstGeom>
            <a:noFill/>
          </p:spPr>
          <p:txBody>
            <a:bodyPr wrap="square" rtlCol="0">
              <a:spAutoFit/>
            </a:bodyPr>
            <a:lstStyle/>
            <a:p>
              <a:r>
                <a:rPr lang="en-US" sz="900" dirty="0">
                  <a:solidFill>
                    <a:schemeClr val="bg1"/>
                  </a:solidFill>
                </a:rPr>
                <a:t>Spotted bat</a:t>
              </a:r>
            </a:p>
            <a:p>
              <a:r>
                <a:rPr lang="en-US" sz="900" i="1" dirty="0">
                  <a:solidFill>
                    <a:schemeClr val="bg1"/>
                  </a:solidFill>
                </a:rPr>
                <a:t>Photo – factzoo.com</a:t>
              </a:r>
            </a:p>
          </p:txBody>
        </p:sp>
      </p:grpSp>
    </p:spTree>
    <p:extLst>
      <p:ext uri="{BB962C8B-B14F-4D97-AF65-F5344CB8AC3E}">
        <p14:creationId xmlns:p14="http://schemas.microsoft.com/office/powerpoint/2010/main" val="2341950757"/>
      </p:ext>
    </p:extLst>
  </p:cSld>
  <p:clrMapOvr>
    <a:masterClrMapping/>
  </p:clrMapOvr>
  <mc:AlternateContent xmlns:mc="http://schemas.openxmlformats.org/markup-compatibility/2006" xmlns:p14="http://schemas.microsoft.com/office/powerpoint/2010/main">
    <mc:Choice Requires="p14">
      <p:transition spd="slow" p14:dur="2000" advTm="77604"/>
    </mc:Choice>
    <mc:Fallback xmlns="">
      <p:transition spd="slow" advTm="7760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Pass Classification</a:t>
            </a:r>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8412" y="1526120"/>
            <a:ext cx="8615202" cy="5103383"/>
          </a:xfrm>
          <a:prstGeom prst="rect">
            <a:avLst/>
          </a:prstGeom>
        </p:spPr>
      </p:pic>
      <p:grpSp>
        <p:nvGrpSpPr>
          <p:cNvPr id="5" name="Group 4"/>
          <p:cNvGrpSpPr/>
          <p:nvPr/>
        </p:nvGrpSpPr>
        <p:grpSpPr>
          <a:xfrm>
            <a:off x="6772229" y="66436"/>
            <a:ext cx="2287075" cy="2214303"/>
            <a:chOff x="6198753" y="6934855"/>
            <a:chExt cx="2287075" cy="2214303"/>
          </a:xfrm>
        </p:grpSpPr>
        <p:pic>
          <p:nvPicPr>
            <p:cNvPr id="6" name="Picture 5"/>
            <p:cNvPicPr>
              <a:picLocks noChangeAspect="1"/>
            </p:cNvPicPr>
            <p:nvPr/>
          </p:nvPicPr>
          <p:blipFill>
            <a:blip r:embed="rId4"/>
            <a:stretch>
              <a:fillRect/>
            </a:stretch>
          </p:blipFill>
          <p:spPr>
            <a:xfrm>
              <a:off x="6198754" y="6934855"/>
              <a:ext cx="2287074" cy="2214303"/>
            </a:xfrm>
            <a:prstGeom prst="rect">
              <a:avLst/>
            </a:prstGeom>
          </p:spPr>
        </p:pic>
        <p:sp>
          <p:nvSpPr>
            <p:cNvPr id="7" name="TextBox 6"/>
            <p:cNvSpPr txBox="1"/>
            <p:nvPr/>
          </p:nvSpPr>
          <p:spPr>
            <a:xfrm>
              <a:off x="6198753" y="6943717"/>
              <a:ext cx="1650639" cy="369332"/>
            </a:xfrm>
            <a:prstGeom prst="rect">
              <a:avLst/>
            </a:prstGeom>
            <a:noFill/>
          </p:spPr>
          <p:txBody>
            <a:bodyPr wrap="square" rtlCol="0">
              <a:spAutoFit/>
            </a:bodyPr>
            <a:lstStyle/>
            <a:p>
              <a:r>
                <a:rPr lang="en-US" sz="900" dirty="0">
                  <a:solidFill>
                    <a:schemeClr val="bg1"/>
                  </a:solidFill>
                </a:rPr>
                <a:t>Long-legged </a:t>
              </a:r>
              <a:r>
                <a:rPr lang="en-US" sz="900" dirty="0" err="1">
                  <a:solidFill>
                    <a:schemeClr val="bg1"/>
                  </a:solidFill>
                </a:rPr>
                <a:t>myotis</a:t>
              </a:r>
              <a:endParaRPr lang="en-US" sz="900" dirty="0">
                <a:solidFill>
                  <a:schemeClr val="bg1"/>
                </a:solidFill>
              </a:endParaRPr>
            </a:p>
            <a:p>
              <a:r>
                <a:rPr lang="en-US" sz="900" i="1" dirty="0">
                  <a:solidFill>
                    <a:schemeClr val="bg1"/>
                  </a:solidFill>
                </a:rPr>
                <a:t>Photo – Wikipedia</a:t>
              </a:r>
            </a:p>
          </p:txBody>
        </p:sp>
      </p:grpSp>
    </p:spTree>
    <p:extLst>
      <p:ext uri="{BB962C8B-B14F-4D97-AF65-F5344CB8AC3E}">
        <p14:creationId xmlns:p14="http://schemas.microsoft.com/office/powerpoint/2010/main" val="3757675861"/>
      </p:ext>
    </p:extLst>
  </p:cSld>
  <p:clrMapOvr>
    <a:masterClrMapping/>
  </p:clrMapOvr>
  <mc:AlternateContent xmlns:mc="http://schemas.openxmlformats.org/markup-compatibility/2006" xmlns:p14="http://schemas.microsoft.com/office/powerpoint/2010/main">
    <mc:Choice Requires="p14">
      <p:transition spd="slow" p14:dur="2000" advTm="85248"/>
    </mc:Choice>
    <mc:Fallback xmlns="">
      <p:transition spd="slow" advTm="8524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Bat Use of Forests</a:t>
            </a:r>
          </a:p>
        </p:txBody>
      </p:sp>
      <p:sp>
        <p:nvSpPr>
          <p:cNvPr id="3" name="Content Placeholder 2"/>
          <p:cNvSpPr>
            <a:spLocks noGrp="1"/>
          </p:cNvSpPr>
          <p:nvPr>
            <p:ph idx="1"/>
          </p:nvPr>
        </p:nvSpPr>
        <p:spPr/>
        <p:txBody>
          <a:bodyPr/>
          <a:lstStyle/>
          <a:p>
            <a:r>
              <a:rPr lang="en-US" dirty="0"/>
              <a:t>Commuting</a:t>
            </a:r>
          </a:p>
          <a:p>
            <a:r>
              <a:rPr lang="en-US" dirty="0"/>
              <a:t>Drinking</a:t>
            </a:r>
          </a:p>
          <a:p>
            <a:r>
              <a:rPr lang="en-US" b="1" dirty="0"/>
              <a:t>Foraging</a:t>
            </a:r>
          </a:p>
          <a:p>
            <a:pPr lvl="1"/>
            <a:r>
              <a:rPr lang="en-US" b="1" dirty="0"/>
              <a:t>Insect habitat</a:t>
            </a:r>
          </a:p>
          <a:p>
            <a:r>
              <a:rPr lang="en-US" b="1" dirty="0"/>
              <a:t>Roosting</a:t>
            </a:r>
          </a:p>
          <a:p>
            <a:pPr lvl="1"/>
            <a:r>
              <a:rPr lang="en-US" b="1" dirty="0"/>
              <a:t>Foliage</a:t>
            </a:r>
          </a:p>
          <a:p>
            <a:pPr lvl="1"/>
            <a:r>
              <a:rPr lang="en-US" b="1" dirty="0"/>
              <a:t>Snags</a:t>
            </a:r>
          </a:p>
        </p:txBody>
      </p:sp>
      <p:pic>
        <p:nvPicPr>
          <p:cNvPr id="5" name="Picture 4"/>
          <p:cNvPicPr>
            <a:picLocks noChangeAspect="1"/>
          </p:cNvPicPr>
          <p:nvPr/>
        </p:nvPicPr>
        <p:blipFill>
          <a:blip r:embed="rId3"/>
          <a:stretch>
            <a:fillRect/>
          </a:stretch>
        </p:blipFill>
        <p:spPr>
          <a:xfrm>
            <a:off x="4994449" y="721020"/>
            <a:ext cx="4039979" cy="1956865"/>
          </a:xfrm>
          <a:prstGeom prst="rect">
            <a:avLst/>
          </a:prstGeom>
        </p:spPr>
      </p:pic>
      <p:pic>
        <p:nvPicPr>
          <p:cNvPr id="7" name="Picture 6"/>
          <p:cNvPicPr>
            <a:picLocks noChangeAspect="1"/>
          </p:cNvPicPr>
          <p:nvPr/>
        </p:nvPicPr>
        <p:blipFill>
          <a:blip r:embed="rId4"/>
          <a:stretch>
            <a:fillRect/>
          </a:stretch>
        </p:blipFill>
        <p:spPr>
          <a:xfrm>
            <a:off x="3345672" y="1274420"/>
            <a:ext cx="2721064" cy="2619025"/>
          </a:xfrm>
          <a:prstGeom prst="rect">
            <a:avLst/>
          </a:prstGeom>
        </p:spPr>
      </p:pic>
      <p:pic>
        <p:nvPicPr>
          <p:cNvPr id="9" name="Picture 8"/>
          <p:cNvPicPr>
            <a:picLocks noChangeAspect="1"/>
          </p:cNvPicPr>
          <p:nvPr/>
        </p:nvPicPr>
        <p:blipFill>
          <a:blip r:embed="rId5"/>
          <a:stretch>
            <a:fillRect/>
          </a:stretch>
        </p:blipFill>
        <p:spPr>
          <a:xfrm>
            <a:off x="2652243" y="3893445"/>
            <a:ext cx="4362195" cy="2930850"/>
          </a:xfrm>
          <a:prstGeom prst="rect">
            <a:avLst/>
          </a:prstGeom>
        </p:spPr>
      </p:pic>
      <p:pic>
        <p:nvPicPr>
          <p:cNvPr id="11" name="Picture 10"/>
          <p:cNvPicPr>
            <a:picLocks noChangeAspect="1"/>
          </p:cNvPicPr>
          <p:nvPr/>
        </p:nvPicPr>
        <p:blipFill>
          <a:blip r:embed="rId6"/>
          <a:stretch>
            <a:fillRect/>
          </a:stretch>
        </p:blipFill>
        <p:spPr>
          <a:xfrm>
            <a:off x="5662064" y="275143"/>
            <a:ext cx="3279072" cy="4869155"/>
          </a:xfrm>
          <a:prstGeom prst="rect">
            <a:avLst/>
          </a:prstGeom>
        </p:spPr>
      </p:pic>
    </p:spTree>
    <p:extLst>
      <p:ext uri="{BB962C8B-B14F-4D97-AF65-F5344CB8AC3E}">
        <p14:creationId xmlns:p14="http://schemas.microsoft.com/office/powerpoint/2010/main" val="319366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Broad monitoring goals</a:t>
            </a:r>
          </a:p>
        </p:txBody>
      </p:sp>
      <p:sp>
        <p:nvSpPr>
          <p:cNvPr id="3" name="Content Placeholder 2"/>
          <p:cNvSpPr>
            <a:spLocks noGrp="1"/>
          </p:cNvSpPr>
          <p:nvPr>
            <p:ph idx="1"/>
          </p:nvPr>
        </p:nvSpPr>
        <p:spPr>
          <a:xfrm>
            <a:off x="457200" y="1600200"/>
            <a:ext cx="6983835" cy="4525963"/>
          </a:xfrm>
        </p:spPr>
        <p:txBody>
          <a:bodyPr>
            <a:normAutofit/>
          </a:bodyPr>
          <a:lstStyle/>
          <a:p>
            <a:r>
              <a:rPr lang="en-US" dirty="0"/>
              <a:t>Understand patterns of bat use in Sierra Nevada forests</a:t>
            </a:r>
          </a:p>
          <a:p>
            <a:endParaRPr lang="en-US" dirty="0"/>
          </a:p>
          <a:p>
            <a:r>
              <a:rPr lang="en-US" dirty="0"/>
              <a:t>Understand how the bat community uses post-fire landscapes</a:t>
            </a:r>
          </a:p>
          <a:p>
            <a:endParaRPr lang="en-US" dirty="0"/>
          </a:p>
          <a:p>
            <a:r>
              <a:rPr lang="en-US" dirty="0"/>
              <a:t>Inform forest and wildlife management in Eldorado NF and the Sierra Nevada</a:t>
            </a:r>
          </a:p>
        </p:txBody>
      </p:sp>
      <p:grpSp>
        <p:nvGrpSpPr>
          <p:cNvPr id="4" name="Group 3"/>
          <p:cNvGrpSpPr/>
          <p:nvPr/>
        </p:nvGrpSpPr>
        <p:grpSpPr>
          <a:xfrm>
            <a:off x="6657332" y="0"/>
            <a:ext cx="2426501" cy="2079858"/>
            <a:chOff x="-2620891" y="4787086"/>
            <a:chExt cx="2426501" cy="2079858"/>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0891" y="4787086"/>
              <a:ext cx="2426501" cy="2079858"/>
            </a:xfrm>
            <a:prstGeom prst="rect">
              <a:avLst/>
            </a:prstGeom>
          </p:spPr>
        </p:pic>
        <p:sp>
          <p:nvSpPr>
            <p:cNvPr id="6" name="TextBox 5"/>
            <p:cNvSpPr txBox="1"/>
            <p:nvPr/>
          </p:nvSpPr>
          <p:spPr>
            <a:xfrm>
              <a:off x="-2620891" y="6466880"/>
              <a:ext cx="1650639" cy="369332"/>
            </a:xfrm>
            <a:prstGeom prst="rect">
              <a:avLst/>
            </a:prstGeom>
            <a:noFill/>
          </p:spPr>
          <p:txBody>
            <a:bodyPr wrap="square" rtlCol="0">
              <a:spAutoFit/>
            </a:bodyPr>
            <a:lstStyle/>
            <a:p>
              <a:r>
                <a:rPr lang="en-US" sz="900" dirty="0"/>
                <a:t>Big brown bat</a:t>
              </a:r>
            </a:p>
            <a:p>
              <a:r>
                <a:rPr lang="en-US" sz="900" i="1" dirty="0"/>
                <a:t>Photo - USGS</a:t>
              </a:r>
            </a:p>
          </p:txBody>
        </p:sp>
      </p:grpSp>
    </p:spTree>
    <p:extLst>
      <p:ext uri="{BB962C8B-B14F-4D97-AF65-F5344CB8AC3E}">
        <p14:creationId xmlns:p14="http://schemas.microsoft.com/office/powerpoint/2010/main" val="3456636114"/>
      </p:ext>
    </p:extLst>
  </p:cSld>
  <p:clrMapOvr>
    <a:masterClrMapping/>
  </p:clrMapOvr>
  <mc:AlternateContent xmlns:mc="http://schemas.openxmlformats.org/markup-compatibility/2006" xmlns:p14="http://schemas.microsoft.com/office/powerpoint/2010/main">
    <mc:Choice Requires="p14">
      <p:transition spd="slow" p14:dur="2000" advTm="35198"/>
    </mc:Choice>
    <mc:Fallback xmlns="">
      <p:transition spd="slow" advTm="3519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76" y="-285852"/>
            <a:ext cx="8229600" cy="1257300"/>
          </a:xfrm>
        </p:spPr>
        <p:txBody>
          <a:bodyPr>
            <a:normAutofit fontScale="90000"/>
          </a:bodyPr>
          <a:lstStyle/>
          <a:p>
            <a:r>
              <a:rPr lang="en-US" dirty="0"/>
              <a:t>Specific Questions / Monitoring Goals</a:t>
            </a:r>
          </a:p>
        </p:txBody>
      </p:sp>
      <p:grpSp>
        <p:nvGrpSpPr>
          <p:cNvPr id="21" name="Group 20"/>
          <p:cNvGrpSpPr/>
          <p:nvPr/>
        </p:nvGrpSpPr>
        <p:grpSpPr>
          <a:xfrm>
            <a:off x="250281" y="1172362"/>
            <a:ext cx="8116338" cy="2653018"/>
            <a:chOff x="250281" y="1172362"/>
            <a:chExt cx="8116338" cy="2653018"/>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9262" y="1172362"/>
              <a:ext cx="3537357" cy="2653018"/>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2764" y="1172362"/>
              <a:ext cx="3535680" cy="2651760"/>
            </a:xfrm>
            <a:prstGeom prst="rect">
              <a:avLst/>
            </a:prstGeom>
          </p:spPr>
        </p:pic>
        <p:sp>
          <p:nvSpPr>
            <p:cNvPr id="20" name="TextBox 19"/>
            <p:cNvSpPr txBox="1"/>
            <p:nvPr/>
          </p:nvSpPr>
          <p:spPr>
            <a:xfrm>
              <a:off x="250281" y="1265480"/>
              <a:ext cx="461665" cy="2474752"/>
            </a:xfrm>
            <a:prstGeom prst="rect">
              <a:avLst/>
            </a:prstGeom>
            <a:noFill/>
          </p:spPr>
          <p:txBody>
            <a:bodyPr vert="vert270" wrap="square" rtlCol="0">
              <a:spAutoFit/>
            </a:bodyPr>
            <a:lstStyle/>
            <a:p>
              <a:pPr algn="ctr"/>
              <a:r>
                <a:rPr lang="en-US" dirty="0"/>
                <a:t>Burned vs. Unburned</a:t>
              </a:r>
            </a:p>
          </p:txBody>
        </p:sp>
      </p:grpSp>
    </p:spTree>
    <p:extLst>
      <p:ext uri="{BB962C8B-B14F-4D97-AF65-F5344CB8AC3E}">
        <p14:creationId xmlns:p14="http://schemas.microsoft.com/office/powerpoint/2010/main" val="1692844604"/>
      </p:ext>
    </p:extLst>
  </p:cSld>
  <p:clrMapOvr>
    <a:masterClrMapping/>
  </p:clrMapOvr>
  <mc:AlternateContent xmlns:mc="http://schemas.openxmlformats.org/markup-compatibility/2006" xmlns:p14="http://schemas.microsoft.com/office/powerpoint/2010/main">
    <mc:Choice Requires="p14">
      <p:transition spd="slow" p14:dur="2000" advTm="14662"/>
    </mc:Choice>
    <mc:Fallback xmlns="">
      <p:transition spd="slow" advTm="14662"/>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4"/>
</p:tagLst>
</file>

<file path=ppt/tags/tag2.xml><?xml version="1.0" encoding="utf-8"?>
<p:tagLst xmlns:a="http://schemas.openxmlformats.org/drawingml/2006/main" xmlns:r="http://schemas.openxmlformats.org/officeDocument/2006/relationships" xmlns:p="http://schemas.openxmlformats.org/presentationml/2006/main">
  <p:tag name="TIMING" val="|17.8"/>
</p:tagLst>
</file>

<file path=ppt/tags/tag3.xml><?xml version="1.0" encoding="utf-8"?>
<p:tagLst xmlns:a="http://schemas.openxmlformats.org/drawingml/2006/main" xmlns:r="http://schemas.openxmlformats.org/officeDocument/2006/relationships" xmlns:p="http://schemas.openxmlformats.org/presentationml/2006/main">
  <p:tag name="TIMING" val="|24.4"/>
</p:tagLst>
</file>

<file path=ppt/tags/tag4.xml><?xml version="1.0" encoding="utf-8"?>
<p:tagLst xmlns:a="http://schemas.openxmlformats.org/drawingml/2006/main" xmlns:r="http://schemas.openxmlformats.org/officeDocument/2006/relationships" xmlns:p="http://schemas.openxmlformats.org/presentationml/2006/main">
  <p:tag name="TIMING" val="|14.1"/>
</p:tagLst>
</file>

<file path=ppt/tags/tag5.xml><?xml version="1.0" encoding="utf-8"?>
<p:tagLst xmlns:a="http://schemas.openxmlformats.org/drawingml/2006/main" xmlns:r="http://schemas.openxmlformats.org/officeDocument/2006/relationships" xmlns:p="http://schemas.openxmlformats.org/presentationml/2006/main">
  <p:tag name="TIMING" val="|43.4|29.9"/>
</p:tagLst>
</file>

<file path=ppt/tags/tag6.xml><?xml version="1.0" encoding="utf-8"?>
<p:tagLst xmlns:a="http://schemas.openxmlformats.org/drawingml/2006/main" xmlns:r="http://schemas.openxmlformats.org/officeDocument/2006/relationships" xmlns:p="http://schemas.openxmlformats.org/presentationml/2006/main">
  <p:tag name="TIMING" val="|89.3"/>
</p:tagLst>
</file>

<file path=ppt/tags/tag7.xml><?xml version="1.0" encoding="utf-8"?>
<p:tagLst xmlns:a="http://schemas.openxmlformats.org/drawingml/2006/main" xmlns:r="http://schemas.openxmlformats.org/officeDocument/2006/relationships" xmlns:p="http://schemas.openxmlformats.org/presentationml/2006/main">
  <p:tag name="TIMING" val="|20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5281</TotalTime>
  <Words>1965</Words>
  <Application>Microsoft Office PowerPoint</Application>
  <PresentationFormat>On-screen Show (4:3)</PresentationFormat>
  <Paragraphs>306</Paragraphs>
  <Slides>30</Slides>
  <Notes>26</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Cambria</vt:lpstr>
      <vt:lpstr>PalatinoLinotype</vt:lpstr>
      <vt:lpstr>Times New Roman</vt:lpstr>
      <vt:lpstr>Office Theme</vt:lpstr>
      <vt:lpstr>Monitoring bats in the Power Fire: Ecological implications for post-fire restoration </vt:lpstr>
      <vt:lpstr>PowerPoint Presentation</vt:lpstr>
      <vt:lpstr>Acoustic surveys &amp; echolocation</vt:lpstr>
      <vt:lpstr>Automated Recording Units</vt:lpstr>
      <vt:lpstr>Pass Classification</vt:lpstr>
      <vt:lpstr>Pass Classification</vt:lpstr>
      <vt:lpstr>Bat Use of Forests</vt:lpstr>
      <vt:lpstr>Broad monitoring goals</vt:lpstr>
      <vt:lpstr>Specific Questions / Monitoring Goals</vt:lpstr>
      <vt:lpstr>Specific Questions / Monitoring Goals</vt:lpstr>
      <vt:lpstr>Specific Questions / Monitoring Goals</vt:lpstr>
      <vt:lpstr>Relevant ACCG Ecological Monitoring Questions</vt:lpstr>
      <vt:lpstr>Study Design: Birds and Bats</vt:lpstr>
      <vt:lpstr>Power Fire</vt:lpstr>
      <vt:lpstr>Study Design</vt:lpstr>
      <vt:lpstr>Seasonality</vt:lpstr>
      <vt:lpstr>(Un)Burned forests - Richness</vt:lpstr>
      <vt:lpstr>(Un)Burned forests – Activity Level Common Species</vt:lpstr>
      <vt:lpstr>(Un)Burned forests – Activity Level Uncommon Species</vt:lpstr>
      <vt:lpstr>Effect of Burn Severity</vt:lpstr>
      <vt:lpstr>Burn Severity - Richness</vt:lpstr>
      <vt:lpstr>Burn Severity – Activity Level</vt:lpstr>
      <vt:lpstr>PowerPoint Presentation</vt:lpstr>
      <vt:lpstr>Management Effects - Richness</vt:lpstr>
      <vt:lpstr>Management Effects – Common Species</vt:lpstr>
      <vt:lpstr>Management Effects – Rare Species</vt:lpstr>
      <vt:lpstr>Take-home points</vt:lpstr>
      <vt:lpstr>Future Directions</vt:lpstr>
      <vt:lpstr>PowerPoint Presentation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Birds &amp; Bats in the Power Fire</dc:title>
  <dc:creator>Zack Steel</dc:creator>
  <cp:lastModifiedBy>Zack Steel</cp:lastModifiedBy>
  <cp:revision>111</cp:revision>
  <dcterms:created xsi:type="dcterms:W3CDTF">2017-03-10T17:44:54Z</dcterms:created>
  <dcterms:modified xsi:type="dcterms:W3CDTF">2017-11-07T23:05:30Z</dcterms:modified>
</cp:coreProperties>
</file>