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CA_1_norcalwaterorg2" ContentType="image/p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46" r:id="rId3"/>
    <p:sldMasterId id="2147483896" r:id="rId4"/>
    <p:sldMasterId id="2147483908" r:id="rId5"/>
    <p:sldMasterId id="2147483920" r:id="rId6"/>
    <p:sldMasterId id="2147483959" r:id="rId7"/>
    <p:sldMasterId id="2147483995" r:id="rId8"/>
    <p:sldMasterId id="2147484007" r:id="rId9"/>
  </p:sldMasterIdLst>
  <p:notesMasterIdLst>
    <p:notesMasterId r:id="rId34"/>
  </p:notesMasterIdLst>
  <p:handoutMasterIdLst>
    <p:handoutMasterId r:id="rId35"/>
  </p:handoutMasterIdLst>
  <p:sldIdLst>
    <p:sldId id="398" r:id="rId10"/>
    <p:sldId id="358" r:id="rId11"/>
    <p:sldId id="293" r:id="rId12"/>
    <p:sldId id="453" r:id="rId13"/>
    <p:sldId id="340" r:id="rId14"/>
    <p:sldId id="450" r:id="rId15"/>
    <p:sldId id="443" r:id="rId16"/>
    <p:sldId id="446" r:id="rId17"/>
    <p:sldId id="447" r:id="rId18"/>
    <p:sldId id="448" r:id="rId19"/>
    <p:sldId id="449" r:id="rId20"/>
    <p:sldId id="445" r:id="rId21"/>
    <p:sldId id="452" r:id="rId22"/>
    <p:sldId id="426" r:id="rId23"/>
    <p:sldId id="349" r:id="rId24"/>
    <p:sldId id="400" r:id="rId25"/>
    <p:sldId id="363" r:id="rId26"/>
    <p:sldId id="442" r:id="rId27"/>
    <p:sldId id="309" r:id="rId28"/>
    <p:sldId id="412" r:id="rId29"/>
    <p:sldId id="437" r:id="rId30"/>
    <p:sldId id="425" r:id="rId31"/>
    <p:sldId id="451" r:id="rId32"/>
    <p:sldId id="439" r:id="rId33"/>
  </p:sldIdLst>
  <p:sldSz cx="9144000" cy="6858000" type="screen4x3"/>
  <p:notesSz cx="7315200" cy="9601200"/>
  <p:defaultText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C0C0C0"/>
    <a:srgbClr val="5F5F5F"/>
    <a:srgbClr val="FFFFFF"/>
    <a:srgbClr val="FFFF57"/>
    <a:srgbClr val="FAE2A0"/>
    <a:srgbClr val="FFCC66"/>
    <a:srgbClr val="4D4D4D"/>
    <a:srgbClr val="000000"/>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6" autoAdjust="0"/>
    <p:restoredTop sz="92328" autoAdjust="0"/>
  </p:normalViewPr>
  <p:slideViewPr>
    <p:cSldViewPr>
      <p:cViewPr varScale="1">
        <p:scale>
          <a:sx n="69" d="100"/>
          <a:sy n="69" d="100"/>
        </p:scale>
        <p:origin x="556" y="32"/>
      </p:cViewPr>
      <p:guideLst>
        <p:guide orient="horz" pos="2160"/>
        <p:guide pos="2880"/>
      </p:guideLst>
    </p:cSldViewPr>
  </p:slideViewPr>
  <p:outlineViewPr>
    <p:cViewPr>
      <p:scale>
        <a:sx n="33" d="100"/>
        <a:sy n="33" d="100"/>
      </p:scale>
      <p:origin x="0" y="-1476"/>
    </p:cViewPr>
  </p:outlineViewPr>
  <p:notesTextViewPr>
    <p:cViewPr>
      <p:scale>
        <a:sx n="3" d="2"/>
        <a:sy n="3" d="2"/>
      </p:scale>
      <p:origin x="0" y="0"/>
    </p:cViewPr>
  </p:notesTextViewPr>
  <p:sorterViewPr>
    <p:cViewPr>
      <p:scale>
        <a:sx n="100" d="100"/>
        <a:sy n="100" d="100"/>
      </p:scale>
      <p:origin x="0" y="-6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292CDE5C-14BC-4A9C-AC0C-7D6DCD06E215}" type="datetimeFigureOut">
              <a:rPr lang="en-US" smtClean="0"/>
              <a:t>11/7/2017</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8F8C7162-66C0-4926-B4A4-7BAFD1528424}" type="slidenum">
              <a:rPr lang="en-US" smtClean="0"/>
              <a:t>‹#›</a:t>
            </a:fld>
            <a:endParaRPr lang="en-US" dirty="0"/>
          </a:p>
        </p:txBody>
      </p:sp>
    </p:spTree>
    <p:extLst>
      <p:ext uri="{BB962C8B-B14F-4D97-AF65-F5344CB8AC3E}">
        <p14:creationId xmlns:p14="http://schemas.microsoft.com/office/powerpoint/2010/main" val="2328257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20283027-426B-4E44-9218-29FC95BD3192}" type="datetimeFigureOut">
              <a:rPr lang="en-US" smtClean="0"/>
              <a:t>11/7/2017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4CC722F4-B2DB-4CF6-8502-3D4D2C045B4C}" type="slidenum">
              <a:rPr lang="en-US" smtClean="0"/>
              <a:t>‹#›</a:t>
            </a:fld>
            <a:endParaRPr lang="en-US" dirty="0"/>
          </a:p>
        </p:txBody>
      </p:sp>
    </p:spTree>
    <p:extLst>
      <p:ext uri="{BB962C8B-B14F-4D97-AF65-F5344CB8AC3E}">
        <p14:creationId xmlns:p14="http://schemas.microsoft.com/office/powerpoint/2010/main" val="2439324531"/>
      </p:ext>
    </p:extLst>
  </p:cSld>
  <p:clrMap bg1="lt1" tx1="dk1" bg2="lt2" tx2="dk2" accent1="accent1" accent2="accent2" accent3="accent3" accent4="accent4" accent5="accent5" accent6="accent6" hlink="hlink" folHlink="folHlink"/>
  <p:notesStyle>
    <a:lvl1pPr marL="0" algn="l" defTabSz="914210" rtl="0" eaLnBrk="1" latinLnBrk="0" hangingPunct="1">
      <a:defRPr sz="1200" kern="1200">
        <a:solidFill>
          <a:schemeClr val="tx1"/>
        </a:solidFill>
        <a:latin typeface="+mn-lt"/>
        <a:ea typeface="+mn-ea"/>
        <a:cs typeface="+mn-cs"/>
      </a:defRPr>
    </a:lvl1pPr>
    <a:lvl2pPr marL="457106" algn="l" defTabSz="914210" rtl="0" eaLnBrk="1" latinLnBrk="0" hangingPunct="1">
      <a:defRPr sz="1200" kern="1200">
        <a:solidFill>
          <a:schemeClr val="tx1"/>
        </a:solidFill>
        <a:latin typeface="+mn-lt"/>
        <a:ea typeface="+mn-ea"/>
        <a:cs typeface="+mn-cs"/>
      </a:defRPr>
    </a:lvl2pPr>
    <a:lvl3pPr marL="914210" algn="l" defTabSz="914210" rtl="0" eaLnBrk="1" latinLnBrk="0" hangingPunct="1">
      <a:defRPr sz="1200" kern="1200">
        <a:solidFill>
          <a:schemeClr val="tx1"/>
        </a:solidFill>
        <a:latin typeface="+mn-lt"/>
        <a:ea typeface="+mn-ea"/>
        <a:cs typeface="+mn-cs"/>
      </a:defRPr>
    </a:lvl3pPr>
    <a:lvl4pPr marL="1371316" algn="l" defTabSz="914210" rtl="0" eaLnBrk="1" latinLnBrk="0" hangingPunct="1">
      <a:defRPr sz="1200" kern="1200">
        <a:solidFill>
          <a:schemeClr val="tx1"/>
        </a:solidFill>
        <a:latin typeface="+mn-lt"/>
        <a:ea typeface="+mn-ea"/>
        <a:cs typeface="+mn-cs"/>
      </a:defRPr>
    </a:lvl4pPr>
    <a:lvl5pPr marL="1828421" algn="l" defTabSz="914210" rtl="0" eaLnBrk="1" latinLnBrk="0" hangingPunct="1">
      <a:defRPr sz="1200" kern="1200">
        <a:solidFill>
          <a:schemeClr val="tx1"/>
        </a:solidFill>
        <a:latin typeface="+mn-lt"/>
        <a:ea typeface="+mn-ea"/>
        <a:cs typeface="+mn-cs"/>
      </a:defRPr>
    </a:lvl5pPr>
    <a:lvl6pPr marL="2285526" algn="l" defTabSz="914210" rtl="0" eaLnBrk="1" latinLnBrk="0" hangingPunct="1">
      <a:defRPr sz="1200" kern="1200">
        <a:solidFill>
          <a:schemeClr val="tx1"/>
        </a:solidFill>
        <a:latin typeface="+mn-lt"/>
        <a:ea typeface="+mn-ea"/>
        <a:cs typeface="+mn-cs"/>
      </a:defRPr>
    </a:lvl6pPr>
    <a:lvl7pPr marL="2742630" algn="l" defTabSz="914210" rtl="0" eaLnBrk="1" latinLnBrk="0" hangingPunct="1">
      <a:defRPr sz="1200" kern="1200">
        <a:solidFill>
          <a:schemeClr val="tx1"/>
        </a:solidFill>
        <a:latin typeface="+mn-lt"/>
        <a:ea typeface="+mn-ea"/>
        <a:cs typeface="+mn-cs"/>
      </a:defRPr>
    </a:lvl7pPr>
    <a:lvl8pPr marL="3199736" algn="l" defTabSz="914210" rtl="0" eaLnBrk="1" latinLnBrk="0" hangingPunct="1">
      <a:defRPr sz="1200" kern="1200">
        <a:solidFill>
          <a:schemeClr val="tx1"/>
        </a:solidFill>
        <a:latin typeface="+mn-lt"/>
        <a:ea typeface="+mn-ea"/>
        <a:cs typeface="+mn-cs"/>
      </a:defRPr>
    </a:lvl8pPr>
    <a:lvl9pPr marL="3656841" algn="l" defTabSz="9142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C722F4-B2DB-4CF6-8502-3D4D2C045B4C}" type="slidenum">
              <a:rPr lang="en-US" smtClean="0"/>
              <a:t>2</a:t>
            </a:fld>
            <a:endParaRPr lang="en-US" dirty="0"/>
          </a:p>
        </p:txBody>
      </p:sp>
    </p:spTree>
    <p:extLst>
      <p:ext uri="{BB962C8B-B14F-4D97-AF65-F5344CB8AC3E}">
        <p14:creationId xmlns:p14="http://schemas.microsoft.com/office/powerpoint/2010/main" val="380783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CZO = Southern Sierra Critical Zone Observatory</a:t>
            </a:r>
            <a:endParaRPr lang="en-US" dirty="0"/>
          </a:p>
        </p:txBody>
      </p:sp>
      <p:sp>
        <p:nvSpPr>
          <p:cNvPr id="4" name="Slide Number Placeholder 3"/>
          <p:cNvSpPr>
            <a:spLocks noGrp="1"/>
          </p:cNvSpPr>
          <p:nvPr>
            <p:ph type="sldNum" sz="quarter" idx="10"/>
          </p:nvPr>
        </p:nvSpPr>
        <p:spPr/>
        <p:txBody>
          <a:bodyPr/>
          <a:lstStyle/>
          <a:p>
            <a:fld id="{E911A712-9F28-4CB7-A300-90D8B9F43A8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15544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3283" indent="-243283" defTabSz="966417"/>
            <a:r>
              <a:rPr lang="en-US" dirty="0">
                <a:solidFill>
                  <a:prstClr val="black"/>
                </a:solidFill>
              </a:rPr>
              <a:t>Bidirectional interaction: high leaf area index (LAI) causes high ET through leaf gas exchange; high ET feeds back to high LAI through water balance/NPP. (NPP = Net Primary Productivity)</a:t>
            </a:r>
          </a:p>
          <a:p>
            <a:pPr marL="243283" indent="-243283" defTabSz="966417"/>
            <a:r>
              <a:rPr lang="en-US" dirty="0">
                <a:solidFill>
                  <a:prstClr val="black"/>
                </a:solidFill>
              </a:rPr>
              <a:t>NDVI thus a signal of annual ET: high NDVI indicates high LAI; high LAI indicates high NPP; high NPP indicates high ET.  (NDVI is a greenness index from satellite)</a:t>
            </a:r>
          </a:p>
          <a:p>
            <a:pPr marL="243283" indent="-243283" defTabSz="966417"/>
            <a:r>
              <a:rPr lang="en-US" dirty="0">
                <a:solidFill>
                  <a:prstClr val="black"/>
                </a:solidFill>
              </a:rPr>
              <a:t>Feedback of ET &amp; NPP to LAI develops over a few </a:t>
            </a:r>
            <a:r>
              <a:rPr lang="en-US" dirty="0" err="1">
                <a:solidFill>
                  <a:prstClr val="black"/>
                </a:solidFill>
              </a:rPr>
              <a:t>yr</a:t>
            </a:r>
            <a:r>
              <a:rPr lang="en-US" dirty="0">
                <a:solidFill>
                  <a:prstClr val="black"/>
                </a:solidFill>
              </a:rPr>
              <a:t>, hence NDVI measured in a given year reflects ET over last few yr.  </a:t>
            </a:r>
          </a:p>
          <a:p>
            <a:pPr marL="243283" indent="-243283" defTabSz="966417"/>
            <a:r>
              <a:rPr lang="en-US" dirty="0">
                <a:solidFill>
                  <a:prstClr val="black"/>
                </a:solidFill>
              </a:rPr>
              <a:t>Annual ET over the last few </a:t>
            </a:r>
            <a:r>
              <a:rPr lang="en-US" dirty="0" err="1">
                <a:solidFill>
                  <a:prstClr val="black"/>
                </a:solidFill>
              </a:rPr>
              <a:t>yr</a:t>
            </a:r>
            <a:r>
              <a:rPr lang="en-US" dirty="0">
                <a:solidFill>
                  <a:prstClr val="black"/>
                </a:solidFill>
              </a:rPr>
              <a:t> is that needed to support the current LAI.</a:t>
            </a:r>
          </a:p>
          <a:p>
            <a:endParaRPr lang="en-US" dirty="0"/>
          </a:p>
        </p:txBody>
      </p:sp>
      <p:sp>
        <p:nvSpPr>
          <p:cNvPr id="4" name="Slide Number Placeholder 3"/>
          <p:cNvSpPr>
            <a:spLocks noGrp="1"/>
          </p:cNvSpPr>
          <p:nvPr>
            <p:ph type="sldNum" sz="quarter" idx="10"/>
          </p:nvPr>
        </p:nvSpPr>
        <p:spPr/>
        <p:txBody>
          <a:bodyPr/>
          <a:lstStyle/>
          <a:p>
            <a:pPr marL="0" marR="0" lvl="0" indent="0" algn="r" defTabSz="914210" rtl="0" eaLnBrk="1" fontAlgn="auto" latinLnBrk="0" hangingPunct="1">
              <a:lnSpc>
                <a:spcPct val="100000"/>
              </a:lnSpc>
              <a:spcBef>
                <a:spcPts val="0"/>
              </a:spcBef>
              <a:spcAft>
                <a:spcPts val="0"/>
              </a:spcAft>
              <a:buClrTx/>
              <a:buSzTx/>
              <a:buFontTx/>
              <a:buNone/>
              <a:tabLst/>
              <a:defRPr/>
            </a:pPr>
            <a:fld id="{4CC722F4-B2DB-4CF6-8502-3D4D2C045B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1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898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D1E243-6C19-45AA-9348-0CF0ED53EF0D}"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54197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C7EF20-60FD-4FEC-B9FA-58629B33A18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88859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NDVI change for control even, variable             STEF</a:t>
            </a:r>
            <a:r>
              <a:rPr lang="en-US" baseline="0" dirty="0"/>
              <a:t> elevation=1800m</a:t>
            </a:r>
          </a:p>
          <a:p>
            <a:r>
              <a:rPr lang="en-US" baseline="0" dirty="0"/>
              <a:t>Points: </a:t>
            </a:r>
            <a:r>
              <a:rPr lang="en-US" baseline="0" dirty="0" err="1"/>
              <a:t>interannual</a:t>
            </a:r>
            <a:r>
              <a:rPr lang="en-US" baseline="0" dirty="0"/>
              <a:t> variability in NDVI; drought and white fir mortality in STEF in 1990’s; potential impact of homogenizing with L8 in 2012</a:t>
            </a:r>
          </a:p>
          <a:p>
            <a:r>
              <a:rPr lang="en-US" baseline="0" dirty="0"/>
              <a:t>2. approximate ET – non linear scale</a:t>
            </a:r>
          </a:p>
          <a:p>
            <a:r>
              <a:rPr lang="en-US" baseline="0" dirty="0"/>
              <a:t>3. change in ET of 150-200 mm per year</a:t>
            </a:r>
          </a:p>
          <a:p>
            <a:r>
              <a:rPr lang="en-US" baseline="0" dirty="0"/>
              <a:t>4. slight increase in change and extension due to burning in </a:t>
            </a:r>
            <a:r>
              <a:rPr lang="en-US" baseline="0"/>
              <a:t>some plots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94C09D-6C93-9843-91E8-39E82FFCC4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870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pitchFamily="34" charset="-128"/>
              </a:rPr>
              <a:t>Melt is sooner (SWE) – shows amount.</a:t>
            </a:r>
          </a:p>
          <a:p>
            <a:r>
              <a:rPr lang="en-US" altLang="en-US" dirty="0" smtClean="0">
                <a:ea typeface="ＭＳ Ｐゴシック" pitchFamily="34" charset="-128"/>
              </a:rPr>
              <a:t>Soil storage goes up particularly in late spring</a:t>
            </a:r>
          </a:p>
          <a:p>
            <a:r>
              <a:rPr lang="en-US" altLang="en-US" dirty="0" smtClean="0">
                <a:ea typeface="ＭＳ Ｐゴシック" pitchFamily="34" charset="-128"/>
              </a:rPr>
              <a:t>ET goes down during winter &amp; spring.  Late summer increase in ET.</a:t>
            </a:r>
          </a:p>
          <a:p>
            <a:r>
              <a:rPr lang="en-US" altLang="en-US" dirty="0" smtClean="0">
                <a:ea typeface="ＭＳ Ｐゴシック" pitchFamily="34" charset="-128"/>
              </a:rPr>
              <a:t>Stream flow is higher due to lower ET and increased snow and early subsurface contributions.  Note that increased flows occur when we have the least precision for measuring them.</a:t>
            </a:r>
          </a:p>
          <a:p>
            <a:r>
              <a:rPr lang="en-US" altLang="en-US" dirty="0" smtClean="0">
                <a:ea typeface="ＭＳ Ｐゴシック" pitchFamily="34" charset="-128"/>
              </a:rPr>
              <a:t>ALSO: thinning for Last Chance provided a fire break for the American Fire</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98AD1EF8-E03D-460D-87FB-ACB81CB04E3D}" type="slidenum">
              <a:rPr lang="en-US" altLang="en-US" smtClean="0"/>
              <a:pPr eaLnBrk="1" hangingPunct="1">
                <a:spcBef>
                  <a:spcPct val="0"/>
                </a:spcBef>
              </a:pPr>
              <a:t>21</a:t>
            </a:fld>
            <a:endParaRPr lang="en-US" altLang="en-US" smtClean="0"/>
          </a:p>
        </p:txBody>
      </p:sp>
    </p:spTree>
    <p:extLst>
      <p:ext uri="{BB962C8B-B14F-4D97-AF65-F5344CB8AC3E}">
        <p14:creationId xmlns:p14="http://schemas.microsoft.com/office/powerpoint/2010/main" val="1804003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 in drought years; 5% on</a:t>
            </a:r>
            <a:r>
              <a:rPr lang="is-IS" baseline="0" dirty="0"/>
              <a:t> average</a:t>
            </a:r>
            <a:endParaRPr lang="en-US" dirty="0"/>
          </a:p>
          <a:p>
            <a:r>
              <a:rPr lang="en-US" dirty="0"/>
              <a:t>Reflect</a:t>
            </a:r>
            <a:r>
              <a:rPr lang="en-US" baseline="0" dirty="0"/>
              <a:t> on the role of fire to mitigate climate impacts, potentially increase yield (or at least sustain yield), decrease health and wildlife impacts of destructive high intensity wildfire </a:t>
            </a:r>
          </a:p>
          <a:p>
            <a:r>
              <a:rPr lang="en-US" baseline="0" dirty="0"/>
              <a:t>Recent work by Gabrielle </a:t>
            </a:r>
            <a:r>
              <a:rPr lang="en-US" baseline="0" dirty="0" err="1"/>
              <a:t>Boisrame</a:t>
            </a:r>
            <a:r>
              <a:rPr lang="en-US" baseline="0" dirty="0"/>
              <a:t> that has shown that the </a:t>
            </a:r>
            <a:r>
              <a:rPr lang="en-US" baseline="0" dirty="0" err="1"/>
              <a:t>Illilouette</a:t>
            </a:r>
            <a:r>
              <a:rPr lang="en-US" baseline="0" dirty="0"/>
              <a:t> basin in Yosemite has at least sustained flow rates relative to other similar watersheds where flow rates have decreased in association with little fire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94C09D-6C93-9843-91E8-39E82FFCC4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752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Mountains</a:t>
            </a:r>
            <a:r>
              <a:rPr lang="en-US" baseline="0" dirty="0" smtClean="0"/>
              <a:t> are our “water towers” traditionally storing water for up to 6 months (due to shading provided by forests)</a:t>
            </a:r>
            <a:endParaRPr lang="en-US" dirty="0"/>
          </a:p>
        </p:txBody>
      </p:sp>
      <p:sp>
        <p:nvSpPr>
          <p:cNvPr id="4" name="Slide Number Placeholder 3"/>
          <p:cNvSpPr>
            <a:spLocks noGrp="1"/>
          </p:cNvSpPr>
          <p:nvPr>
            <p:ph type="sldNum" sz="quarter" idx="10"/>
          </p:nvPr>
        </p:nvSpPr>
        <p:spPr/>
        <p:txBody>
          <a:bodyPr/>
          <a:lstStyle/>
          <a:p>
            <a:fld id="{4CC722F4-B2DB-4CF6-8502-3D4D2C045B4C}" type="slidenum">
              <a:rPr lang="en-US" smtClean="0"/>
              <a:t>23</a:t>
            </a:fld>
            <a:endParaRPr lang="en-US" dirty="0"/>
          </a:p>
        </p:txBody>
      </p:sp>
    </p:spTree>
    <p:extLst>
      <p:ext uri="{BB962C8B-B14F-4D97-AF65-F5344CB8AC3E}">
        <p14:creationId xmlns:p14="http://schemas.microsoft.com/office/powerpoint/2010/main" val="1180255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Flooded San</a:t>
            </a:r>
            <a:r>
              <a:rPr lang="en-US" baseline="0" dirty="0" smtClean="0"/>
              <a:t> Joaquin Valley almond orchard</a:t>
            </a:r>
            <a:endParaRPr lang="en-US" dirty="0"/>
          </a:p>
        </p:txBody>
      </p:sp>
      <p:sp>
        <p:nvSpPr>
          <p:cNvPr id="4" name="Slide Number Placeholder 3"/>
          <p:cNvSpPr>
            <a:spLocks noGrp="1"/>
          </p:cNvSpPr>
          <p:nvPr>
            <p:ph type="sldNum" sz="quarter" idx="10"/>
          </p:nvPr>
        </p:nvSpPr>
        <p:spPr/>
        <p:txBody>
          <a:bodyPr/>
          <a:lstStyle/>
          <a:p>
            <a:fld id="{4CC722F4-B2DB-4CF6-8502-3D4D2C045B4C}" type="slidenum">
              <a:rPr lang="en-US" smtClean="0"/>
              <a:t>24</a:t>
            </a:fld>
            <a:endParaRPr lang="en-US" dirty="0"/>
          </a:p>
        </p:txBody>
      </p:sp>
    </p:spTree>
    <p:extLst>
      <p:ext uri="{BB962C8B-B14F-4D97-AF65-F5344CB8AC3E}">
        <p14:creationId xmlns:p14="http://schemas.microsoft.com/office/powerpoint/2010/main" val="390627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C722F4-B2DB-4CF6-8502-3D4D2C045B4C}" type="slidenum">
              <a:rPr lang="en-US" smtClean="0"/>
              <a:t>3</a:t>
            </a:fld>
            <a:endParaRPr lang="en-US"/>
          </a:p>
        </p:txBody>
      </p:sp>
    </p:spTree>
    <p:extLst>
      <p:ext uri="{BB962C8B-B14F-4D97-AF65-F5344CB8AC3E}">
        <p14:creationId xmlns:p14="http://schemas.microsoft.com/office/powerpoint/2010/main" val="2630581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Photo on left: </a:t>
            </a:r>
            <a:r>
              <a:rPr lang="en-US" dirty="0" err="1"/>
              <a:t>Kyburz</a:t>
            </a:r>
            <a:r>
              <a:rPr lang="en-US" dirty="0"/>
              <a:t>, South Fork of the American River. Circa 1896.</a:t>
            </a:r>
          </a:p>
          <a:p>
            <a:r>
              <a:rPr lang="en-US" dirty="0"/>
              <a:t>Elevation: 5,000 ft. Photo courtesy of El Dorado County Historical Museum. "This site on the upper South Fork of the American River remained unlogged in the 1890s because of its remoteness. The tree cover in the canyon bottom consists primarily of ponderosa line. Young trees are conspicuous in openings. Hardwoods including black oak, live </a:t>
            </a:r>
            <a:r>
              <a:rPr lang="en-US" dirty="0" err="1"/>
              <a:t>oakl</a:t>
            </a:r>
            <a:r>
              <a:rPr lang="en-US" dirty="0"/>
              <a:t>, and scrub oak occupy the rocky terrain.</a:t>
            </a:r>
          </a:p>
          <a:p>
            <a:endParaRPr lang="en-US" dirty="0"/>
          </a:p>
          <a:p>
            <a:r>
              <a:rPr lang="en-US" dirty="0"/>
              <a:t>Photo on right: </a:t>
            </a:r>
            <a:r>
              <a:rPr lang="en-US" dirty="0" err="1"/>
              <a:t>Kyburz</a:t>
            </a:r>
            <a:r>
              <a:rPr lang="en-US" dirty="0"/>
              <a:t>, South Fork of the American River. September 7, 1993 (</a:t>
            </a:r>
            <a:r>
              <a:rPr lang="en-US" dirty="0" err="1"/>
              <a:t>apprx</a:t>
            </a:r>
            <a:r>
              <a:rPr lang="en-US" dirty="0"/>
              <a:t> 97 years later) "The camera point for this repeat photograph was a rock ledge high on the slope the 1896 photographer apparently used. California Route 50 now cuts through the scene. Sumps in this area imply light cutting after 1896; local residents probably felled trees periodically. The canopy of mixed conifer and oak has increased markedly; the trees have encroached on former openings. Photo by George </a:t>
            </a:r>
            <a:r>
              <a:rPr lang="en-US" dirty="0" err="1"/>
              <a:t>Gruell</a:t>
            </a:r>
            <a:endParaRPr lang="en-US" dirty="0"/>
          </a:p>
          <a:p>
            <a:endParaRPr lang="en-US" dirty="0"/>
          </a:p>
          <a:p>
            <a:r>
              <a:rPr lang="en-US" dirty="0"/>
              <a:t>HWY 50 going</a:t>
            </a:r>
            <a:r>
              <a:rPr lang="en-US" baseline="0" dirty="0"/>
              <a:t> to Lake Tahoe</a:t>
            </a:r>
            <a:endParaRPr lang="en-US" dirty="0"/>
          </a:p>
        </p:txBody>
      </p:sp>
      <p:sp>
        <p:nvSpPr>
          <p:cNvPr id="4" name="Slide Number Placeholder 3"/>
          <p:cNvSpPr>
            <a:spLocks noGrp="1"/>
          </p:cNvSpPr>
          <p:nvPr>
            <p:ph type="sldNum" sz="quarter" idx="10"/>
          </p:nvPr>
        </p:nvSpPr>
        <p:spPr/>
        <p:txBody>
          <a:bodyPr/>
          <a:lstStyle/>
          <a:p>
            <a:pPr marL="0" marR="0" lvl="0" indent="0" algn="r" defTabSz="914210" rtl="0" eaLnBrk="1" fontAlgn="auto" latinLnBrk="0" hangingPunct="1">
              <a:lnSpc>
                <a:spcPct val="100000"/>
              </a:lnSpc>
              <a:spcBef>
                <a:spcPts val="0"/>
              </a:spcBef>
              <a:spcAft>
                <a:spcPts val="0"/>
              </a:spcAft>
              <a:buClrTx/>
              <a:buSzTx/>
              <a:buFontTx/>
              <a:buNone/>
              <a:tabLst/>
              <a:defRPr/>
            </a:pPr>
            <a:fld id="{BEC7EF20-60FD-4FEC-B9FA-58629B33A1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1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2388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a:t>
            </a:r>
            <a:r>
              <a:rPr lang="en-US" baseline="0" dirty="0" smtClean="0"/>
              <a:t> of Water Gulch.  </a:t>
            </a:r>
            <a:r>
              <a:rPr lang="en-US" dirty="0" smtClean="0"/>
              <a:t>Met station 10 m or 30 ft.  </a:t>
            </a:r>
            <a:r>
              <a:rPr lang="en-US" dirty="0" err="1" smtClean="0"/>
              <a:t>Precip</a:t>
            </a:r>
            <a:r>
              <a:rPr lang="en-US" dirty="0" smtClean="0"/>
              <a:t> gauge is about 10 ft.</a:t>
            </a:r>
            <a:endParaRPr lang="en-US" dirty="0"/>
          </a:p>
        </p:txBody>
      </p:sp>
      <p:sp>
        <p:nvSpPr>
          <p:cNvPr id="4" name="Slide Number Placeholder 3"/>
          <p:cNvSpPr>
            <a:spLocks noGrp="1"/>
          </p:cNvSpPr>
          <p:nvPr>
            <p:ph type="sldNum" sz="quarter" idx="10"/>
          </p:nvPr>
        </p:nvSpPr>
        <p:spPr/>
        <p:txBody>
          <a:bodyPr/>
          <a:lstStyle/>
          <a:p>
            <a:fld id="{4CC722F4-B2DB-4CF6-8502-3D4D2C045B4C}" type="slidenum">
              <a:rPr lang="en-US" smtClean="0"/>
              <a:t>6</a:t>
            </a:fld>
            <a:endParaRPr lang="en-US" dirty="0"/>
          </a:p>
        </p:txBody>
      </p:sp>
    </p:spTree>
    <p:extLst>
      <p:ext uri="{BB962C8B-B14F-4D97-AF65-F5344CB8AC3E}">
        <p14:creationId xmlns:p14="http://schemas.microsoft.com/office/powerpoint/2010/main" val="383221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56832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Design and composition of WSN (wireless sensor network).  </a:t>
            </a:r>
            <a:r>
              <a:rPr lang="en" dirty="0" smtClean="0"/>
              <a:t>This cluster is spread out to capture the slope, aspect and canopy</a:t>
            </a:r>
            <a:r>
              <a:rPr lang="en" baseline="0" dirty="0" smtClean="0"/>
              <a:t> differences.  Note redundancies in the signal path.  Sensor nodes measure snow depth, relative humidity and temperature.  Every cluster has 2-3 soil moisture sensors.  Most clusters have radiometers.</a:t>
            </a:r>
            <a:endParaRPr lang="en" dirty="0"/>
          </a:p>
        </p:txBody>
      </p:sp>
    </p:spTree>
    <p:extLst>
      <p:ext uri="{BB962C8B-B14F-4D97-AF65-F5344CB8AC3E}">
        <p14:creationId xmlns:p14="http://schemas.microsoft.com/office/powerpoint/2010/main" val="3985190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dirty="0"/>
              <a:t>Dashed line snow pillows (identified) and diamond snow </a:t>
            </a:r>
            <a:r>
              <a:rPr lang="en" dirty="0" smtClean="0"/>
              <a:t>courses.  The gray shows the spatial</a:t>
            </a:r>
            <a:r>
              <a:rPr lang="en" baseline="0" dirty="0" smtClean="0"/>
              <a:t> distribution of snow water equivalent.  Note the immediate melat after storms until 2000 m.  </a:t>
            </a:r>
            <a:endParaRPr lang="en" dirty="0"/>
          </a:p>
        </p:txBody>
      </p:sp>
    </p:spTree>
    <p:extLst>
      <p:ext uri="{BB962C8B-B14F-4D97-AF65-F5344CB8AC3E}">
        <p14:creationId xmlns:p14="http://schemas.microsoft.com/office/powerpoint/2010/main" val="2428063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dirty="0"/>
              <a:t>Dashed line snow pillows (identified) and diamond snow </a:t>
            </a:r>
            <a:r>
              <a:rPr lang="en" dirty="0" smtClean="0"/>
              <a:t>courses.  The gray shows the spatial</a:t>
            </a:r>
            <a:r>
              <a:rPr lang="en" baseline="0" dirty="0" smtClean="0"/>
              <a:t> distribution of snow water equivalent.  Note the immediate melat after storms until 2000 m.  </a:t>
            </a:r>
            <a:endParaRPr lang="en" dirty="0"/>
          </a:p>
        </p:txBody>
      </p:sp>
    </p:spTree>
    <p:extLst>
      <p:ext uri="{BB962C8B-B14F-4D97-AF65-F5344CB8AC3E}">
        <p14:creationId xmlns:p14="http://schemas.microsoft.com/office/powerpoint/2010/main" val="385615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Forests shade the snowpack</a:t>
            </a:r>
            <a:r>
              <a:rPr lang="en-US" baseline="0" dirty="0" smtClean="0"/>
              <a:t>, allowing up to 6 months of storage in our “water towers”</a:t>
            </a:r>
            <a:endParaRPr lang="en-US" dirty="0"/>
          </a:p>
        </p:txBody>
      </p:sp>
      <p:sp>
        <p:nvSpPr>
          <p:cNvPr id="4" name="Slide Number Placeholder 3"/>
          <p:cNvSpPr>
            <a:spLocks noGrp="1"/>
          </p:cNvSpPr>
          <p:nvPr>
            <p:ph type="sldNum" sz="quarter" idx="10"/>
          </p:nvPr>
        </p:nvSpPr>
        <p:spPr/>
        <p:txBody>
          <a:bodyPr/>
          <a:lstStyle/>
          <a:p>
            <a:fld id="{4CC722F4-B2DB-4CF6-8502-3D4D2C045B4C}" type="slidenum">
              <a:rPr lang="en-US" smtClean="0"/>
              <a:t>14</a:t>
            </a:fld>
            <a:endParaRPr lang="en-US" dirty="0"/>
          </a:p>
        </p:txBody>
      </p:sp>
    </p:spTree>
    <p:extLst>
      <p:ext uri="{BB962C8B-B14F-4D97-AF65-F5344CB8AC3E}">
        <p14:creationId xmlns:p14="http://schemas.microsoft.com/office/powerpoint/2010/main" val="3897285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0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7"/>
            <a:ext cx="8520600" cy="1734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362251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774112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C01902-5BAF-4E60-94C9-AEA2374EC7C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1C2A8A-9342-4FE1-9F1E-83435B3E33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100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C01902-5BAF-4E60-94C9-AEA2374EC7C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1C2A8A-9342-4FE1-9F1E-83435B3E33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9830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C01902-5BAF-4E60-94C9-AEA2374EC7C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1C2A8A-9342-4FE1-9F1E-83435B3E33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9421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C01902-5BAF-4E60-94C9-AEA2374EC7C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1C2A8A-9342-4FE1-9F1E-83435B3E33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5685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C01902-5BAF-4E60-94C9-AEA2374EC7C4}" type="datetimeFigureOut">
              <a:rPr lang="en-US" smtClean="0">
                <a:solidFill>
                  <a:prstClr val="black">
                    <a:tint val="75000"/>
                  </a:prstClr>
                </a:solidFill>
              </a:rPr>
              <a:pPr/>
              <a:t>11/7/2017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01C2A8A-9342-4FE1-9F1E-83435B3E33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7118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C01902-5BAF-4E60-94C9-AEA2374EC7C4}" type="datetimeFigureOut">
              <a:rPr lang="en-US" smtClean="0">
                <a:solidFill>
                  <a:prstClr val="black">
                    <a:tint val="75000"/>
                  </a:prstClr>
                </a:solidFill>
              </a:rPr>
              <a:pPr/>
              <a:t>11/7/2017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01C2A8A-9342-4FE1-9F1E-83435B3E33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0598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01902-5BAF-4E60-94C9-AEA2374EC7C4}" type="datetimeFigureOut">
              <a:rPr lang="en-US" smtClean="0">
                <a:solidFill>
                  <a:prstClr val="black">
                    <a:tint val="75000"/>
                  </a:prstClr>
                </a:solidFill>
              </a:rPr>
              <a:pPr/>
              <a:t>11/7/2017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01C2A8A-9342-4FE1-9F1E-83435B3E33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8141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C01902-5BAF-4E60-94C9-AEA2374EC7C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1C2A8A-9342-4FE1-9F1E-83435B3E33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9930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C01902-5BAF-4E60-94C9-AEA2374EC7C4}"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1C2A8A-9342-4FE1-9F1E-83435B3E33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8043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C01902-5BAF-4E60-94C9-AEA2374EC7C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1C2A8A-9342-4FE1-9F1E-83435B3E33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7533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C01902-5BAF-4E60-94C9-AEA2374EC7C4}"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1C2A8A-9342-4FE1-9F1E-83435B3E33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8320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4264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6765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9494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1082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8013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9854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3849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5565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marL="342900" indent="-342900">
              <a:buFont typeface="Calibri" panose="020F0502020204030204" pitchFamily="34" charset="0"/>
              <a:buChar cha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605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8522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342900" indent="-342900">
              <a:buFont typeface="Calibri" panose="020F050202020403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9940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marL="342900" indent="-342900">
              <a:buFont typeface="Calibri" panose="020F050202020403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8601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2486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7255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8384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5205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617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8544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36784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1516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3424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2112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2551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098AEBC-7E4A-47DB-B1EA-6BF11CF08E4B}" type="datetimeFigureOut">
              <a:rPr lang="en-US">
                <a:solidFill>
                  <a:prstClr val="black">
                    <a:tint val="75000"/>
                  </a:prstClr>
                </a:solidFill>
              </a:rPr>
              <a:pPr>
                <a:def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65C231-A5AD-47A4-9476-70AF6F24066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299765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9895A2-B3D5-4918-98D8-1A078576CA96}" type="datetimeFigureOut">
              <a:rPr lang="en-US">
                <a:solidFill>
                  <a:prstClr val="black">
                    <a:tint val="75000"/>
                  </a:prstClr>
                </a:solidFill>
              </a:rPr>
              <a:pPr>
                <a:def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D905A9-0206-412A-AD65-718B713D8AC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766954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CA8EF55-B3FB-4A13-953D-85642B7736BC}" type="datetimeFigureOut">
              <a:rPr lang="en-US">
                <a:solidFill>
                  <a:prstClr val="black">
                    <a:tint val="75000"/>
                  </a:prstClr>
                </a:solidFill>
              </a:rPr>
              <a:pPr>
                <a:def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FB6EC5-0E3A-47EF-82F8-C3D1EAD8597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283420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4FCCD43-8241-4D81-B60B-3D8EC9AA6E89}" type="datetimeFigureOut">
              <a:rPr lang="en-US">
                <a:solidFill>
                  <a:prstClr val="black">
                    <a:tint val="75000"/>
                  </a:prstClr>
                </a:solidFill>
              </a:rPr>
              <a:pPr>
                <a:defRPr/>
              </a:pPr>
              <a:t>11/7/2017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E9CFE13-3A87-43CA-9D88-27976468DE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2819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9D534E1-322A-4090-BCB2-F845AECF157C}" type="datetimeFigureOut">
              <a:rPr lang="en-US">
                <a:solidFill>
                  <a:prstClr val="black">
                    <a:tint val="75000"/>
                  </a:prstClr>
                </a:solidFill>
              </a:rPr>
              <a:pPr>
                <a:defRPr/>
              </a:pPr>
              <a:t>11/7/2017</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74136D6-6EC4-4510-8525-816B486F948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56898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62B481F-D829-40A9-8F9D-D2E2E662FF69}" type="datetimeFigureOut">
              <a:rPr lang="en-US">
                <a:solidFill>
                  <a:prstClr val="black">
                    <a:tint val="75000"/>
                  </a:prstClr>
                </a:solidFill>
              </a:rPr>
              <a:pPr>
                <a:defRPr/>
              </a:pPr>
              <a:t>11/7/2017</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463AF34-8203-49C1-9A42-4A2D6E25A4D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75898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48DDA0F-F163-4A27-A342-B154D67832E5}" type="datetimeFigureOut">
              <a:rPr lang="en-US">
                <a:solidFill>
                  <a:prstClr val="black">
                    <a:tint val="75000"/>
                  </a:prstClr>
                </a:solidFill>
              </a:rPr>
              <a:pPr>
                <a:defRPr/>
              </a:pPr>
              <a:t>11/7/2017</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EA75B72-5DF6-451F-9DD9-D62734B67CB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2469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FB4B55-CA3A-48FE-B671-D0813ED36A62}" type="datetimeFigureOut">
              <a:rPr lang="en-US">
                <a:solidFill>
                  <a:prstClr val="black">
                    <a:tint val="75000"/>
                  </a:prstClr>
                </a:solidFill>
              </a:rPr>
              <a:pPr>
                <a:defRPr/>
              </a:pPr>
              <a:t>11/7/2017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F478470-A3B9-4710-8E4E-001D9B8C1EF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71621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6243849-9526-45E1-9412-D60108828E30}" type="datetimeFigureOut">
              <a:rPr lang="en-US">
                <a:solidFill>
                  <a:prstClr val="black">
                    <a:tint val="75000"/>
                  </a:prstClr>
                </a:solidFill>
              </a:rPr>
              <a:pPr>
                <a:defRPr/>
              </a:pPr>
              <a:t>11/7/2017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7921746-227A-4245-8D0F-451F5AE3EB9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92756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CF677EF-D129-4AA1-8FEA-795C1B3D09B2}" type="datetimeFigureOut">
              <a:rPr lang="en-US">
                <a:solidFill>
                  <a:prstClr val="black">
                    <a:tint val="75000"/>
                  </a:prstClr>
                </a:solidFill>
              </a:rPr>
              <a:pPr>
                <a:def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80F1326-62CF-48FE-A7A1-075119F5DA2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27147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FB3F25-85F5-415B-A716-0FC09DDD8865}" type="datetimeFigureOut">
              <a:rPr lang="en-US">
                <a:solidFill>
                  <a:prstClr val="black">
                    <a:tint val="75000"/>
                  </a:prstClr>
                </a:solidFill>
              </a:rPr>
              <a:pPr>
                <a:def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AD6294-A7B6-40C3-822D-C35D7E2E8FD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678151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0937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5928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0093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27031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61153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126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58652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3429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marL="342900" indent="-342900">
              <a:buFont typeface="Calibri" panose="020F0502020204030204" pitchFamily="34" charset="0"/>
              <a:buChar cha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50295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32608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342900" indent="-342900">
              <a:buFont typeface="Calibri" panose="020F050202020403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5981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marL="342900" indent="-342900">
              <a:buFont typeface="Calibri" panose="020F0502020204030204" pitchFamily="34"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EFB6521-B2CC-46E6-B938-DFD42342B2FB}"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3730DF-F03A-4B8C-8A66-5E03D742E7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14394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390CF4-4482-42B6-956D-DD82D0857F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63055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991ABD-419C-466B-AF4A-ABB6B656FF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76881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7A8489-607C-4EAF-9FD3-8EA4475072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471548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925AE4-4566-42D9-95FA-95D9AB4BDC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78630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2C0FFA-242D-4537-A8EB-0DC74A99E6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20390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727C19-AA52-434B-9BC6-37C1038A98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79576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86F67B-2050-4FA0-AE11-05198FC3CA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94455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8C3625-6261-44D6-8413-C3B7C908DE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8589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0CA50-63B5-4464-BAB4-E1E4666605D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60185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AA965-6AF5-469D-98D6-37D37B183B2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26532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A37CAE-8137-4AEA-B8C0-7B4BE59383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7275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E17B6F-87FD-A647-9A69-72F6BD4F466F}" type="datetime1">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E87E2-3F54-F04F-8DE9-B293CDA8AD52}" type="slidenum">
              <a:rPr lang="en-US" smtClean="0"/>
              <a:t>‹#›</a:t>
            </a:fld>
            <a:endParaRPr lang="en-US"/>
          </a:p>
        </p:txBody>
      </p:sp>
    </p:spTree>
    <p:extLst>
      <p:ext uri="{BB962C8B-B14F-4D97-AF65-F5344CB8AC3E}">
        <p14:creationId xmlns:p14="http://schemas.microsoft.com/office/powerpoint/2010/main" val="6437326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27A1D-1E56-5343-BD8E-BA40D6ADC7D8}" type="datetime1">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E87E2-3F54-F04F-8DE9-B293CDA8AD52}" type="slidenum">
              <a:rPr lang="en-US" smtClean="0"/>
              <a:t>‹#›</a:t>
            </a:fld>
            <a:endParaRPr lang="en-US"/>
          </a:p>
        </p:txBody>
      </p:sp>
    </p:spTree>
    <p:extLst>
      <p:ext uri="{BB962C8B-B14F-4D97-AF65-F5344CB8AC3E}">
        <p14:creationId xmlns:p14="http://schemas.microsoft.com/office/powerpoint/2010/main" val="18492115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991499-BDEA-4443-83D2-BE554B9CF4E0}" type="datetime1">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E87E2-3F54-F04F-8DE9-B293CDA8AD52}" type="slidenum">
              <a:rPr lang="en-US" smtClean="0"/>
              <a:t>‹#›</a:t>
            </a:fld>
            <a:endParaRPr lang="en-US"/>
          </a:p>
        </p:txBody>
      </p:sp>
    </p:spTree>
    <p:extLst>
      <p:ext uri="{BB962C8B-B14F-4D97-AF65-F5344CB8AC3E}">
        <p14:creationId xmlns:p14="http://schemas.microsoft.com/office/powerpoint/2010/main" val="32503925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F0C227-203D-F749-BBA5-AB1FA72D54A3}" type="datetime1">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E87E2-3F54-F04F-8DE9-B293CDA8AD52}" type="slidenum">
              <a:rPr lang="en-US" smtClean="0"/>
              <a:t>‹#›</a:t>
            </a:fld>
            <a:endParaRPr lang="en-US"/>
          </a:p>
        </p:txBody>
      </p:sp>
    </p:spTree>
    <p:extLst>
      <p:ext uri="{BB962C8B-B14F-4D97-AF65-F5344CB8AC3E}">
        <p14:creationId xmlns:p14="http://schemas.microsoft.com/office/powerpoint/2010/main" val="37969321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488B1C-ECA2-9547-ACAE-9EC5933CCE72}" type="datetime1">
              <a:rPr lang="en-US" smtClean="0"/>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9E87E2-3F54-F04F-8DE9-B293CDA8AD52}" type="slidenum">
              <a:rPr lang="en-US" smtClean="0"/>
              <a:t>‹#›</a:t>
            </a:fld>
            <a:endParaRPr lang="en-US"/>
          </a:p>
        </p:txBody>
      </p:sp>
    </p:spTree>
    <p:extLst>
      <p:ext uri="{BB962C8B-B14F-4D97-AF65-F5344CB8AC3E}">
        <p14:creationId xmlns:p14="http://schemas.microsoft.com/office/powerpoint/2010/main" val="13175391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CFCD0E-FBB2-BF4B-9C9C-2DF78A9A18AB}" type="datetime1">
              <a:rPr lang="en-US" smtClean="0"/>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9E87E2-3F54-F04F-8DE9-B293CDA8AD52}" type="slidenum">
              <a:rPr lang="en-US" smtClean="0"/>
              <a:t>‹#›</a:t>
            </a:fld>
            <a:endParaRPr lang="en-US"/>
          </a:p>
        </p:txBody>
      </p:sp>
    </p:spTree>
    <p:extLst>
      <p:ext uri="{BB962C8B-B14F-4D97-AF65-F5344CB8AC3E}">
        <p14:creationId xmlns:p14="http://schemas.microsoft.com/office/powerpoint/2010/main" val="2424100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3EC495-5856-9E4D-884C-F3D2186635E1}" type="datetime1">
              <a:rPr lang="en-US" smtClean="0"/>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9E87E2-3F54-F04F-8DE9-B293CDA8AD52}" type="slidenum">
              <a:rPr lang="en-US" smtClean="0"/>
              <a:t>‹#›</a:t>
            </a:fld>
            <a:endParaRPr lang="en-US"/>
          </a:p>
        </p:txBody>
      </p:sp>
    </p:spTree>
    <p:extLst>
      <p:ext uri="{BB962C8B-B14F-4D97-AF65-F5344CB8AC3E}">
        <p14:creationId xmlns:p14="http://schemas.microsoft.com/office/powerpoint/2010/main" val="21034894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88D1DC-3231-A94A-87C7-57DD227C6B4A}" type="datetime1">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E87E2-3F54-F04F-8DE9-B293CDA8AD52}" type="slidenum">
              <a:rPr lang="en-US" smtClean="0"/>
              <a:t>‹#›</a:t>
            </a:fld>
            <a:endParaRPr lang="en-US"/>
          </a:p>
        </p:txBody>
      </p:sp>
    </p:spTree>
    <p:extLst>
      <p:ext uri="{BB962C8B-B14F-4D97-AF65-F5344CB8AC3E}">
        <p14:creationId xmlns:p14="http://schemas.microsoft.com/office/powerpoint/2010/main" val="3191346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DF32BF-A21B-AF48-9F34-605A4868EC1A}" type="datetime1">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9E87E2-3F54-F04F-8DE9-B293CDA8AD52}" type="slidenum">
              <a:rPr lang="en-US" smtClean="0"/>
              <a:t>‹#›</a:t>
            </a:fld>
            <a:endParaRPr lang="en-US"/>
          </a:p>
        </p:txBody>
      </p:sp>
    </p:spTree>
    <p:extLst>
      <p:ext uri="{BB962C8B-B14F-4D97-AF65-F5344CB8AC3E}">
        <p14:creationId xmlns:p14="http://schemas.microsoft.com/office/powerpoint/2010/main" val="33045397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1DC28-AE01-894A-8D93-AA27A988D028}" type="datetime1">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E87E2-3F54-F04F-8DE9-B293CDA8AD52}" type="slidenum">
              <a:rPr lang="en-US" smtClean="0"/>
              <a:t>‹#›</a:t>
            </a:fld>
            <a:endParaRPr lang="en-US"/>
          </a:p>
        </p:txBody>
      </p:sp>
    </p:spTree>
    <p:extLst>
      <p:ext uri="{BB962C8B-B14F-4D97-AF65-F5344CB8AC3E}">
        <p14:creationId xmlns:p14="http://schemas.microsoft.com/office/powerpoint/2010/main" val="7313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BF37E9-D7AF-4F42-BB07-B92C113F276C}" type="datetime1">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9E87E2-3F54-F04F-8DE9-B293CDA8AD52}" type="slidenum">
              <a:rPr lang="en-US" smtClean="0"/>
              <a:t>‹#›</a:t>
            </a:fld>
            <a:endParaRPr lang="en-US"/>
          </a:p>
        </p:txBody>
      </p:sp>
    </p:spTree>
    <p:extLst>
      <p:ext uri="{BB962C8B-B14F-4D97-AF65-F5344CB8AC3E}">
        <p14:creationId xmlns:p14="http://schemas.microsoft.com/office/powerpoint/2010/main" val="4939473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8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4830285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8191950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8613505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6937187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9826448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6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4289105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4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4056642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sz="1800"/>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8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0515675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090648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0" tIns="45711" rIns="91420" bIns="45711"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20" tIns="45711" rIns="91420" bIns="457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20" tIns="45711" rIns="91420" bIns="45711" rtlCol="0" anchor="ctr"/>
          <a:lstStyle>
            <a:lvl1pPr algn="l">
              <a:defRPr sz="1200">
                <a:solidFill>
                  <a:schemeClr val="tx1">
                    <a:tint val="75000"/>
                  </a:schemeClr>
                </a:solidFill>
              </a:defRPr>
            </a:lvl1pPr>
          </a:lstStyle>
          <a:p>
            <a:fld id="{1D8BD707-D9CF-40AE-B4C6-C98DA3205C09}" type="datetimeFigureOut">
              <a:rPr lang="en-US" smtClean="0"/>
              <a:pPr/>
              <a:t>11/7/2017</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0" tIns="45711" rIns="91420" bIns="45711"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0" tIns="45711" rIns="91420" bIns="45711"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10" rtl="0" eaLnBrk="1" latinLnBrk="0" hangingPunct="1">
        <a:spcBef>
          <a:spcPct val="0"/>
        </a:spcBef>
        <a:buNone/>
        <a:defRPr sz="4400" kern="1200">
          <a:solidFill>
            <a:schemeClr val="tx1"/>
          </a:solidFill>
          <a:latin typeface="+mj-lt"/>
          <a:ea typeface="+mj-ea"/>
          <a:cs typeface="+mj-cs"/>
        </a:defRPr>
      </a:lvl1pPr>
    </p:titleStyle>
    <p:bodyStyle>
      <a:lvl1pPr marL="342829" indent="-342829" algn="l" defTabSz="9142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6" indent="-285690" algn="l" defTabSz="9142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4" indent="-228553" algn="l" defTabSz="9142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8"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7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C01902-5BAF-4E60-94C9-AEA2374EC7C4}" type="datetimeFigureOut">
              <a:rPr lang="en-US" smtClean="0">
                <a:solidFill>
                  <a:prstClr val="black">
                    <a:tint val="75000"/>
                  </a:prstClr>
                </a:solidFill>
              </a:rPr>
              <a:pPr defTabSz="914400"/>
              <a:t>11/7/2017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1C2A8A-9342-4FE1-9F1E-83435B3E335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00728870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EFB6521-B2CC-46E6-B938-DFD42342B2FB}" type="datetimeFigureOut">
              <a:rPr lang="en-US" smtClean="0">
                <a:solidFill>
                  <a:prstClr val="black">
                    <a:tint val="75000"/>
                  </a:prstClr>
                </a:solidFill>
              </a:rPr>
              <a:pPr defTabSz="914400"/>
              <a:t>11/7/2017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43730DF-F03A-4B8C-8A66-5E03D742E7FC}"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4836256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Calibri" panose="020F050202020403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0" tIns="45711" rIns="91420" bIns="45711"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20" tIns="45711" rIns="91420" bIns="457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20" tIns="45711" rIns="91420" bIns="45711"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0" tIns="45711" rIns="91420" bIns="45711"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0" tIns="45711" rIns="91420" bIns="45711"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4127608"/>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defTabSz="914210" rtl="0" eaLnBrk="1" latinLnBrk="0" hangingPunct="1">
        <a:spcBef>
          <a:spcPct val="0"/>
        </a:spcBef>
        <a:buNone/>
        <a:defRPr sz="4400" kern="1200">
          <a:solidFill>
            <a:schemeClr val="tx1"/>
          </a:solidFill>
          <a:latin typeface="+mj-lt"/>
          <a:ea typeface="+mj-ea"/>
          <a:cs typeface="+mj-cs"/>
        </a:defRPr>
      </a:lvl1pPr>
    </p:titleStyle>
    <p:bodyStyle>
      <a:lvl1pPr marL="342829" indent="-342829" algn="l" defTabSz="9142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6" indent="-285690" algn="l" defTabSz="9142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4" indent="-228553" algn="l" defTabSz="9142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8"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7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fld id="{1FDC4C90-CA4E-48D9-8310-8BB9F1706651}" type="datetimeFigureOut">
              <a:rPr lang="en-US">
                <a:solidFill>
                  <a:prstClr val="black">
                    <a:tint val="75000"/>
                  </a:prstClr>
                </a:solidFill>
              </a:rPr>
              <a:pPr defTabSz="914400">
                <a:defRPr/>
              </a:pPr>
              <a:t>11/7/2017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42DEB8DC-B256-4461-AA0B-13EEF3E5CF90}" type="slidenum">
              <a:rPr lang="en-US">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3312969108"/>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EFB6521-B2CC-46E6-B938-DFD42342B2FB}" type="datetimeFigureOut">
              <a:rPr lang="en-US" smtClean="0">
                <a:solidFill>
                  <a:prstClr val="black">
                    <a:tint val="75000"/>
                  </a:prstClr>
                </a:solidFill>
              </a:rPr>
              <a:pPr defTabSz="914400"/>
              <a:t>11/7/2017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43730DF-F03A-4B8C-8A66-5E03D742E7FC}"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38041608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Calibri" panose="020F050202020403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defTabSz="914400">
              <a:defRPr/>
            </a:pPr>
            <a:endParaRPr lang="en-US" dirty="0">
              <a:solidFill>
                <a:srgbClr val="000000"/>
              </a:solidFill>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defTabSz="914400">
              <a:defRPr/>
            </a:pPr>
            <a:endParaRPr lang="en-US" dirty="0">
              <a:solidFill>
                <a:srgbClr val="000000"/>
              </a:solidFill>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defTabSz="914400">
              <a:defRPr/>
            </a:pPr>
            <a:fld id="{0B65AB72-B546-4121-A3FD-80F841BBF37E}" type="slidenum">
              <a:rPr lang="en-US">
                <a:solidFill>
                  <a:srgbClr val="000000"/>
                </a:solidFill>
              </a:rPr>
              <a:pPr defTabSz="914400">
                <a:defRPr/>
              </a:pPr>
              <a:t>‹#›</a:t>
            </a:fld>
            <a:endParaRPr lang="en-US" dirty="0">
              <a:solidFill>
                <a:srgbClr val="000000"/>
              </a:solidFill>
            </a:endParaRPr>
          </a:p>
        </p:txBody>
      </p:sp>
    </p:spTree>
    <p:extLst>
      <p:ext uri="{BB962C8B-B14F-4D97-AF65-F5344CB8AC3E}">
        <p14:creationId xmlns:p14="http://schemas.microsoft.com/office/powerpoint/2010/main" val="2081244786"/>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2EE87-AD3B-3142-8356-E63454E1ADBF}" type="datetime1">
              <a:rPr lang="en-US" smtClean="0"/>
              <a:t>11/7/2017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9E87E2-3F54-F04F-8DE9-B293CDA8AD52}" type="slidenum">
              <a:rPr lang="en-US" smtClean="0"/>
              <a:t>‹#›</a:t>
            </a:fld>
            <a:endParaRPr lang="en-US"/>
          </a:p>
        </p:txBody>
      </p:sp>
    </p:spTree>
    <p:extLst>
      <p:ext uri="{BB962C8B-B14F-4D97-AF65-F5344CB8AC3E}">
        <p14:creationId xmlns:p14="http://schemas.microsoft.com/office/powerpoint/2010/main" val="2086520357"/>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1"/>
            <a:ext cx="548700" cy="524800"/>
          </a:xfrm>
          <a:prstGeom prst="rect">
            <a:avLst/>
          </a:prstGeom>
          <a:noFill/>
          <a:ln>
            <a:noFill/>
          </a:ln>
        </p:spPr>
        <p:txBody>
          <a:bodyPr lIns="91425" tIns="91425" rIns="91425" bIns="91425" anchor="ctr" anchorCtr="0">
            <a:noAutofit/>
          </a:bodyPr>
          <a:lstStyle/>
          <a:p>
            <a:pPr algn="r"/>
            <a:fld id="{00000000-1234-1234-1234-123412341234}" type="slidenum">
              <a:rPr lang="en" sz="1000" smtClean="0">
                <a:solidFill>
                  <a:schemeClr val="dk2"/>
                </a:solidFill>
              </a:rPr>
              <a:pPr algn="r"/>
              <a:t>‹#›</a:t>
            </a:fld>
            <a:endParaRPr lang="en" sz="1000">
              <a:solidFill>
                <a:schemeClr val="dk2"/>
              </a:solidFill>
            </a:endParaRPr>
          </a:p>
        </p:txBody>
      </p:sp>
    </p:spTree>
    <p:extLst>
      <p:ext uri="{BB962C8B-B14F-4D97-AF65-F5344CB8AC3E}">
        <p14:creationId xmlns:p14="http://schemas.microsoft.com/office/powerpoint/2010/main" val="1542783834"/>
      </p:ext>
    </p:extLst>
  </p:cSld>
  <p:clrMap bg1="lt1" tx1="dk1" bg2="dk2" tx2="lt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6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4.xml"/><Relationship Id="rId1" Type="http://schemas.openxmlformats.org/officeDocument/2006/relationships/slideLayout" Target="../slideLayouts/slideLayout81.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tiff"/></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5.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86.xml"/><Relationship Id="rId6" Type="http://schemas.openxmlformats.org/officeDocument/2006/relationships/image" Target="../media/image52.png"/><Relationship Id="rId5" Type="http://schemas.openxmlformats.org/officeDocument/2006/relationships/image" Target="../media/image51.gif"/><Relationship Id="rId4" Type="http://schemas.openxmlformats.org/officeDocument/2006/relationships/image" Target="../media/image50.gif"/></Relationships>
</file>

<file path=ppt/slides/_rels/slide3.xml.rels><?xml version="1.0" encoding="UTF-8" standalone="yes"?>
<Relationships xmlns="http://schemas.openxmlformats.org/package/2006/relationships"><Relationship Id="rId3" Type="http://schemas.openxmlformats.org/officeDocument/2006/relationships/image" Target="../media/image3.CA_1_norcalwaterorg2"/><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8001000" y="6538555"/>
            <a:ext cx="1143000" cy="307777"/>
          </a:xfrm>
          <a:prstGeom prst="rect">
            <a:avLst/>
          </a:prstGeom>
          <a:noFill/>
        </p:spPr>
        <p:txBody>
          <a:bodyPr wrap="square" rtlCol="0">
            <a:spAutoFit/>
          </a:bodyPr>
          <a:lstStyle/>
          <a:p>
            <a:pPr marL="0" marR="0" lvl="0" indent="0" algn="l" defTabSz="91421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Dec 14, 2015</a:t>
            </a:r>
          </a:p>
        </p:txBody>
      </p:sp>
      <p:sp>
        <p:nvSpPr>
          <p:cNvPr id="4" name="TextBox 3"/>
          <p:cNvSpPr txBox="1"/>
          <p:nvPr/>
        </p:nvSpPr>
        <p:spPr>
          <a:xfrm>
            <a:off x="0" y="6550223"/>
            <a:ext cx="2362200" cy="307777"/>
          </a:xfrm>
          <a:prstGeom prst="rect">
            <a:avLst/>
          </a:prstGeom>
          <a:noFill/>
        </p:spPr>
        <p:txBody>
          <a:bodyPr wrap="square" rtlCol="0">
            <a:spAutoFit/>
          </a:bodyPr>
          <a:lstStyle/>
          <a:p>
            <a:pPr marL="0" marR="0" lvl="0" indent="0" algn="l" defTabSz="91421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Photo: Margot </a:t>
            </a:r>
            <a:r>
              <a:rPr kumimoji="0" lang="en-US" sz="1400" b="0" i="0" u="none" strike="noStrike" kern="1200" cap="none" spc="0" normalizeH="0" baseline="0" noProof="0" dirty="0" err="1">
                <a:ln>
                  <a:noFill/>
                </a:ln>
                <a:solidFill>
                  <a:prstClr val="white"/>
                </a:solidFill>
                <a:effectLst/>
                <a:uLnTx/>
                <a:uFillTx/>
                <a:latin typeface="Calibri"/>
                <a:ea typeface="+mn-ea"/>
                <a:cs typeface="+mn-cs"/>
              </a:rPr>
              <a:t>Wholey</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p:cNvSpPr txBox="1"/>
          <p:nvPr/>
        </p:nvSpPr>
        <p:spPr>
          <a:xfrm>
            <a:off x="838200" y="152400"/>
            <a:ext cx="7589520" cy="523190"/>
          </a:xfrm>
          <a:prstGeom prst="rect">
            <a:avLst/>
          </a:prstGeom>
          <a:noFill/>
        </p:spPr>
        <p:txBody>
          <a:bodyPr wrap="square" lIns="91409" tIns="45705" rIns="91409" bIns="45705" rtlCol="0">
            <a:spAutoFit/>
          </a:bodyPr>
          <a:lstStyle/>
          <a:p>
            <a:pPr marL="0" marR="0" lvl="0" indent="0" algn="ctr" defTabSz="91421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prstClr val="black"/>
                </a:solidFill>
                <a:effectLst/>
                <a:uLnTx/>
                <a:uFillTx/>
                <a:latin typeface="Calibri"/>
                <a:ea typeface="+mn-ea"/>
                <a:cs typeface="+mn-cs"/>
              </a:rPr>
              <a:t> </a:t>
            </a:r>
            <a:r>
              <a:rPr lang="en-US" sz="2800" b="1" dirty="0" smtClean="0">
                <a:solidFill>
                  <a:prstClr val="black"/>
                </a:solidFill>
                <a:latin typeface="Calibri"/>
              </a:rPr>
              <a:t>CA water: </a:t>
            </a:r>
            <a:r>
              <a:rPr kumimoji="0" lang="en-US" sz="2800" b="1" u="none" strike="noStrike" kern="1200" cap="none" spc="0" normalizeH="0" baseline="0" noProof="0" dirty="0" smtClean="0">
                <a:ln>
                  <a:noFill/>
                </a:ln>
                <a:solidFill>
                  <a:prstClr val="black"/>
                </a:solidFill>
                <a:effectLst/>
                <a:uLnTx/>
                <a:uFillTx/>
                <a:latin typeface="Calibri"/>
                <a:ea typeface="+mn-ea"/>
                <a:cs typeface="+mn-cs"/>
              </a:rPr>
              <a:t>Sierra Nevada Forests and Headwaters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2745065" y="1138535"/>
            <a:ext cx="3653885" cy="461665"/>
          </a:xfrm>
          <a:prstGeom prst="rect">
            <a:avLst/>
          </a:prstGeom>
        </p:spPr>
        <p:txBody>
          <a:bodyPr wrap="none">
            <a:spAutoFit/>
          </a:bodyPr>
          <a:lstStyle/>
          <a:p>
            <a:pPr marL="0" marR="0" lvl="0" indent="0" algn="ctr" defTabSz="91421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Martha Conklin, </a:t>
            </a:r>
            <a:r>
              <a:rPr kumimoji="0" lang="en-US" sz="2400" b="0" i="0" u="none" strike="noStrike" kern="1200" cap="none" spc="0" normalizeH="0" baseline="0" noProof="0" dirty="0">
                <a:ln>
                  <a:noFill/>
                </a:ln>
                <a:solidFill>
                  <a:prstClr val="black"/>
                </a:solidFill>
                <a:effectLst/>
                <a:uLnTx/>
                <a:uFillTx/>
                <a:latin typeface="Calibri"/>
                <a:ea typeface="+mn-ea"/>
                <a:cs typeface="+mn-cs"/>
              </a:rPr>
              <a:t>UC Merced</a:t>
            </a:r>
          </a:p>
        </p:txBody>
      </p:sp>
      <p:sp>
        <p:nvSpPr>
          <p:cNvPr id="10" name="TextBox 9">
            <a:extLst>
              <a:ext uri="{FF2B5EF4-FFF2-40B4-BE49-F238E27FC236}">
                <a16:creationId xmlns:a16="http://schemas.microsoft.com/office/drawing/2014/main" id="{B15E86BE-EBDC-4E73-A235-E40559E42565}"/>
              </a:ext>
            </a:extLst>
          </p:cNvPr>
          <p:cNvSpPr txBox="1"/>
          <p:nvPr/>
        </p:nvSpPr>
        <p:spPr>
          <a:xfrm>
            <a:off x="4800600" y="4191000"/>
            <a:ext cx="4068509" cy="1938974"/>
          </a:xfrm>
          <a:prstGeom prst="rect">
            <a:avLst/>
          </a:prstGeom>
          <a:solidFill>
            <a:srgbClr val="000000">
              <a:alpha val="40000"/>
            </a:srgbClr>
          </a:solidFill>
        </p:spPr>
        <p:txBody>
          <a:bodyPr wrap="none" lIns="91420" tIns="45711" rIns="91420" bIns="45711" rtlCol="0">
            <a:spAutoFit/>
          </a:bodyPr>
          <a:lstStyle/>
          <a:p>
            <a:pPr marL="0" marR="0" lvl="0" indent="0" algn="l" defTabSz="91421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chemeClr val="bg1"/>
                </a:solidFill>
                <a:effectLst/>
                <a:uLnTx/>
                <a:uFillTx/>
                <a:latin typeface="Calibri"/>
                <a:ea typeface="+mn-ea"/>
                <a:cs typeface="+mn-cs"/>
              </a:rPr>
              <a:t>Topics in this talk</a:t>
            </a: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000" b="1" i="0" u="none" strike="noStrike" kern="1200" cap="none" spc="0" normalizeH="0" baseline="0" noProof="0" dirty="0">
                <a:ln>
                  <a:noFill/>
                </a:ln>
                <a:solidFill>
                  <a:srgbClr val="FFFF00"/>
                </a:solidFill>
                <a:effectLst/>
                <a:uLnTx/>
                <a:uFillTx/>
                <a:latin typeface="Calibri"/>
                <a:ea typeface="+mn-ea"/>
                <a:cs typeface="+mn-cs"/>
              </a:rPr>
              <a:t>Sierra Nevada </a:t>
            </a:r>
            <a:r>
              <a:rPr kumimoji="0" lang="en-US" sz="2000" b="1" i="0" u="none" strike="noStrike" kern="1200" cap="none" spc="0" normalizeH="0" baseline="0" noProof="0" dirty="0" smtClean="0">
                <a:ln>
                  <a:noFill/>
                </a:ln>
                <a:solidFill>
                  <a:srgbClr val="FFFF00"/>
                </a:solidFill>
                <a:effectLst/>
                <a:uLnTx/>
                <a:uFillTx/>
                <a:latin typeface="Calibri"/>
                <a:ea typeface="+mn-ea"/>
                <a:cs typeface="+mn-cs"/>
              </a:rPr>
              <a:t>hydrology</a:t>
            </a: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2000" dirty="0" smtClean="0">
                <a:solidFill>
                  <a:srgbClr val="FFFF00"/>
                </a:solidFill>
                <a:latin typeface="Calibri"/>
              </a:rPr>
              <a:t>Measuring snowpack</a:t>
            </a:r>
            <a:endParaRPr kumimoji="0" lang="en-US" sz="2000" i="0" u="none" strike="noStrike" kern="1200" cap="none" spc="0" normalizeH="0" baseline="0" noProof="0" dirty="0">
              <a:ln>
                <a:noFill/>
              </a:ln>
              <a:solidFill>
                <a:srgbClr val="FFFF00"/>
              </a:solidFill>
              <a:effectLst/>
              <a:uLnTx/>
              <a:uFillTx/>
              <a:latin typeface="Calibri"/>
            </a:endParaRP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2000" dirty="0">
                <a:solidFill>
                  <a:srgbClr val="FFFF00"/>
                </a:solidFill>
                <a:latin typeface="Calibri"/>
              </a:rPr>
              <a:t>Estimating evapotranspiration</a:t>
            </a:r>
            <a:endParaRPr kumimoji="0" lang="en-US" sz="2000" i="0" u="none" strike="noStrike" kern="1200" cap="none" spc="0" normalizeH="0" baseline="0" noProof="0" dirty="0">
              <a:ln>
                <a:noFill/>
              </a:ln>
              <a:solidFill>
                <a:srgbClr val="FFFF00"/>
              </a:solidFill>
              <a:effectLst/>
              <a:uLnTx/>
              <a:uFillTx/>
              <a:latin typeface="Calibri"/>
              <a:ea typeface="+mn-ea"/>
              <a:cs typeface="+mn-cs"/>
            </a:endParaRP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smtClean="0">
                <a:ln>
                  <a:noFill/>
                </a:ln>
                <a:solidFill>
                  <a:srgbClr val="FFFF00"/>
                </a:solidFill>
                <a:effectLst/>
                <a:uLnTx/>
                <a:uFillTx/>
                <a:latin typeface="Calibri"/>
                <a:ea typeface="+mn-ea"/>
                <a:cs typeface="+mn-cs"/>
              </a:rPr>
              <a:t>Thinning </a:t>
            </a:r>
            <a:r>
              <a:rPr kumimoji="0" lang="en-US" sz="2000" b="0" i="0" u="none" strike="noStrike" kern="1200" cap="none" spc="0" normalizeH="0" baseline="0" noProof="0" dirty="0">
                <a:ln>
                  <a:noFill/>
                </a:ln>
                <a:solidFill>
                  <a:srgbClr val="FFFF00"/>
                </a:solidFill>
                <a:effectLst/>
                <a:uLnTx/>
                <a:uFillTx/>
                <a:latin typeface="Calibri"/>
                <a:ea typeface="+mn-ea"/>
                <a:cs typeface="+mn-cs"/>
              </a:rPr>
              <a:t>impacts</a:t>
            </a: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2000" dirty="0" smtClean="0">
                <a:solidFill>
                  <a:srgbClr val="FFFF00"/>
                </a:solidFill>
                <a:latin typeface="Calibri"/>
              </a:rPr>
              <a:t>Linking headwater to groundwater</a:t>
            </a:r>
            <a:endParaRPr kumimoji="0" lang="en-US" sz="2000" b="0" i="0" u="none" strike="noStrike" kern="1200" cap="none" spc="0" normalizeH="0" baseline="0" noProof="0" dirty="0">
              <a:ln>
                <a:noFill/>
              </a:ln>
              <a:solidFill>
                <a:srgbClr val="FFFF00"/>
              </a:solidFill>
              <a:effectLst/>
              <a:uLnTx/>
              <a:uFillTx/>
              <a:latin typeface="Calibri"/>
              <a:ea typeface="+mn-ea"/>
              <a:cs typeface="+mn-cs"/>
            </a:endParaRPr>
          </a:p>
        </p:txBody>
      </p:sp>
      <p:cxnSp>
        <p:nvCxnSpPr>
          <p:cNvPr id="8" name="Straight Arrow Connector 7"/>
          <p:cNvCxnSpPr/>
          <p:nvPr/>
        </p:nvCxnSpPr>
        <p:spPr>
          <a:xfrm>
            <a:off x="4600437" y="4724400"/>
            <a:ext cx="457200" cy="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82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18471" y="26576"/>
            <a:ext cx="7068129" cy="1371000"/>
          </a:xfrm>
          <a:prstGeom prst="rect">
            <a:avLst/>
          </a:prstGeom>
        </p:spPr>
        <p:txBody>
          <a:bodyPr lIns="91425" tIns="91425" rIns="91425" bIns="91425" anchor="t" anchorCtr="0">
            <a:noAutofit/>
          </a:bodyPr>
          <a:lstStyle/>
          <a:p>
            <a:r>
              <a:rPr lang="en" sz="2800" dirty="0">
                <a:solidFill>
                  <a:srgbClr val="0070C0"/>
                </a:solidFill>
                <a:latin typeface="Arial" panose="020B0604020202020204" pitchFamily="34" charset="0"/>
                <a:ea typeface="Calibri"/>
                <a:cs typeface="Arial" panose="020B0604020202020204" pitchFamily="34" charset="0"/>
                <a:sym typeface="Calibri"/>
              </a:rPr>
              <a:t>Snow water equivalent data for </a:t>
            </a:r>
            <a:r>
              <a:rPr lang="en" sz="2800" dirty="0" smtClean="0">
                <a:solidFill>
                  <a:srgbClr val="0070C0"/>
                </a:solidFill>
                <a:latin typeface="Arial" panose="020B0604020202020204" pitchFamily="34" charset="0"/>
                <a:ea typeface="Calibri"/>
                <a:cs typeface="Arial" panose="020B0604020202020204" pitchFamily="34" charset="0"/>
                <a:sym typeface="Calibri"/>
              </a:rPr>
              <a:t>2014 – American River Hydrologic Observatory</a:t>
            </a:r>
            <a:endParaRPr lang="en" sz="2800" dirty="0">
              <a:solidFill>
                <a:srgbClr val="0070C0"/>
              </a:solidFill>
              <a:latin typeface="Arial" panose="020B0604020202020204" pitchFamily="34" charset="0"/>
              <a:ea typeface="Calibri"/>
              <a:cs typeface="Arial" panose="020B0604020202020204" pitchFamily="34" charset="0"/>
              <a:sym typeface="Calibri"/>
            </a:endParaRPr>
          </a:p>
          <a:p>
            <a:endParaRPr dirty="0"/>
          </a:p>
        </p:txBody>
      </p:sp>
      <p:grpSp>
        <p:nvGrpSpPr>
          <p:cNvPr id="26" name="Group 25"/>
          <p:cNvGrpSpPr/>
          <p:nvPr/>
        </p:nvGrpSpPr>
        <p:grpSpPr>
          <a:xfrm>
            <a:off x="990600" y="1143000"/>
            <a:ext cx="7920176" cy="5577165"/>
            <a:chOff x="918419" y="1455075"/>
            <a:chExt cx="7072741" cy="4594023"/>
          </a:xfrm>
        </p:grpSpPr>
        <p:grpSp>
          <p:nvGrpSpPr>
            <p:cNvPr id="24" name="Group 23"/>
            <p:cNvGrpSpPr/>
            <p:nvPr/>
          </p:nvGrpSpPr>
          <p:grpSpPr>
            <a:xfrm>
              <a:off x="918419" y="1455075"/>
              <a:ext cx="7072741" cy="4594023"/>
              <a:chOff x="1855711" y="506818"/>
              <a:chExt cx="7072741" cy="4594023"/>
            </a:xfrm>
          </p:grpSpPr>
          <p:pic>
            <p:nvPicPr>
              <p:cNvPr id="94" name="Shape 94" descr="Figure_17_SWECompare-01.png"/>
              <p:cNvPicPr preferRelativeResize="0"/>
              <p:nvPr/>
            </p:nvPicPr>
            <p:blipFill>
              <a:blip r:embed="rId3">
                <a:alphaModFix/>
              </a:blip>
              <a:stretch>
                <a:fillRect/>
              </a:stretch>
            </p:blipFill>
            <p:spPr>
              <a:xfrm>
                <a:off x="2009600" y="506818"/>
                <a:ext cx="6918852" cy="4490375"/>
              </a:xfrm>
              <a:prstGeom prst="rect">
                <a:avLst/>
              </a:prstGeom>
              <a:noFill/>
              <a:ln>
                <a:noFill/>
              </a:ln>
            </p:spPr>
          </p:pic>
          <p:grpSp>
            <p:nvGrpSpPr>
              <p:cNvPr id="23" name="Group 22"/>
              <p:cNvGrpSpPr/>
              <p:nvPr/>
            </p:nvGrpSpPr>
            <p:grpSpPr>
              <a:xfrm>
                <a:off x="2471584" y="709557"/>
                <a:ext cx="3959362" cy="3752613"/>
                <a:chOff x="2471584" y="709557"/>
                <a:chExt cx="3959362" cy="3752613"/>
              </a:xfrm>
            </p:grpSpPr>
            <p:sp>
              <p:nvSpPr>
                <p:cNvPr id="6" name="TextBox 5"/>
                <p:cNvSpPr txBox="1"/>
                <p:nvPr/>
              </p:nvSpPr>
              <p:spPr>
                <a:xfrm>
                  <a:off x="5641349" y="3933929"/>
                  <a:ext cx="754427"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BTP 1518m</a:t>
                  </a:r>
                  <a:endParaRPr lang="en-US" sz="1400" kern="0" dirty="0">
                    <a:solidFill>
                      <a:srgbClr val="000000"/>
                    </a:solidFill>
                    <a:latin typeface="Arial"/>
                    <a:cs typeface="Arial"/>
                    <a:sym typeface="Arial"/>
                  </a:endParaRPr>
                </a:p>
              </p:txBody>
            </p:sp>
            <p:sp>
              <p:nvSpPr>
                <p:cNvPr id="7" name="TextBox 6"/>
                <p:cNvSpPr txBox="1"/>
                <p:nvPr/>
              </p:nvSpPr>
              <p:spPr>
                <a:xfrm>
                  <a:off x="5641349" y="3130060"/>
                  <a:ext cx="754427"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RBB 1812m</a:t>
                  </a:r>
                  <a:endParaRPr lang="en-US" sz="1400" kern="0" dirty="0">
                    <a:solidFill>
                      <a:srgbClr val="000000"/>
                    </a:solidFill>
                    <a:latin typeface="Arial"/>
                    <a:cs typeface="Arial"/>
                    <a:sym typeface="Arial"/>
                  </a:endParaRPr>
                </a:p>
              </p:txBody>
            </p:sp>
            <p:sp>
              <p:nvSpPr>
                <p:cNvPr id="8" name="TextBox 7"/>
                <p:cNvSpPr txBox="1"/>
                <p:nvPr/>
              </p:nvSpPr>
              <p:spPr>
                <a:xfrm>
                  <a:off x="5641349" y="2324255"/>
                  <a:ext cx="754427"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ONN 1891m</a:t>
                  </a:r>
                  <a:endParaRPr lang="en-US" sz="1400" kern="0" dirty="0">
                    <a:solidFill>
                      <a:srgbClr val="000000"/>
                    </a:solidFill>
                    <a:latin typeface="Arial"/>
                    <a:cs typeface="Arial"/>
                    <a:sym typeface="Arial"/>
                  </a:endParaRPr>
                </a:p>
              </p:txBody>
            </p:sp>
            <p:sp>
              <p:nvSpPr>
                <p:cNvPr id="9" name="TextBox 8"/>
                <p:cNvSpPr txBox="1"/>
                <p:nvPr/>
              </p:nvSpPr>
              <p:spPr>
                <a:xfrm>
                  <a:off x="5641350" y="1518450"/>
                  <a:ext cx="789596"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VVL</a:t>
                  </a:r>
                </a:p>
                <a:p>
                  <a:pPr defTabSz="914400"/>
                  <a:r>
                    <a:rPr lang="en-US" sz="1400" kern="0" dirty="0">
                      <a:solidFill>
                        <a:srgbClr val="000000"/>
                      </a:solidFill>
                      <a:latin typeface="Arial"/>
                      <a:cs typeface="Arial"/>
                      <a:sym typeface="Arial"/>
                    </a:rPr>
                    <a:t>2069m</a:t>
                  </a:r>
                  <a:endParaRPr lang="en-US" sz="1400" kern="0" dirty="0">
                    <a:solidFill>
                      <a:srgbClr val="000000"/>
                    </a:solidFill>
                    <a:latin typeface="Arial"/>
                    <a:cs typeface="Arial"/>
                    <a:sym typeface="Arial"/>
                  </a:endParaRPr>
                </a:p>
              </p:txBody>
            </p:sp>
            <p:sp>
              <p:nvSpPr>
                <p:cNvPr id="10" name="TextBox 9"/>
                <p:cNvSpPr txBox="1"/>
                <p:nvPr/>
              </p:nvSpPr>
              <p:spPr>
                <a:xfrm>
                  <a:off x="5641349" y="709557"/>
                  <a:ext cx="754427"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DUN 2097m</a:t>
                  </a:r>
                  <a:endParaRPr lang="en-US" sz="1400" kern="0" dirty="0">
                    <a:solidFill>
                      <a:srgbClr val="000000"/>
                    </a:solidFill>
                    <a:latin typeface="Arial"/>
                    <a:cs typeface="Arial"/>
                    <a:sym typeface="Arial"/>
                  </a:endParaRPr>
                </a:p>
              </p:txBody>
            </p:sp>
            <p:sp>
              <p:nvSpPr>
                <p:cNvPr id="11" name="TextBox 10"/>
                <p:cNvSpPr txBox="1"/>
                <p:nvPr/>
              </p:nvSpPr>
              <p:spPr>
                <a:xfrm>
                  <a:off x="2502040" y="3938950"/>
                  <a:ext cx="758097"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ALP 2269m</a:t>
                  </a:r>
                  <a:endParaRPr lang="en-US" sz="1400" kern="0" dirty="0">
                    <a:solidFill>
                      <a:srgbClr val="000000"/>
                    </a:solidFill>
                    <a:latin typeface="Arial"/>
                    <a:cs typeface="Arial"/>
                    <a:sym typeface="Arial"/>
                  </a:endParaRPr>
                </a:p>
              </p:txBody>
            </p:sp>
            <p:sp>
              <p:nvSpPr>
                <p:cNvPr id="12" name="TextBox 11"/>
                <p:cNvSpPr txBox="1"/>
                <p:nvPr/>
              </p:nvSpPr>
              <p:spPr>
                <a:xfrm>
                  <a:off x="2471584" y="3147605"/>
                  <a:ext cx="743890"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CAP</a:t>
                  </a:r>
                </a:p>
                <a:p>
                  <a:pPr defTabSz="914400"/>
                  <a:r>
                    <a:rPr lang="en-US" sz="1400" kern="0" dirty="0">
                      <a:solidFill>
                        <a:srgbClr val="000000"/>
                      </a:solidFill>
                      <a:latin typeface="Arial"/>
                      <a:cs typeface="Arial"/>
                      <a:sym typeface="Arial"/>
                    </a:rPr>
                    <a:t>2437m</a:t>
                  </a:r>
                  <a:endParaRPr lang="en-US" sz="1400" kern="0" dirty="0">
                    <a:solidFill>
                      <a:srgbClr val="000000"/>
                    </a:solidFill>
                    <a:latin typeface="Arial"/>
                    <a:cs typeface="Arial"/>
                    <a:sym typeface="Arial"/>
                  </a:endParaRPr>
                </a:p>
              </p:txBody>
            </p:sp>
            <p:sp>
              <p:nvSpPr>
                <p:cNvPr id="13" name="TextBox 12"/>
                <p:cNvSpPr txBox="1"/>
                <p:nvPr/>
              </p:nvSpPr>
              <p:spPr>
                <a:xfrm>
                  <a:off x="2484407" y="2337654"/>
                  <a:ext cx="775731"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MTL 2477m</a:t>
                  </a:r>
                  <a:endParaRPr lang="en-US" sz="1400" kern="0" dirty="0">
                    <a:solidFill>
                      <a:srgbClr val="000000"/>
                    </a:solidFill>
                    <a:latin typeface="Arial"/>
                    <a:cs typeface="Arial"/>
                    <a:sym typeface="Arial"/>
                  </a:endParaRPr>
                </a:p>
              </p:txBody>
            </p:sp>
            <p:sp>
              <p:nvSpPr>
                <p:cNvPr id="14" name="TextBox 13"/>
                <p:cNvSpPr txBox="1"/>
                <p:nvPr/>
              </p:nvSpPr>
              <p:spPr>
                <a:xfrm>
                  <a:off x="2471584" y="1508177"/>
                  <a:ext cx="823964"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ECP 2478m</a:t>
                  </a:r>
                  <a:endParaRPr lang="en-US" sz="1400" kern="0" dirty="0">
                    <a:solidFill>
                      <a:srgbClr val="000000"/>
                    </a:solidFill>
                    <a:latin typeface="Arial"/>
                    <a:cs typeface="Arial"/>
                    <a:sym typeface="Arial"/>
                  </a:endParaRPr>
                </a:p>
              </p:txBody>
            </p:sp>
            <p:sp>
              <p:nvSpPr>
                <p:cNvPr id="15" name="TextBox 14"/>
                <p:cNvSpPr txBox="1"/>
                <p:nvPr/>
              </p:nvSpPr>
              <p:spPr>
                <a:xfrm>
                  <a:off x="2471584" y="713338"/>
                  <a:ext cx="788554"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SCN 2673m</a:t>
                  </a:r>
                  <a:endParaRPr lang="en-US" sz="1400" kern="0" dirty="0">
                    <a:solidFill>
                      <a:srgbClr val="000000"/>
                    </a:solidFill>
                    <a:latin typeface="Arial"/>
                    <a:cs typeface="Arial"/>
                    <a:sym typeface="Arial"/>
                  </a:endParaRPr>
                </a:p>
              </p:txBody>
            </p:sp>
          </p:grpSp>
          <p:sp>
            <p:nvSpPr>
              <p:cNvPr id="2" name="TextBox 1"/>
              <p:cNvSpPr txBox="1"/>
              <p:nvPr/>
            </p:nvSpPr>
            <p:spPr>
              <a:xfrm>
                <a:off x="4833275" y="4793064"/>
                <a:ext cx="1398140" cy="307777"/>
              </a:xfrm>
              <a:prstGeom prst="rect">
                <a:avLst/>
              </a:prstGeom>
              <a:solidFill>
                <a:schemeClr val="bg1"/>
              </a:solidFill>
            </p:spPr>
            <p:txBody>
              <a:bodyPr wrap="none" rtlCol="0">
                <a:spAutoFit/>
              </a:bodyPr>
              <a:lstStyle/>
              <a:p>
                <a:pPr defTabSz="914400"/>
                <a:r>
                  <a:rPr lang="en-US" sz="1400" kern="0" dirty="0">
                    <a:solidFill>
                      <a:srgbClr val="000000"/>
                    </a:solidFill>
                    <a:latin typeface="Arial"/>
                    <a:cs typeface="Arial"/>
                    <a:sym typeface="Arial"/>
                  </a:rPr>
                  <a:t>Water year day</a:t>
                </a:r>
                <a:endParaRPr lang="en-US" sz="1400" kern="0" dirty="0">
                  <a:solidFill>
                    <a:srgbClr val="000000"/>
                  </a:solidFill>
                  <a:latin typeface="Arial"/>
                  <a:cs typeface="Arial"/>
                  <a:sym typeface="Arial"/>
                </a:endParaRPr>
              </a:p>
            </p:txBody>
          </p:sp>
          <p:sp>
            <p:nvSpPr>
              <p:cNvPr id="4" name="TextBox 3"/>
              <p:cNvSpPr txBox="1"/>
              <p:nvPr/>
            </p:nvSpPr>
            <p:spPr>
              <a:xfrm rot="16200000">
                <a:off x="638070" y="2748224"/>
                <a:ext cx="2743059" cy="307777"/>
              </a:xfrm>
              <a:prstGeom prst="rect">
                <a:avLst/>
              </a:prstGeom>
              <a:solidFill>
                <a:schemeClr val="bg1"/>
              </a:solidFill>
            </p:spPr>
            <p:txBody>
              <a:bodyPr wrap="none" rtlCol="0">
                <a:spAutoFit/>
              </a:bodyPr>
              <a:lstStyle/>
              <a:p>
                <a:pPr defTabSz="914400"/>
                <a:r>
                  <a:rPr lang="en-US" sz="1400" kern="0" dirty="0">
                    <a:solidFill>
                      <a:srgbClr val="000000"/>
                    </a:solidFill>
                    <a:latin typeface="Arial"/>
                    <a:cs typeface="Arial"/>
                    <a:sym typeface="Arial"/>
                  </a:rPr>
                  <a:t>Daily snow water equivalent, cm</a:t>
                </a:r>
                <a:endParaRPr lang="en-US" sz="1400" kern="0" dirty="0">
                  <a:solidFill>
                    <a:srgbClr val="000000"/>
                  </a:solidFill>
                  <a:latin typeface="Arial"/>
                  <a:cs typeface="Arial"/>
                  <a:sym typeface="Arial"/>
                </a:endParaRPr>
              </a:p>
            </p:txBody>
          </p:sp>
          <p:sp>
            <p:nvSpPr>
              <p:cNvPr id="21" name="Rectangle 20"/>
              <p:cNvSpPr/>
              <p:nvPr/>
            </p:nvSpPr>
            <p:spPr>
              <a:xfrm>
                <a:off x="3436536" y="709557"/>
                <a:ext cx="929473" cy="15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kern="0">
                  <a:solidFill>
                    <a:srgbClr val="FFFFFF"/>
                  </a:solidFill>
                  <a:latin typeface="Arial"/>
                  <a:sym typeface="Arial"/>
                </a:endParaRPr>
              </a:p>
            </p:txBody>
          </p:sp>
        </p:grpSp>
        <p:grpSp>
          <p:nvGrpSpPr>
            <p:cNvPr id="25" name="Group 24"/>
            <p:cNvGrpSpPr/>
            <p:nvPr/>
          </p:nvGrpSpPr>
          <p:grpSpPr>
            <a:xfrm>
              <a:off x="6629608" y="1657814"/>
              <a:ext cx="1017187" cy="523220"/>
              <a:chOff x="7564105" y="702597"/>
              <a:chExt cx="1017187" cy="523220"/>
            </a:xfrm>
          </p:grpSpPr>
          <p:sp>
            <p:nvSpPr>
              <p:cNvPr id="16" name="TextBox 15"/>
              <p:cNvSpPr txBox="1"/>
              <p:nvPr/>
            </p:nvSpPr>
            <p:spPr>
              <a:xfrm>
                <a:off x="7924341" y="702597"/>
                <a:ext cx="656951"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WSN </a:t>
                </a:r>
                <a:r>
                  <a:rPr lang="el-GR" sz="1400" kern="0" dirty="0">
                    <a:solidFill>
                      <a:srgbClr val="000000"/>
                    </a:solidFill>
                    <a:latin typeface="Arial"/>
                    <a:cs typeface="Arial"/>
                    <a:sym typeface="Arial"/>
                  </a:rPr>
                  <a:t>μ±σ</a:t>
                </a:r>
                <a:endParaRPr lang="en-US" sz="1400" kern="0" dirty="0">
                  <a:solidFill>
                    <a:srgbClr val="000000"/>
                  </a:solidFill>
                  <a:latin typeface="Arial"/>
                  <a:cs typeface="Arial"/>
                  <a:sym typeface="Arial"/>
                </a:endParaRPr>
              </a:p>
            </p:txBody>
          </p:sp>
          <p:grpSp>
            <p:nvGrpSpPr>
              <p:cNvPr id="20" name="Group 19"/>
              <p:cNvGrpSpPr/>
              <p:nvPr/>
            </p:nvGrpSpPr>
            <p:grpSpPr>
              <a:xfrm>
                <a:off x="7564105" y="776377"/>
                <a:ext cx="427055" cy="134502"/>
                <a:chOff x="331596" y="1468210"/>
                <a:chExt cx="427055" cy="134502"/>
              </a:xfrm>
            </p:grpSpPr>
            <p:sp>
              <p:nvSpPr>
                <p:cNvPr id="17" name="Rectangle 16"/>
                <p:cNvSpPr/>
                <p:nvPr/>
              </p:nvSpPr>
              <p:spPr>
                <a:xfrm>
                  <a:off x="331596" y="1468210"/>
                  <a:ext cx="427055" cy="134502"/>
                </a:xfrm>
                <a:prstGeom prst="rect">
                  <a:avLst/>
                </a:prstGeom>
                <a:solidFill>
                  <a:srgbClr val="D5D5D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endParaRPr lang="en-US" sz="1400" kern="0">
                    <a:solidFill>
                      <a:srgbClr val="FFFFFF"/>
                    </a:solidFill>
                    <a:latin typeface="Arial"/>
                    <a:sym typeface="Arial"/>
                  </a:endParaRPr>
                </a:p>
              </p:txBody>
            </p:sp>
            <p:cxnSp>
              <p:nvCxnSpPr>
                <p:cNvPr id="19" name="Straight Connector 18"/>
                <p:cNvCxnSpPr>
                  <a:stCxn id="17" idx="1"/>
                </p:cNvCxnSpPr>
                <p:nvPr/>
              </p:nvCxnSpPr>
              <p:spPr>
                <a:xfrm flipV="1">
                  <a:off x="331596" y="1530582"/>
                  <a:ext cx="427055" cy="48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424853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pSp>
        <p:nvGrpSpPr>
          <p:cNvPr id="26" name="Group 25"/>
          <p:cNvGrpSpPr/>
          <p:nvPr/>
        </p:nvGrpSpPr>
        <p:grpSpPr>
          <a:xfrm>
            <a:off x="990600" y="1143000"/>
            <a:ext cx="7920176" cy="5577165"/>
            <a:chOff x="918419" y="1455075"/>
            <a:chExt cx="7072741" cy="4594023"/>
          </a:xfrm>
        </p:grpSpPr>
        <p:grpSp>
          <p:nvGrpSpPr>
            <p:cNvPr id="24" name="Group 23"/>
            <p:cNvGrpSpPr/>
            <p:nvPr/>
          </p:nvGrpSpPr>
          <p:grpSpPr>
            <a:xfrm>
              <a:off x="918419" y="1455075"/>
              <a:ext cx="7072741" cy="4594023"/>
              <a:chOff x="1855711" y="506818"/>
              <a:chExt cx="7072741" cy="4594023"/>
            </a:xfrm>
          </p:grpSpPr>
          <p:pic>
            <p:nvPicPr>
              <p:cNvPr id="94" name="Shape 94" descr="Figure_17_SWECompare-01.png"/>
              <p:cNvPicPr preferRelativeResize="0"/>
              <p:nvPr/>
            </p:nvPicPr>
            <p:blipFill>
              <a:blip r:embed="rId3">
                <a:alphaModFix/>
              </a:blip>
              <a:stretch>
                <a:fillRect/>
              </a:stretch>
            </p:blipFill>
            <p:spPr>
              <a:xfrm>
                <a:off x="2009600" y="506818"/>
                <a:ext cx="6918852" cy="4490375"/>
              </a:xfrm>
              <a:prstGeom prst="rect">
                <a:avLst/>
              </a:prstGeom>
              <a:noFill/>
              <a:ln>
                <a:noFill/>
              </a:ln>
            </p:spPr>
          </p:pic>
          <p:grpSp>
            <p:nvGrpSpPr>
              <p:cNvPr id="23" name="Group 22"/>
              <p:cNvGrpSpPr/>
              <p:nvPr/>
            </p:nvGrpSpPr>
            <p:grpSpPr>
              <a:xfrm>
                <a:off x="2471584" y="709557"/>
                <a:ext cx="3959362" cy="3752613"/>
                <a:chOff x="2471584" y="709557"/>
                <a:chExt cx="3959362" cy="3752613"/>
              </a:xfrm>
            </p:grpSpPr>
            <p:sp>
              <p:nvSpPr>
                <p:cNvPr id="6" name="TextBox 5"/>
                <p:cNvSpPr txBox="1"/>
                <p:nvPr/>
              </p:nvSpPr>
              <p:spPr>
                <a:xfrm>
                  <a:off x="5641349" y="3933929"/>
                  <a:ext cx="754427"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BTP 1518m</a:t>
                  </a:r>
                  <a:endParaRPr lang="en-US" sz="1400" kern="0" dirty="0">
                    <a:solidFill>
                      <a:srgbClr val="000000"/>
                    </a:solidFill>
                    <a:latin typeface="Arial"/>
                    <a:cs typeface="Arial"/>
                    <a:sym typeface="Arial"/>
                  </a:endParaRPr>
                </a:p>
              </p:txBody>
            </p:sp>
            <p:sp>
              <p:nvSpPr>
                <p:cNvPr id="7" name="TextBox 6"/>
                <p:cNvSpPr txBox="1"/>
                <p:nvPr/>
              </p:nvSpPr>
              <p:spPr>
                <a:xfrm>
                  <a:off x="5641349" y="3130060"/>
                  <a:ext cx="754427"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RBB 1812m</a:t>
                  </a:r>
                  <a:endParaRPr lang="en-US" sz="1400" kern="0" dirty="0">
                    <a:solidFill>
                      <a:srgbClr val="000000"/>
                    </a:solidFill>
                    <a:latin typeface="Arial"/>
                    <a:cs typeface="Arial"/>
                    <a:sym typeface="Arial"/>
                  </a:endParaRPr>
                </a:p>
              </p:txBody>
            </p:sp>
            <p:sp>
              <p:nvSpPr>
                <p:cNvPr id="8" name="TextBox 7"/>
                <p:cNvSpPr txBox="1"/>
                <p:nvPr/>
              </p:nvSpPr>
              <p:spPr>
                <a:xfrm>
                  <a:off x="5641349" y="2324255"/>
                  <a:ext cx="754427"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ONN 1891m</a:t>
                  </a:r>
                  <a:endParaRPr lang="en-US" sz="1400" kern="0" dirty="0">
                    <a:solidFill>
                      <a:srgbClr val="000000"/>
                    </a:solidFill>
                    <a:latin typeface="Arial"/>
                    <a:cs typeface="Arial"/>
                    <a:sym typeface="Arial"/>
                  </a:endParaRPr>
                </a:p>
              </p:txBody>
            </p:sp>
            <p:sp>
              <p:nvSpPr>
                <p:cNvPr id="9" name="TextBox 8"/>
                <p:cNvSpPr txBox="1"/>
                <p:nvPr/>
              </p:nvSpPr>
              <p:spPr>
                <a:xfrm>
                  <a:off x="5641350" y="1518450"/>
                  <a:ext cx="789596"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VVL</a:t>
                  </a:r>
                </a:p>
                <a:p>
                  <a:pPr defTabSz="914400"/>
                  <a:r>
                    <a:rPr lang="en-US" sz="1400" kern="0" dirty="0">
                      <a:solidFill>
                        <a:srgbClr val="000000"/>
                      </a:solidFill>
                      <a:latin typeface="Arial"/>
                      <a:cs typeface="Arial"/>
                      <a:sym typeface="Arial"/>
                    </a:rPr>
                    <a:t>2069m</a:t>
                  </a:r>
                  <a:endParaRPr lang="en-US" sz="1400" kern="0" dirty="0">
                    <a:solidFill>
                      <a:srgbClr val="000000"/>
                    </a:solidFill>
                    <a:latin typeface="Arial"/>
                    <a:cs typeface="Arial"/>
                    <a:sym typeface="Arial"/>
                  </a:endParaRPr>
                </a:p>
              </p:txBody>
            </p:sp>
            <p:sp>
              <p:nvSpPr>
                <p:cNvPr id="10" name="TextBox 9"/>
                <p:cNvSpPr txBox="1"/>
                <p:nvPr/>
              </p:nvSpPr>
              <p:spPr>
                <a:xfrm>
                  <a:off x="5641349" y="709557"/>
                  <a:ext cx="754427"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DUN 2097m</a:t>
                  </a:r>
                  <a:endParaRPr lang="en-US" sz="1400" kern="0" dirty="0">
                    <a:solidFill>
                      <a:srgbClr val="000000"/>
                    </a:solidFill>
                    <a:latin typeface="Arial"/>
                    <a:cs typeface="Arial"/>
                    <a:sym typeface="Arial"/>
                  </a:endParaRPr>
                </a:p>
              </p:txBody>
            </p:sp>
            <p:sp>
              <p:nvSpPr>
                <p:cNvPr id="11" name="TextBox 10"/>
                <p:cNvSpPr txBox="1"/>
                <p:nvPr/>
              </p:nvSpPr>
              <p:spPr>
                <a:xfrm>
                  <a:off x="2502040" y="3938950"/>
                  <a:ext cx="758097"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ALP 2269m</a:t>
                  </a:r>
                  <a:endParaRPr lang="en-US" sz="1400" kern="0" dirty="0">
                    <a:solidFill>
                      <a:srgbClr val="000000"/>
                    </a:solidFill>
                    <a:latin typeface="Arial"/>
                    <a:cs typeface="Arial"/>
                    <a:sym typeface="Arial"/>
                  </a:endParaRPr>
                </a:p>
              </p:txBody>
            </p:sp>
            <p:sp>
              <p:nvSpPr>
                <p:cNvPr id="12" name="TextBox 11"/>
                <p:cNvSpPr txBox="1"/>
                <p:nvPr/>
              </p:nvSpPr>
              <p:spPr>
                <a:xfrm>
                  <a:off x="2471584" y="3147605"/>
                  <a:ext cx="743890"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CAP</a:t>
                  </a:r>
                </a:p>
                <a:p>
                  <a:pPr defTabSz="914400"/>
                  <a:r>
                    <a:rPr lang="en-US" sz="1400" kern="0" dirty="0">
                      <a:solidFill>
                        <a:srgbClr val="000000"/>
                      </a:solidFill>
                      <a:latin typeface="Arial"/>
                      <a:cs typeface="Arial"/>
                      <a:sym typeface="Arial"/>
                    </a:rPr>
                    <a:t>2437m</a:t>
                  </a:r>
                  <a:endParaRPr lang="en-US" sz="1400" kern="0" dirty="0">
                    <a:solidFill>
                      <a:srgbClr val="000000"/>
                    </a:solidFill>
                    <a:latin typeface="Arial"/>
                    <a:cs typeface="Arial"/>
                    <a:sym typeface="Arial"/>
                  </a:endParaRPr>
                </a:p>
              </p:txBody>
            </p:sp>
            <p:sp>
              <p:nvSpPr>
                <p:cNvPr id="13" name="TextBox 12"/>
                <p:cNvSpPr txBox="1"/>
                <p:nvPr/>
              </p:nvSpPr>
              <p:spPr>
                <a:xfrm>
                  <a:off x="2484407" y="2337654"/>
                  <a:ext cx="775731"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MTL 2477m</a:t>
                  </a:r>
                  <a:endParaRPr lang="en-US" sz="1400" kern="0" dirty="0">
                    <a:solidFill>
                      <a:srgbClr val="000000"/>
                    </a:solidFill>
                    <a:latin typeface="Arial"/>
                    <a:cs typeface="Arial"/>
                    <a:sym typeface="Arial"/>
                  </a:endParaRPr>
                </a:p>
              </p:txBody>
            </p:sp>
            <p:sp>
              <p:nvSpPr>
                <p:cNvPr id="14" name="TextBox 13"/>
                <p:cNvSpPr txBox="1"/>
                <p:nvPr/>
              </p:nvSpPr>
              <p:spPr>
                <a:xfrm>
                  <a:off x="2471584" y="1508177"/>
                  <a:ext cx="823964"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ECP 2478m</a:t>
                  </a:r>
                  <a:endParaRPr lang="en-US" sz="1400" kern="0" dirty="0">
                    <a:solidFill>
                      <a:srgbClr val="000000"/>
                    </a:solidFill>
                    <a:latin typeface="Arial"/>
                    <a:cs typeface="Arial"/>
                    <a:sym typeface="Arial"/>
                  </a:endParaRPr>
                </a:p>
              </p:txBody>
            </p:sp>
            <p:sp>
              <p:nvSpPr>
                <p:cNvPr id="15" name="TextBox 14"/>
                <p:cNvSpPr txBox="1"/>
                <p:nvPr/>
              </p:nvSpPr>
              <p:spPr>
                <a:xfrm>
                  <a:off x="2471584" y="713338"/>
                  <a:ext cx="788554"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SCN 2673m</a:t>
                  </a:r>
                  <a:endParaRPr lang="en-US" sz="1400" kern="0" dirty="0">
                    <a:solidFill>
                      <a:srgbClr val="000000"/>
                    </a:solidFill>
                    <a:latin typeface="Arial"/>
                    <a:cs typeface="Arial"/>
                    <a:sym typeface="Arial"/>
                  </a:endParaRPr>
                </a:p>
              </p:txBody>
            </p:sp>
          </p:grpSp>
          <p:sp>
            <p:nvSpPr>
              <p:cNvPr id="2" name="TextBox 1"/>
              <p:cNvSpPr txBox="1"/>
              <p:nvPr/>
            </p:nvSpPr>
            <p:spPr>
              <a:xfrm>
                <a:off x="4833275" y="4793064"/>
                <a:ext cx="1398140" cy="307777"/>
              </a:xfrm>
              <a:prstGeom prst="rect">
                <a:avLst/>
              </a:prstGeom>
              <a:solidFill>
                <a:schemeClr val="bg1"/>
              </a:solidFill>
            </p:spPr>
            <p:txBody>
              <a:bodyPr wrap="none" rtlCol="0">
                <a:spAutoFit/>
              </a:bodyPr>
              <a:lstStyle/>
              <a:p>
                <a:pPr defTabSz="914400"/>
                <a:r>
                  <a:rPr lang="en-US" sz="1400" kern="0" dirty="0">
                    <a:solidFill>
                      <a:srgbClr val="000000"/>
                    </a:solidFill>
                    <a:latin typeface="Arial"/>
                    <a:cs typeface="Arial"/>
                    <a:sym typeface="Arial"/>
                  </a:rPr>
                  <a:t>Water year day</a:t>
                </a:r>
                <a:endParaRPr lang="en-US" sz="1400" kern="0" dirty="0">
                  <a:solidFill>
                    <a:srgbClr val="000000"/>
                  </a:solidFill>
                  <a:latin typeface="Arial"/>
                  <a:cs typeface="Arial"/>
                  <a:sym typeface="Arial"/>
                </a:endParaRPr>
              </a:p>
            </p:txBody>
          </p:sp>
          <p:sp>
            <p:nvSpPr>
              <p:cNvPr id="4" name="TextBox 3"/>
              <p:cNvSpPr txBox="1"/>
              <p:nvPr/>
            </p:nvSpPr>
            <p:spPr>
              <a:xfrm rot="16200000">
                <a:off x="638070" y="2748224"/>
                <a:ext cx="2743059" cy="307777"/>
              </a:xfrm>
              <a:prstGeom prst="rect">
                <a:avLst/>
              </a:prstGeom>
              <a:solidFill>
                <a:schemeClr val="bg1"/>
              </a:solidFill>
            </p:spPr>
            <p:txBody>
              <a:bodyPr wrap="none" rtlCol="0">
                <a:spAutoFit/>
              </a:bodyPr>
              <a:lstStyle/>
              <a:p>
                <a:pPr defTabSz="914400"/>
                <a:r>
                  <a:rPr lang="en-US" sz="1400" kern="0" dirty="0">
                    <a:solidFill>
                      <a:srgbClr val="000000"/>
                    </a:solidFill>
                    <a:latin typeface="Arial"/>
                    <a:cs typeface="Arial"/>
                    <a:sym typeface="Arial"/>
                  </a:rPr>
                  <a:t>Daily snow water equivalent, cm</a:t>
                </a:r>
                <a:endParaRPr lang="en-US" sz="1400" kern="0" dirty="0">
                  <a:solidFill>
                    <a:srgbClr val="000000"/>
                  </a:solidFill>
                  <a:latin typeface="Arial"/>
                  <a:cs typeface="Arial"/>
                  <a:sym typeface="Arial"/>
                </a:endParaRPr>
              </a:p>
            </p:txBody>
          </p:sp>
          <p:sp>
            <p:nvSpPr>
              <p:cNvPr id="21" name="Rectangle 20"/>
              <p:cNvSpPr/>
              <p:nvPr/>
            </p:nvSpPr>
            <p:spPr>
              <a:xfrm>
                <a:off x="3436536" y="709557"/>
                <a:ext cx="929473" cy="15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kern="0">
                  <a:solidFill>
                    <a:srgbClr val="FFFFFF"/>
                  </a:solidFill>
                  <a:latin typeface="Arial"/>
                  <a:sym typeface="Arial"/>
                </a:endParaRPr>
              </a:p>
            </p:txBody>
          </p:sp>
        </p:grpSp>
        <p:grpSp>
          <p:nvGrpSpPr>
            <p:cNvPr id="25" name="Group 24"/>
            <p:cNvGrpSpPr/>
            <p:nvPr/>
          </p:nvGrpSpPr>
          <p:grpSpPr>
            <a:xfrm>
              <a:off x="6629608" y="1657814"/>
              <a:ext cx="1017187" cy="523220"/>
              <a:chOff x="7564105" y="702597"/>
              <a:chExt cx="1017187" cy="523220"/>
            </a:xfrm>
          </p:grpSpPr>
          <p:sp>
            <p:nvSpPr>
              <p:cNvPr id="16" name="TextBox 15"/>
              <p:cNvSpPr txBox="1"/>
              <p:nvPr/>
            </p:nvSpPr>
            <p:spPr>
              <a:xfrm>
                <a:off x="7924341" y="702597"/>
                <a:ext cx="656951" cy="523220"/>
              </a:xfrm>
              <a:prstGeom prst="rect">
                <a:avLst/>
              </a:prstGeom>
              <a:solidFill>
                <a:schemeClr val="bg1"/>
              </a:solidFill>
            </p:spPr>
            <p:txBody>
              <a:bodyPr wrap="square" rtlCol="0">
                <a:spAutoFit/>
              </a:bodyPr>
              <a:lstStyle/>
              <a:p>
                <a:pPr defTabSz="914400"/>
                <a:r>
                  <a:rPr lang="en-US" sz="1400" kern="0" dirty="0">
                    <a:solidFill>
                      <a:srgbClr val="000000"/>
                    </a:solidFill>
                    <a:latin typeface="Arial"/>
                    <a:cs typeface="Arial"/>
                    <a:sym typeface="Arial"/>
                  </a:rPr>
                  <a:t>WSN </a:t>
                </a:r>
                <a:r>
                  <a:rPr lang="el-GR" sz="1400" kern="0" dirty="0">
                    <a:solidFill>
                      <a:srgbClr val="000000"/>
                    </a:solidFill>
                    <a:latin typeface="Arial"/>
                    <a:cs typeface="Arial"/>
                    <a:sym typeface="Arial"/>
                  </a:rPr>
                  <a:t>μ±σ</a:t>
                </a:r>
                <a:endParaRPr lang="en-US" sz="1400" kern="0" dirty="0">
                  <a:solidFill>
                    <a:srgbClr val="000000"/>
                  </a:solidFill>
                  <a:latin typeface="Arial"/>
                  <a:cs typeface="Arial"/>
                  <a:sym typeface="Arial"/>
                </a:endParaRPr>
              </a:p>
            </p:txBody>
          </p:sp>
          <p:grpSp>
            <p:nvGrpSpPr>
              <p:cNvPr id="20" name="Group 19"/>
              <p:cNvGrpSpPr/>
              <p:nvPr/>
            </p:nvGrpSpPr>
            <p:grpSpPr>
              <a:xfrm>
                <a:off x="7564105" y="776377"/>
                <a:ext cx="427055" cy="134502"/>
                <a:chOff x="331596" y="1468210"/>
                <a:chExt cx="427055" cy="134502"/>
              </a:xfrm>
            </p:grpSpPr>
            <p:sp>
              <p:nvSpPr>
                <p:cNvPr id="17" name="Rectangle 16"/>
                <p:cNvSpPr/>
                <p:nvPr/>
              </p:nvSpPr>
              <p:spPr>
                <a:xfrm>
                  <a:off x="331596" y="1468210"/>
                  <a:ext cx="427055" cy="134502"/>
                </a:xfrm>
                <a:prstGeom prst="rect">
                  <a:avLst/>
                </a:prstGeom>
                <a:solidFill>
                  <a:srgbClr val="D5D5D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endParaRPr lang="en-US" sz="1400" kern="0">
                    <a:solidFill>
                      <a:srgbClr val="FFFFFF"/>
                    </a:solidFill>
                    <a:latin typeface="Arial"/>
                    <a:sym typeface="Arial"/>
                  </a:endParaRPr>
                </a:p>
              </p:txBody>
            </p:sp>
            <p:cxnSp>
              <p:nvCxnSpPr>
                <p:cNvPr id="19" name="Straight Connector 18"/>
                <p:cNvCxnSpPr>
                  <a:stCxn id="17" idx="1"/>
                </p:cNvCxnSpPr>
                <p:nvPr/>
              </p:nvCxnSpPr>
              <p:spPr>
                <a:xfrm flipV="1">
                  <a:off x="331596" y="1530582"/>
                  <a:ext cx="427055" cy="48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 name="TextBox 2"/>
          <p:cNvSpPr txBox="1"/>
          <p:nvPr/>
        </p:nvSpPr>
        <p:spPr>
          <a:xfrm>
            <a:off x="2016461" y="2429457"/>
            <a:ext cx="6289339" cy="2308324"/>
          </a:xfrm>
          <a:prstGeom prst="rect">
            <a:avLst/>
          </a:prstGeom>
          <a:solidFill>
            <a:srgbClr val="969696">
              <a:alpha val="49020"/>
            </a:srgbClr>
          </a:solidFill>
        </p:spPr>
        <p:txBody>
          <a:bodyPr wrap="square" rtlCol="0">
            <a:spAutoFit/>
          </a:bodyPr>
          <a:lstStyle/>
          <a:p>
            <a:r>
              <a:rPr lang="en-US" sz="2400" dirty="0" smtClean="0"/>
              <a:t>Take home points:</a:t>
            </a:r>
          </a:p>
          <a:p>
            <a:r>
              <a:rPr lang="en-US" sz="2400" dirty="0" smtClean="0"/>
              <a:t>Large spatial variability</a:t>
            </a:r>
          </a:p>
          <a:p>
            <a:r>
              <a:rPr lang="en-US" sz="2400" dirty="0" smtClean="0"/>
              <a:t>Snow pillows tend to be in open areas:</a:t>
            </a:r>
          </a:p>
          <a:p>
            <a:r>
              <a:rPr lang="en-US" sz="2400" dirty="0"/>
              <a:t>	</a:t>
            </a:r>
            <a:r>
              <a:rPr lang="en-US" sz="2400" dirty="0" smtClean="0"/>
              <a:t>more snow and earlier melt</a:t>
            </a:r>
          </a:p>
          <a:p>
            <a:r>
              <a:rPr lang="en-US" sz="2400" dirty="0" smtClean="0"/>
              <a:t>Snow courses are not measured frequently      enough to capture temporal variability</a:t>
            </a:r>
            <a:endParaRPr lang="en-US" sz="2400" dirty="0"/>
          </a:p>
        </p:txBody>
      </p:sp>
      <p:sp>
        <p:nvSpPr>
          <p:cNvPr id="27" name="Shape 93"/>
          <p:cNvSpPr txBox="1">
            <a:spLocks/>
          </p:cNvSpPr>
          <p:nvPr/>
        </p:nvSpPr>
        <p:spPr>
          <a:xfrm>
            <a:off x="0" y="-20266"/>
            <a:ext cx="7068129" cy="13710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defTabSz="914400"/>
            <a:r>
              <a:rPr lang="en-US" sz="2800" kern="0" dirty="0" smtClean="0">
                <a:solidFill>
                  <a:srgbClr val="0070C0"/>
                </a:solidFill>
                <a:latin typeface="Arial" panose="020B0604020202020204" pitchFamily="34" charset="0"/>
                <a:ea typeface="Calibri"/>
                <a:cs typeface="Arial" panose="020B0604020202020204" pitchFamily="34" charset="0"/>
                <a:sym typeface="Calibri"/>
              </a:rPr>
              <a:t>Snow water equivalent data for 2014 – American River Hydrologic Observatory</a:t>
            </a:r>
          </a:p>
          <a:p>
            <a:pPr defTabSz="914400"/>
            <a:endParaRPr lang="en-US" kern="0" dirty="0"/>
          </a:p>
        </p:txBody>
      </p:sp>
    </p:spTree>
    <p:extLst>
      <p:ext uri="{BB962C8B-B14F-4D97-AF65-F5344CB8AC3E}">
        <p14:creationId xmlns:p14="http://schemas.microsoft.com/office/powerpoint/2010/main" val="373993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18600" cy="6949517"/>
          </a:xfrm>
          <a:prstGeom prst="rect">
            <a:avLst/>
          </a:prstGeom>
        </p:spPr>
      </p:pic>
      <p:sp>
        <p:nvSpPr>
          <p:cNvPr id="4" name="TextBox 3"/>
          <p:cNvSpPr txBox="1"/>
          <p:nvPr/>
        </p:nvSpPr>
        <p:spPr>
          <a:xfrm>
            <a:off x="304800" y="838200"/>
            <a:ext cx="2707344" cy="923330"/>
          </a:xfrm>
          <a:prstGeom prst="rect">
            <a:avLst/>
          </a:prstGeom>
          <a:noFill/>
        </p:spPr>
        <p:txBody>
          <a:bodyPr wrap="none" rtlCol="0">
            <a:spAutoFit/>
          </a:bodyPr>
          <a:lstStyle/>
          <a:p>
            <a:r>
              <a:rPr lang="en-US" dirty="0" smtClean="0"/>
              <a:t>5 wireless sensor networks</a:t>
            </a:r>
          </a:p>
          <a:p>
            <a:r>
              <a:rPr lang="en-US" dirty="0" smtClean="0"/>
              <a:t>2 meteorological stations</a:t>
            </a:r>
          </a:p>
          <a:p>
            <a:r>
              <a:rPr lang="en-US" dirty="0" smtClean="0"/>
              <a:t>4 basins</a:t>
            </a:r>
            <a:endParaRPr lang="en-US" dirty="0"/>
          </a:p>
        </p:txBody>
      </p:sp>
    </p:spTree>
    <p:extLst>
      <p:ext uri="{BB962C8B-B14F-4D97-AF65-F5344CB8AC3E}">
        <p14:creationId xmlns:p14="http://schemas.microsoft.com/office/powerpoint/2010/main" val="2186544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368800" cy="3276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0073" y="3276598"/>
            <a:ext cx="2673927" cy="356523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2480"/>
          <a:stretch/>
        </p:blipFill>
        <p:spPr>
          <a:xfrm rot="5400000">
            <a:off x="-618259" y="3894857"/>
            <a:ext cx="3598718" cy="236220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19600"/>
          <a:stretch/>
        </p:blipFill>
        <p:spPr>
          <a:xfrm rot="5400000">
            <a:off x="1651288" y="3987510"/>
            <a:ext cx="3581402" cy="2159579"/>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12057" b="17020"/>
          <a:stretch/>
        </p:blipFill>
        <p:spPr>
          <a:xfrm rot="5400000">
            <a:off x="3701329" y="4097048"/>
            <a:ext cx="3581402" cy="1940502"/>
          </a:xfrm>
          <a:prstGeom prst="rect">
            <a:avLst/>
          </a:prstGeom>
        </p:spPr>
      </p:pic>
      <p:sp>
        <p:nvSpPr>
          <p:cNvPr id="7" name="TextBox 6"/>
          <p:cNvSpPr txBox="1"/>
          <p:nvPr/>
        </p:nvSpPr>
        <p:spPr>
          <a:xfrm>
            <a:off x="4648200" y="357693"/>
            <a:ext cx="4114800" cy="2246769"/>
          </a:xfrm>
          <a:prstGeom prst="rect">
            <a:avLst/>
          </a:prstGeom>
          <a:noFill/>
        </p:spPr>
        <p:txBody>
          <a:bodyPr wrap="square" rtlCol="0">
            <a:spAutoFit/>
          </a:bodyPr>
          <a:lstStyle/>
          <a:p>
            <a:r>
              <a:rPr lang="en-US" sz="2800" dirty="0" smtClean="0">
                <a:solidFill>
                  <a:srgbClr val="0070C0"/>
                </a:solidFill>
              </a:rPr>
              <a:t>Components of the Hemlock</a:t>
            </a:r>
          </a:p>
          <a:p>
            <a:r>
              <a:rPr lang="en-US" sz="2800" dirty="0" smtClean="0">
                <a:solidFill>
                  <a:srgbClr val="0070C0"/>
                </a:solidFill>
              </a:rPr>
              <a:t>wireless sensor networks:</a:t>
            </a:r>
          </a:p>
          <a:p>
            <a:r>
              <a:rPr lang="en-US" sz="2800" dirty="0" smtClean="0">
                <a:solidFill>
                  <a:srgbClr val="0070C0"/>
                </a:solidFill>
              </a:rPr>
              <a:t>Middle and Cottonwood Gulches</a:t>
            </a:r>
            <a:endParaRPr lang="en-US" sz="2800" dirty="0">
              <a:solidFill>
                <a:srgbClr val="0070C0"/>
              </a:solidFill>
            </a:endParaRPr>
          </a:p>
        </p:txBody>
      </p:sp>
      <p:sp>
        <p:nvSpPr>
          <p:cNvPr id="8" name="TextBox 7"/>
          <p:cNvSpPr txBox="1"/>
          <p:nvPr/>
        </p:nvSpPr>
        <p:spPr>
          <a:xfrm>
            <a:off x="0" y="49407"/>
            <a:ext cx="2973314" cy="646331"/>
          </a:xfrm>
          <a:prstGeom prst="rect">
            <a:avLst/>
          </a:prstGeom>
          <a:noFill/>
        </p:spPr>
        <p:txBody>
          <a:bodyPr wrap="none" rtlCol="0">
            <a:spAutoFit/>
          </a:bodyPr>
          <a:lstStyle/>
          <a:p>
            <a:r>
              <a:rPr lang="en-US" dirty="0" smtClean="0">
                <a:solidFill>
                  <a:schemeClr val="bg1"/>
                </a:solidFill>
              </a:rPr>
              <a:t>Lower meteorological station,</a:t>
            </a:r>
          </a:p>
          <a:p>
            <a:r>
              <a:rPr lang="en-US" dirty="0" smtClean="0">
                <a:solidFill>
                  <a:schemeClr val="bg1"/>
                </a:solidFill>
              </a:rPr>
              <a:t>Middle Gulch</a:t>
            </a:r>
            <a:endParaRPr lang="en-US" dirty="0">
              <a:solidFill>
                <a:schemeClr val="bg1"/>
              </a:solidFill>
            </a:endParaRPr>
          </a:p>
        </p:txBody>
      </p:sp>
      <p:sp>
        <p:nvSpPr>
          <p:cNvPr id="9" name="TextBox 8"/>
          <p:cNvSpPr txBox="1"/>
          <p:nvPr/>
        </p:nvSpPr>
        <p:spPr>
          <a:xfrm>
            <a:off x="-7792" y="3330625"/>
            <a:ext cx="990600" cy="646331"/>
          </a:xfrm>
          <a:prstGeom prst="rect">
            <a:avLst/>
          </a:prstGeom>
          <a:noFill/>
        </p:spPr>
        <p:txBody>
          <a:bodyPr wrap="square" rtlCol="0">
            <a:spAutoFit/>
          </a:bodyPr>
          <a:lstStyle/>
          <a:p>
            <a:r>
              <a:rPr lang="en-US" dirty="0" smtClean="0">
                <a:solidFill>
                  <a:schemeClr val="bg1"/>
                </a:solidFill>
              </a:rPr>
              <a:t>Base station</a:t>
            </a:r>
            <a:endParaRPr lang="en-US" dirty="0">
              <a:solidFill>
                <a:schemeClr val="bg1"/>
              </a:solidFill>
            </a:endParaRPr>
          </a:p>
        </p:txBody>
      </p:sp>
      <p:sp>
        <p:nvSpPr>
          <p:cNvPr id="10" name="TextBox 9"/>
          <p:cNvSpPr txBox="1"/>
          <p:nvPr/>
        </p:nvSpPr>
        <p:spPr>
          <a:xfrm>
            <a:off x="3738708" y="3300607"/>
            <a:ext cx="1524000" cy="646331"/>
          </a:xfrm>
          <a:prstGeom prst="rect">
            <a:avLst/>
          </a:prstGeom>
          <a:noFill/>
        </p:spPr>
        <p:txBody>
          <a:bodyPr wrap="square" rtlCol="0">
            <a:spAutoFit/>
          </a:bodyPr>
          <a:lstStyle/>
          <a:p>
            <a:r>
              <a:rPr lang="en-US" dirty="0" smtClean="0">
                <a:solidFill>
                  <a:schemeClr val="bg1"/>
                </a:solidFill>
              </a:rPr>
              <a:t>Measurement nodes</a:t>
            </a:r>
            <a:endParaRPr lang="en-US" dirty="0">
              <a:solidFill>
                <a:schemeClr val="bg1"/>
              </a:solidFill>
            </a:endParaRPr>
          </a:p>
        </p:txBody>
      </p:sp>
      <p:sp>
        <p:nvSpPr>
          <p:cNvPr id="11" name="TextBox 10"/>
          <p:cNvSpPr txBox="1"/>
          <p:nvPr/>
        </p:nvSpPr>
        <p:spPr>
          <a:xfrm>
            <a:off x="6561242" y="3276598"/>
            <a:ext cx="1722089" cy="646331"/>
          </a:xfrm>
          <a:prstGeom prst="rect">
            <a:avLst/>
          </a:prstGeom>
          <a:noFill/>
        </p:spPr>
        <p:txBody>
          <a:bodyPr wrap="square" rtlCol="0">
            <a:spAutoFit/>
          </a:bodyPr>
          <a:lstStyle/>
          <a:p>
            <a:r>
              <a:rPr lang="en-US" dirty="0" smtClean="0">
                <a:solidFill>
                  <a:schemeClr val="bg1"/>
                </a:solidFill>
              </a:rPr>
              <a:t>Installing soil moisture probes</a:t>
            </a:r>
            <a:endParaRPr lang="en-US" dirty="0">
              <a:solidFill>
                <a:schemeClr val="bg1"/>
              </a:solidFill>
            </a:endParaRPr>
          </a:p>
        </p:txBody>
      </p:sp>
    </p:spTree>
    <p:extLst>
      <p:ext uri="{BB962C8B-B14F-4D97-AF65-F5344CB8AC3E}">
        <p14:creationId xmlns:p14="http://schemas.microsoft.com/office/powerpoint/2010/main" val="3023119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C058DC-0B6D-4BB7-BB21-8DB9F47304F1}"/>
              </a:ext>
            </a:extLst>
          </p:cNvPr>
          <p:cNvSpPr txBox="1"/>
          <p:nvPr/>
        </p:nvSpPr>
        <p:spPr>
          <a:xfrm>
            <a:off x="5073272" y="8878"/>
            <a:ext cx="4068509" cy="1938974"/>
          </a:xfrm>
          <a:prstGeom prst="rect">
            <a:avLst/>
          </a:prstGeom>
          <a:solidFill>
            <a:srgbClr val="000000">
              <a:alpha val="40000"/>
            </a:srgbClr>
          </a:solidFill>
        </p:spPr>
        <p:txBody>
          <a:bodyPr wrap="none" lIns="91420" tIns="45711" rIns="91420" bIns="45711" rtlCol="0">
            <a:spAutoFit/>
          </a:bodyPr>
          <a:lstStyle/>
          <a:p>
            <a:pPr marL="0" marR="0" lvl="0" indent="0" algn="l" defTabSz="91421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chemeClr val="bg1"/>
                </a:solidFill>
                <a:effectLst/>
                <a:uLnTx/>
                <a:uFillTx/>
                <a:latin typeface="Calibri"/>
                <a:ea typeface="+mn-ea"/>
                <a:cs typeface="+mn-cs"/>
              </a:rPr>
              <a:t>Topics in this talk</a:t>
            </a: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000" i="0" u="none" strike="noStrike" kern="1200" cap="none" spc="0" normalizeH="0" baseline="0" noProof="0" dirty="0">
                <a:ln>
                  <a:noFill/>
                </a:ln>
                <a:solidFill>
                  <a:srgbClr val="FFFF00"/>
                </a:solidFill>
                <a:effectLst/>
                <a:uLnTx/>
                <a:uFillTx/>
                <a:latin typeface="Calibri"/>
                <a:ea typeface="+mn-ea"/>
                <a:cs typeface="+mn-cs"/>
              </a:rPr>
              <a:t>Sierra Nevada </a:t>
            </a:r>
            <a:r>
              <a:rPr kumimoji="0" lang="en-US" sz="2000" i="0" u="none" strike="noStrike" kern="1200" cap="none" spc="0" normalizeH="0" baseline="0" noProof="0" dirty="0" smtClean="0">
                <a:ln>
                  <a:noFill/>
                </a:ln>
                <a:solidFill>
                  <a:srgbClr val="FFFF00"/>
                </a:solidFill>
                <a:effectLst/>
                <a:uLnTx/>
                <a:uFillTx/>
                <a:latin typeface="Calibri"/>
                <a:ea typeface="+mn-ea"/>
                <a:cs typeface="+mn-cs"/>
              </a:rPr>
              <a:t>hydrology</a:t>
            </a: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000" i="0" u="none" strike="noStrike" kern="1200" cap="none" spc="0" normalizeH="0" baseline="0" noProof="0" dirty="0" smtClean="0">
                <a:ln>
                  <a:noFill/>
                </a:ln>
                <a:solidFill>
                  <a:srgbClr val="FFFF00"/>
                </a:solidFill>
                <a:effectLst/>
                <a:uLnTx/>
                <a:uFillTx/>
                <a:latin typeface="Calibri"/>
                <a:ea typeface="+mn-ea"/>
                <a:cs typeface="+mn-cs"/>
              </a:rPr>
              <a:t>Measuring snowpack</a:t>
            </a:r>
            <a:endParaRPr kumimoji="0" lang="en-US" sz="2000" i="0" u="none" strike="noStrike" kern="1200" cap="none" spc="0" normalizeH="0" baseline="0" noProof="0" dirty="0">
              <a:ln>
                <a:noFill/>
              </a:ln>
              <a:solidFill>
                <a:srgbClr val="FFFF00"/>
              </a:solidFill>
              <a:effectLst/>
              <a:uLnTx/>
              <a:uFillTx/>
              <a:latin typeface="Calibri"/>
              <a:ea typeface="+mn-ea"/>
              <a:cs typeface="+mn-cs"/>
            </a:endParaRP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2000" b="1" dirty="0">
                <a:solidFill>
                  <a:srgbClr val="FFFF00"/>
                </a:solidFill>
                <a:latin typeface="Calibri"/>
              </a:rPr>
              <a:t>Estimating evapotranspiration</a:t>
            </a:r>
            <a:endParaRPr kumimoji="0" lang="en-US" sz="2000" b="1" i="0" u="none" strike="noStrike" kern="1200" cap="none" spc="0" normalizeH="0" baseline="0" noProof="0" dirty="0">
              <a:ln>
                <a:noFill/>
              </a:ln>
              <a:solidFill>
                <a:srgbClr val="FFFF00"/>
              </a:solidFill>
              <a:effectLst/>
              <a:uLnTx/>
              <a:uFillTx/>
              <a:latin typeface="Calibri"/>
              <a:ea typeface="+mn-ea"/>
              <a:cs typeface="+mn-cs"/>
            </a:endParaRP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smtClean="0">
                <a:ln>
                  <a:noFill/>
                </a:ln>
                <a:solidFill>
                  <a:srgbClr val="FFFF00"/>
                </a:solidFill>
                <a:effectLst/>
                <a:uLnTx/>
                <a:uFillTx/>
                <a:latin typeface="Calibri"/>
                <a:ea typeface="+mn-ea"/>
                <a:cs typeface="+mn-cs"/>
              </a:rPr>
              <a:t>Thinning </a:t>
            </a:r>
            <a:r>
              <a:rPr kumimoji="0" lang="en-US" sz="2000" b="0" i="0" u="none" strike="noStrike" kern="1200" cap="none" spc="0" normalizeH="0" baseline="0" noProof="0" dirty="0">
                <a:ln>
                  <a:noFill/>
                </a:ln>
                <a:solidFill>
                  <a:srgbClr val="FFFF00"/>
                </a:solidFill>
                <a:effectLst/>
                <a:uLnTx/>
                <a:uFillTx/>
                <a:latin typeface="Calibri"/>
                <a:ea typeface="+mn-ea"/>
                <a:cs typeface="+mn-cs"/>
              </a:rPr>
              <a:t>impacts</a:t>
            </a:r>
          </a:p>
          <a:p>
            <a:pPr marL="285750" lvl="0" indent="-285750">
              <a:buFont typeface="Calibri" panose="020F0502020204030204" pitchFamily="34" charset="0"/>
              <a:buChar char="–"/>
              <a:defRPr/>
            </a:pPr>
            <a:r>
              <a:rPr lang="en-US" sz="2000" dirty="0">
                <a:solidFill>
                  <a:srgbClr val="FFFF00"/>
                </a:solidFill>
              </a:rPr>
              <a:t>Linking headwater to groundwater</a:t>
            </a:r>
          </a:p>
        </p:txBody>
      </p:sp>
      <p:cxnSp>
        <p:nvCxnSpPr>
          <p:cNvPr id="3" name="Straight Arrow Connector 2">
            <a:extLst>
              <a:ext uri="{FF2B5EF4-FFF2-40B4-BE49-F238E27FC236}">
                <a16:creationId xmlns:a16="http://schemas.microsoft.com/office/drawing/2014/main" id="{7353B056-9E52-4AB9-A722-ED29EE58285E}"/>
              </a:ext>
            </a:extLst>
          </p:cNvPr>
          <p:cNvCxnSpPr/>
          <p:nvPr/>
        </p:nvCxnSpPr>
        <p:spPr>
          <a:xfrm>
            <a:off x="4844672" y="1143000"/>
            <a:ext cx="457200" cy="0"/>
          </a:xfrm>
          <a:prstGeom prst="straightConnector1">
            <a:avLst/>
          </a:prstGeom>
          <a:ln w="57150">
            <a:solidFill>
              <a:srgbClr val="FFFF57"/>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27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25796" y="0"/>
            <a:ext cx="3818204" cy="3908286"/>
            <a:chOff x="5325796" y="0"/>
            <a:chExt cx="3818204" cy="3908286"/>
          </a:xfrm>
        </p:grpSpPr>
        <p:pic>
          <p:nvPicPr>
            <p:cNvPr id="3074" name="Picture 2" descr="C:\Users\rbales\Dropbox\Talks\2016\CIT_0916\4_2_16ac_MODIS.jpg"/>
            <p:cNvPicPr>
              <a:picLocks noChangeAspect="1" noChangeArrowheads="1"/>
            </p:cNvPicPr>
            <p:nvPr/>
          </p:nvPicPr>
          <p:blipFill rotWithShape="1">
            <a:blip r:embed="rId3">
              <a:extLst>
                <a:ext uri="{28A0092B-C50C-407E-A947-70E740481C1C}">
                  <a14:useLocalDpi xmlns:a14="http://schemas.microsoft.com/office/drawing/2010/main" val="0"/>
                </a:ext>
              </a:extLst>
            </a:blip>
            <a:srcRect l="25242" t="42269" b="23215"/>
            <a:stretch/>
          </p:blipFill>
          <p:spPr bwMode="auto">
            <a:xfrm>
              <a:off x="5325796" y="0"/>
              <a:ext cx="3818204" cy="3895494"/>
            </a:xfrm>
            <a:prstGeom prst="rect">
              <a:avLst/>
            </a:prstGeom>
            <a:noFill/>
            <a:extLst>
              <a:ext uri="{909E8E84-426E-40DD-AFC4-6F175D3DCCD1}">
                <a14:hiddenFill xmlns:a14="http://schemas.microsoft.com/office/drawing/2010/main">
                  <a:solidFill>
                    <a:srgbClr val="FFFFFF"/>
                  </a:solidFill>
                </a14:hiddenFill>
              </a:ext>
            </a:extLst>
          </p:spPr>
        </p:pic>
        <p:sp>
          <p:nvSpPr>
            <p:cNvPr id="7" name="Oval 4"/>
            <p:cNvSpPr>
              <a:spLocks noChangeArrowheads="1"/>
            </p:cNvSpPr>
            <p:nvPr/>
          </p:nvSpPr>
          <p:spPr bwMode="auto">
            <a:xfrm>
              <a:off x="7450896" y="2007538"/>
              <a:ext cx="152400" cy="152400"/>
            </a:xfrm>
            <a:prstGeom prst="ellipse">
              <a:avLst/>
            </a:prstGeom>
            <a:noFill/>
            <a:ln w="19050">
              <a:solidFill>
                <a:srgbClr val="FF0000"/>
              </a:solidFill>
              <a:round/>
              <a:headEnd/>
              <a:tailEnd/>
            </a:ln>
          </p:spPr>
          <p:txBody>
            <a:bodyPr wrap="none" anchor="ctr"/>
            <a:lstStyle/>
            <a:p>
              <a:pPr defTabSz="914400" eaLnBrk="0" hangingPunct="0"/>
              <a:endParaRPr lang="en-US" sz="2400">
                <a:solidFill>
                  <a:prstClr val="black"/>
                </a:solidFill>
                <a:latin typeface="Times" pitchFamily="16" charset="0"/>
              </a:endParaRPr>
            </a:p>
          </p:txBody>
        </p:sp>
        <p:sp>
          <p:nvSpPr>
            <p:cNvPr id="20" name="TextBox 19"/>
            <p:cNvSpPr txBox="1"/>
            <p:nvPr/>
          </p:nvSpPr>
          <p:spPr>
            <a:xfrm>
              <a:off x="5334000" y="3200400"/>
              <a:ext cx="2651760" cy="707886"/>
            </a:xfrm>
            <a:prstGeom prst="rect">
              <a:avLst/>
            </a:prstGeom>
            <a:solidFill>
              <a:srgbClr val="FFFFFF">
                <a:alpha val="50196"/>
              </a:srgbClr>
            </a:solidFill>
          </p:spPr>
          <p:txBody>
            <a:bodyPr wrap="square" rtlCol="0">
              <a:spAutoFit/>
            </a:bodyPr>
            <a:lstStyle/>
            <a:p>
              <a:pPr algn="ctr" defTabSz="914400"/>
              <a:r>
                <a:rPr lang="en-US" sz="2000" dirty="0">
                  <a:solidFill>
                    <a:prstClr val="black"/>
                  </a:solidFill>
                </a:rPr>
                <a:t>Southern Sierra Critical Zone Observatory</a:t>
              </a:r>
            </a:p>
          </p:txBody>
        </p:sp>
        <p:sp>
          <p:nvSpPr>
            <p:cNvPr id="35" name="Oval 4"/>
            <p:cNvSpPr>
              <a:spLocks noChangeArrowheads="1"/>
            </p:cNvSpPr>
            <p:nvPr/>
          </p:nvSpPr>
          <p:spPr bwMode="auto">
            <a:xfrm>
              <a:off x="6765105" y="2128388"/>
              <a:ext cx="76200" cy="91975"/>
            </a:xfrm>
            <a:prstGeom prst="ellipse">
              <a:avLst/>
            </a:prstGeom>
            <a:solidFill>
              <a:srgbClr val="FF0000"/>
            </a:solidFill>
            <a:ln w="19050">
              <a:solidFill>
                <a:srgbClr val="FF0000"/>
              </a:solidFill>
              <a:round/>
              <a:headEnd/>
              <a:tailEnd/>
            </a:ln>
          </p:spPr>
          <p:txBody>
            <a:bodyPr wrap="none" anchor="ctr"/>
            <a:lstStyle/>
            <a:p>
              <a:pPr defTabSz="914400" eaLnBrk="0" hangingPunct="0"/>
              <a:endParaRPr lang="en-US" sz="2400">
                <a:solidFill>
                  <a:prstClr val="black"/>
                </a:solidFill>
                <a:latin typeface="Times" pitchFamily="16" charset="0"/>
              </a:endParaRPr>
            </a:p>
          </p:txBody>
        </p:sp>
        <p:sp>
          <p:nvSpPr>
            <p:cNvPr id="36" name="Oval 4"/>
            <p:cNvSpPr>
              <a:spLocks noChangeArrowheads="1"/>
            </p:cNvSpPr>
            <p:nvPr/>
          </p:nvSpPr>
          <p:spPr bwMode="auto">
            <a:xfrm>
              <a:off x="7222305" y="2144163"/>
              <a:ext cx="76200" cy="91975"/>
            </a:xfrm>
            <a:prstGeom prst="ellipse">
              <a:avLst/>
            </a:prstGeom>
            <a:solidFill>
              <a:srgbClr val="FF0000"/>
            </a:solidFill>
            <a:ln w="19050">
              <a:solidFill>
                <a:srgbClr val="FF0000"/>
              </a:solidFill>
              <a:round/>
              <a:headEnd/>
              <a:tailEnd/>
            </a:ln>
          </p:spPr>
          <p:txBody>
            <a:bodyPr wrap="none" anchor="ctr"/>
            <a:lstStyle/>
            <a:p>
              <a:pPr defTabSz="914400" eaLnBrk="0" hangingPunct="0"/>
              <a:endParaRPr lang="en-US" sz="2400">
                <a:solidFill>
                  <a:prstClr val="black"/>
                </a:solidFill>
                <a:latin typeface="Times" pitchFamily="16" charset="0"/>
              </a:endParaRPr>
            </a:p>
          </p:txBody>
        </p:sp>
        <p:sp>
          <p:nvSpPr>
            <p:cNvPr id="37" name="Oval 4"/>
            <p:cNvSpPr>
              <a:spLocks noChangeArrowheads="1"/>
            </p:cNvSpPr>
            <p:nvPr/>
          </p:nvSpPr>
          <p:spPr bwMode="auto">
            <a:xfrm>
              <a:off x="7481385" y="2052188"/>
              <a:ext cx="76200" cy="45719"/>
            </a:xfrm>
            <a:prstGeom prst="ellipse">
              <a:avLst/>
            </a:prstGeom>
            <a:solidFill>
              <a:srgbClr val="FF0000"/>
            </a:solidFill>
            <a:ln w="19050">
              <a:solidFill>
                <a:srgbClr val="FF0000"/>
              </a:solidFill>
              <a:round/>
              <a:headEnd/>
              <a:tailEnd/>
            </a:ln>
          </p:spPr>
          <p:txBody>
            <a:bodyPr wrap="none" anchor="ctr"/>
            <a:lstStyle/>
            <a:p>
              <a:pPr defTabSz="914400" eaLnBrk="0" hangingPunct="0"/>
              <a:endParaRPr lang="en-US" sz="2400">
                <a:solidFill>
                  <a:prstClr val="black"/>
                </a:solidFill>
                <a:latin typeface="Times" pitchFamily="16" charset="0"/>
              </a:endParaRPr>
            </a:p>
          </p:txBody>
        </p:sp>
        <p:sp>
          <p:nvSpPr>
            <p:cNvPr id="38" name="Oval 4"/>
            <p:cNvSpPr>
              <a:spLocks noChangeArrowheads="1"/>
            </p:cNvSpPr>
            <p:nvPr/>
          </p:nvSpPr>
          <p:spPr bwMode="auto">
            <a:xfrm>
              <a:off x="7755705" y="2067963"/>
              <a:ext cx="76200" cy="91975"/>
            </a:xfrm>
            <a:prstGeom prst="ellipse">
              <a:avLst/>
            </a:prstGeom>
            <a:solidFill>
              <a:srgbClr val="FF0000"/>
            </a:solidFill>
            <a:ln w="19050">
              <a:solidFill>
                <a:srgbClr val="FF0000"/>
              </a:solidFill>
              <a:round/>
              <a:headEnd/>
              <a:tailEnd/>
            </a:ln>
          </p:spPr>
          <p:txBody>
            <a:bodyPr wrap="none" anchor="ctr"/>
            <a:lstStyle/>
            <a:p>
              <a:pPr defTabSz="914400" eaLnBrk="0" hangingPunct="0"/>
              <a:endParaRPr lang="en-US" sz="2400">
                <a:solidFill>
                  <a:prstClr val="black"/>
                </a:solidFill>
                <a:latin typeface="Times" pitchFamily="16" charset="0"/>
              </a:endParaRPr>
            </a:p>
          </p:txBody>
        </p:sp>
        <p:sp>
          <p:nvSpPr>
            <p:cNvPr id="21" name="TextBox 20"/>
            <p:cNvSpPr txBox="1"/>
            <p:nvPr/>
          </p:nvSpPr>
          <p:spPr>
            <a:xfrm>
              <a:off x="5334000" y="0"/>
              <a:ext cx="1463542" cy="369332"/>
            </a:xfrm>
            <a:prstGeom prst="rect">
              <a:avLst/>
            </a:prstGeom>
            <a:solidFill>
              <a:srgbClr val="FFFFFF">
                <a:alpha val="50196"/>
              </a:srgbClr>
            </a:solidFill>
          </p:spPr>
          <p:txBody>
            <a:bodyPr wrap="none" rtlCol="0">
              <a:spAutoFit/>
            </a:bodyPr>
            <a:lstStyle/>
            <a:p>
              <a:pPr defTabSz="914400"/>
              <a:r>
                <a:rPr lang="en-US" dirty="0">
                  <a:solidFill>
                    <a:prstClr val="black"/>
                  </a:solidFill>
                </a:rPr>
                <a:t>MODIS image</a:t>
              </a:r>
            </a:p>
          </p:txBody>
        </p:sp>
      </p:grpSp>
      <p:grpSp>
        <p:nvGrpSpPr>
          <p:cNvPr id="51" name="Group 50"/>
          <p:cNvGrpSpPr/>
          <p:nvPr/>
        </p:nvGrpSpPr>
        <p:grpSpPr>
          <a:xfrm>
            <a:off x="117466" y="484314"/>
            <a:ext cx="6435734" cy="3632632"/>
            <a:chOff x="-18239" y="2186607"/>
            <a:chExt cx="6435734" cy="3632632"/>
          </a:xfrm>
        </p:grpSpPr>
        <p:pic>
          <p:nvPicPr>
            <p:cNvPr id="13313" name="Picture 1" descr="C:\Documents and Settings\rbales\Desktop\Jan2011seminars\Profile2.jpg"/>
            <p:cNvPicPr>
              <a:picLocks noChangeAspect="1" noChangeArrowheads="1"/>
            </p:cNvPicPr>
            <p:nvPr/>
          </p:nvPicPr>
          <p:blipFill>
            <a:blip r:embed="rId4" cstate="print"/>
            <a:srcRect/>
            <a:stretch>
              <a:fillRect/>
            </a:stretch>
          </p:blipFill>
          <p:spPr bwMode="auto">
            <a:xfrm>
              <a:off x="685800" y="2491946"/>
              <a:ext cx="4632325" cy="1622854"/>
            </a:xfrm>
            <a:prstGeom prst="rect">
              <a:avLst/>
            </a:prstGeom>
            <a:noFill/>
          </p:spPr>
        </p:pic>
        <p:sp>
          <p:nvSpPr>
            <p:cNvPr id="25" name="TextBox 24"/>
            <p:cNvSpPr txBox="1"/>
            <p:nvPr/>
          </p:nvSpPr>
          <p:spPr>
            <a:xfrm>
              <a:off x="111604" y="3714690"/>
              <a:ext cx="574196" cy="400110"/>
            </a:xfrm>
            <a:prstGeom prst="rect">
              <a:avLst/>
            </a:prstGeom>
            <a:noFill/>
          </p:spPr>
          <p:txBody>
            <a:bodyPr wrap="none" rtlCol="0">
              <a:spAutoFit/>
            </a:bodyPr>
            <a:lstStyle/>
            <a:p>
              <a:pPr defTabSz="914400"/>
              <a:r>
                <a:rPr lang="en-US" sz="2000" dirty="0">
                  <a:solidFill>
                    <a:prstClr val="black"/>
                  </a:solidFill>
                </a:rPr>
                <a:t>600</a:t>
              </a:r>
            </a:p>
          </p:txBody>
        </p:sp>
        <p:sp>
          <p:nvSpPr>
            <p:cNvPr id="26" name="TextBox 25"/>
            <p:cNvSpPr txBox="1"/>
            <p:nvPr/>
          </p:nvSpPr>
          <p:spPr>
            <a:xfrm>
              <a:off x="-18239" y="3409890"/>
              <a:ext cx="704039" cy="400110"/>
            </a:xfrm>
            <a:prstGeom prst="rect">
              <a:avLst/>
            </a:prstGeom>
            <a:noFill/>
          </p:spPr>
          <p:txBody>
            <a:bodyPr wrap="none" rtlCol="0">
              <a:spAutoFit/>
            </a:bodyPr>
            <a:lstStyle/>
            <a:p>
              <a:pPr defTabSz="914400"/>
              <a:r>
                <a:rPr lang="en-US" sz="2000" dirty="0">
                  <a:solidFill>
                    <a:prstClr val="black"/>
                  </a:solidFill>
                </a:rPr>
                <a:t>1200</a:t>
              </a:r>
            </a:p>
          </p:txBody>
        </p:sp>
        <p:sp>
          <p:nvSpPr>
            <p:cNvPr id="27" name="TextBox 26"/>
            <p:cNvSpPr txBox="1"/>
            <p:nvPr/>
          </p:nvSpPr>
          <p:spPr>
            <a:xfrm>
              <a:off x="0" y="3124200"/>
              <a:ext cx="704039" cy="400110"/>
            </a:xfrm>
            <a:prstGeom prst="rect">
              <a:avLst/>
            </a:prstGeom>
            <a:noFill/>
          </p:spPr>
          <p:txBody>
            <a:bodyPr wrap="none" rtlCol="0">
              <a:spAutoFit/>
            </a:bodyPr>
            <a:lstStyle/>
            <a:p>
              <a:pPr defTabSz="914400"/>
              <a:r>
                <a:rPr lang="en-US" sz="2000" dirty="0">
                  <a:solidFill>
                    <a:prstClr val="black"/>
                  </a:solidFill>
                </a:rPr>
                <a:t>1800</a:t>
              </a:r>
            </a:p>
          </p:txBody>
        </p:sp>
        <p:sp>
          <p:nvSpPr>
            <p:cNvPr id="28" name="TextBox 27"/>
            <p:cNvSpPr txBox="1"/>
            <p:nvPr/>
          </p:nvSpPr>
          <p:spPr>
            <a:xfrm>
              <a:off x="0" y="2819400"/>
              <a:ext cx="704039" cy="400110"/>
            </a:xfrm>
            <a:prstGeom prst="rect">
              <a:avLst/>
            </a:prstGeom>
            <a:noFill/>
          </p:spPr>
          <p:txBody>
            <a:bodyPr wrap="none" rtlCol="0">
              <a:spAutoFit/>
            </a:bodyPr>
            <a:lstStyle/>
            <a:p>
              <a:pPr defTabSz="914400"/>
              <a:r>
                <a:rPr lang="en-US" sz="2000" dirty="0">
                  <a:solidFill>
                    <a:prstClr val="black"/>
                  </a:solidFill>
                </a:rPr>
                <a:t>2400</a:t>
              </a:r>
            </a:p>
          </p:txBody>
        </p:sp>
        <p:sp>
          <p:nvSpPr>
            <p:cNvPr id="29" name="TextBox 28"/>
            <p:cNvSpPr txBox="1"/>
            <p:nvPr/>
          </p:nvSpPr>
          <p:spPr>
            <a:xfrm>
              <a:off x="0" y="2514600"/>
              <a:ext cx="704039" cy="400110"/>
            </a:xfrm>
            <a:prstGeom prst="rect">
              <a:avLst/>
            </a:prstGeom>
            <a:noFill/>
          </p:spPr>
          <p:txBody>
            <a:bodyPr wrap="none" rtlCol="0">
              <a:spAutoFit/>
            </a:bodyPr>
            <a:lstStyle/>
            <a:p>
              <a:pPr defTabSz="914400"/>
              <a:r>
                <a:rPr lang="en-US" sz="2000" dirty="0">
                  <a:solidFill>
                    <a:prstClr val="black"/>
                  </a:solidFill>
                </a:rPr>
                <a:t>3000</a:t>
              </a:r>
            </a:p>
          </p:txBody>
        </p:sp>
        <p:sp>
          <p:nvSpPr>
            <p:cNvPr id="30" name="TextBox 29"/>
            <p:cNvSpPr txBox="1"/>
            <p:nvPr/>
          </p:nvSpPr>
          <p:spPr>
            <a:xfrm>
              <a:off x="-3312" y="2186607"/>
              <a:ext cx="981487" cy="400110"/>
            </a:xfrm>
            <a:prstGeom prst="rect">
              <a:avLst/>
            </a:prstGeom>
            <a:noFill/>
          </p:spPr>
          <p:txBody>
            <a:bodyPr wrap="none" rtlCol="0">
              <a:spAutoFit/>
            </a:bodyPr>
            <a:lstStyle/>
            <a:p>
              <a:pPr defTabSz="914400"/>
              <a:r>
                <a:rPr lang="en-US" sz="2000" dirty="0">
                  <a:solidFill>
                    <a:prstClr val="black"/>
                  </a:solidFill>
                </a:rPr>
                <a:t>Elev., m</a:t>
              </a:r>
            </a:p>
          </p:txBody>
        </p:sp>
        <p:sp>
          <p:nvSpPr>
            <p:cNvPr id="31" name="Oval 4"/>
            <p:cNvSpPr>
              <a:spLocks noChangeArrowheads="1"/>
            </p:cNvSpPr>
            <p:nvPr/>
          </p:nvSpPr>
          <p:spPr bwMode="auto">
            <a:xfrm>
              <a:off x="685800" y="3962400"/>
              <a:ext cx="76200" cy="91975"/>
            </a:xfrm>
            <a:prstGeom prst="ellipse">
              <a:avLst/>
            </a:prstGeom>
            <a:solidFill>
              <a:srgbClr val="FF0000"/>
            </a:solidFill>
            <a:ln w="19050">
              <a:solidFill>
                <a:srgbClr val="FF0000"/>
              </a:solidFill>
              <a:round/>
              <a:headEnd/>
              <a:tailEnd/>
            </a:ln>
          </p:spPr>
          <p:txBody>
            <a:bodyPr wrap="none" anchor="ctr"/>
            <a:lstStyle/>
            <a:p>
              <a:pPr defTabSz="914400" eaLnBrk="0" hangingPunct="0"/>
              <a:endParaRPr lang="en-US" sz="2400">
                <a:solidFill>
                  <a:prstClr val="black"/>
                </a:solidFill>
                <a:latin typeface="Times" pitchFamily="16" charset="0"/>
              </a:endParaRPr>
            </a:p>
          </p:txBody>
        </p:sp>
        <p:sp>
          <p:nvSpPr>
            <p:cNvPr id="32" name="Oval 4"/>
            <p:cNvSpPr>
              <a:spLocks noChangeArrowheads="1"/>
            </p:cNvSpPr>
            <p:nvPr/>
          </p:nvSpPr>
          <p:spPr bwMode="auto">
            <a:xfrm>
              <a:off x="2819400" y="3565625"/>
              <a:ext cx="76200" cy="91975"/>
            </a:xfrm>
            <a:prstGeom prst="ellipse">
              <a:avLst/>
            </a:prstGeom>
            <a:solidFill>
              <a:srgbClr val="FF0000"/>
            </a:solidFill>
            <a:ln w="19050">
              <a:solidFill>
                <a:srgbClr val="FF0000"/>
              </a:solidFill>
              <a:round/>
              <a:headEnd/>
              <a:tailEnd/>
            </a:ln>
          </p:spPr>
          <p:txBody>
            <a:bodyPr wrap="none" anchor="ctr"/>
            <a:lstStyle/>
            <a:p>
              <a:pPr defTabSz="914400" eaLnBrk="0" hangingPunct="0"/>
              <a:endParaRPr lang="en-US" sz="2400">
                <a:solidFill>
                  <a:prstClr val="black"/>
                </a:solidFill>
                <a:latin typeface="Times" pitchFamily="16" charset="0"/>
              </a:endParaRPr>
            </a:p>
          </p:txBody>
        </p:sp>
        <p:sp>
          <p:nvSpPr>
            <p:cNvPr id="33" name="Oval 4"/>
            <p:cNvSpPr>
              <a:spLocks noChangeArrowheads="1"/>
            </p:cNvSpPr>
            <p:nvPr/>
          </p:nvSpPr>
          <p:spPr bwMode="auto">
            <a:xfrm>
              <a:off x="3276600" y="3200400"/>
              <a:ext cx="76200" cy="91975"/>
            </a:xfrm>
            <a:prstGeom prst="ellipse">
              <a:avLst/>
            </a:prstGeom>
            <a:solidFill>
              <a:srgbClr val="FF0000"/>
            </a:solidFill>
            <a:ln w="19050">
              <a:solidFill>
                <a:srgbClr val="FF0000"/>
              </a:solidFill>
              <a:round/>
              <a:headEnd/>
              <a:tailEnd/>
            </a:ln>
          </p:spPr>
          <p:txBody>
            <a:bodyPr wrap="none" anchor="ctr"/>
            <a:lstStyle/>
            <a:p>
              <a:pPr defTabSz="914400" eaLnBrk="0" hangingPunct="0"/>
              <a:endParaRPr lang="en-US" sz="2400">
                <a:solidFill>
                  <a:prstClr val="black"/>
                </a:solidFill>
                <a:latin typeface="Times" pitchFamily="16" charset="0"/>
              </a:endParaRPr>
            </a:p>
          </p:txBody>
        </p:sp>
        <p:sp>
          <p:nvSpPr>
            <p:cNvPr id="34" name="Oval 4"/>
            <p:cNvSpPr>
              <a:spLocks noChangeArrowheads="1"/>
            </p:cNvSpPr>
            <p:nvPr/>
          </p:nvSpPr>
          <p:spPr bwMode="auto">
            <a:xfrm>
              <a:off x="4191000" y="2895600"/>
              <a:ext cx="76200" cy="91975"/>
            </a:xfrm>
            <a:prstGeom prst="ellipse">
              <a:avLst/>
            </a:prstGeom>
            <a:solidFill>
              <a:srgbClr val="FF0000"/>
            </a:solidFill>
            <a:ln w="19050">
              <a:solidFill>
                <a:srgbClr val="FF0000"/>
              </a:solidFill>
              <a:round/>
              <a:headEnd/>
              <a:tailEnd/>
            </a:ln>
          </p:spPr>
          <p:txBody>
            <a:bodyPr wrap="none" anchor="ctr"/>
            <a:lstStyle/>
            <a:p>
              <a:pPr defTabSz="914400" eaLnBrk="0" hangingPunct="0"/>
              <a:endParaRPr lang="en-US" sz="2400">
                <a:solidFill>
                  <a:prstClr val="black"/>
                </a:solidFill>
                <a:latin typeface="Times" pitchFamily="16" charset="0"/>
              </a:endParaRPr>
            </a:p>
          </p:txBody>
        </p:sp>
        <p:sp>
          <p:nvSpPr>
            <p:cNvPr id="42" name="TextBox 41"/>
            <p:cNvSpPr txBox="1"/>
            <p:nvPr/>
          </p:nvSpPr>
          <p:spPr>
            <a:xfrm>
              <a:off x="76200" y="4495800"/>
              <a:ext cx="1600200" cy="1323439"/>
            </a:xfrm>
            <a:prstGeom prst="rect">
              <a:avLst/>
            </a:prstGeom>
            <a:noFill/>
          </p:spPr>
          <p:txBody>
            <a:bodyPr wrap="square" rtlCol="0">
              <a:spAutoFit/>
            </a:bodyPr>
            <a:lstStyle/>
            <a:p>
              <a:pPr algn="ctr" defTabSz="914400"/>
              <a:r>
                <a:rPr lang="en-US" sz="2000" dirty="0">
                  <a:solidFill>
                    <a:prstClr val="black"/>
                  </a:solidFill>
                </a:rPr>
                <a:t>San Joaquin Experimental Range</a:t>
              </a:r>
            </a:p>
            <a:p>
              <a:pPr algn="ctr" defTabSz="914400"/>
              <a:r>
                <a:rPr lang="en-US" sz="2000" dirty="0">
                  <a:solidFill>
                    <a:prstClr val="black"/>
                  </a:solidFill>
                </a:rPr>
                <a:t>400 m</a:t>
              </a:r>
            </a:p>
          </p:txBody>
        </p:sp>
        <p:sp>
          <p:nvSpPr>
            <p:cNvPr id="43" name="TextBox 42"/>
            <p:cNvSpPr txBox="1"/>
            <p:nvPr/>
          </p:nvSpPr>
          <p:spPr>
            <a:xfrm>
              <a:off x="3826695" y="4115630"/>
              <a:ext cx="1371600" cy="1015663"/>
            </a:xfrm>
            <a:prstGeom prst="rect">
              <a:avLst/>
            </a:prstGeom>
            <a:noFill/>
          </p:spPr>
          <p:txBody>
            <a:bodyPr wrap="square" rtlCol="0">
              <a:spAutoFit/>
            </a:bodyPr>
            <a:lstStyle/>
            <a:p>
              <a:pPr algn="ctr" defTabSz="914400"/>
              <a:r>
                <a:rPr lang="en-US" sz="2000" dirty="0">
                  <a:solidFill>
                    <a:prstClr val="black"/>
                  </a:solidFill>
                </a:rPr>
                <a:t>Shorthair Creek</a:t>
              </a:r>
            </a:p>
            <a:p>
              <a:pPr algn="ctr" defTabSz="914400"/>
              <a:r>
                <a:rPr lang="en-US" sz="2000" dirty="0">
                  <a:solidFill>
                    <a:prstClr val="black"/>
                  </a:solidFill>
                </a:rPr>
                <a:t>2700 m</a:t>
              </a:r>
            </a:p>
          </p:txBody>
        </p:sp>
        <p:sp>
          <p:nvSpPr>
            <p:cNvPr id="44" name="TextBox 43"/>
            <p:cNvSpPr txBox="1"/>
            <p:nvPr/>
          </p:nvSpPr>
          <p:spPr>
            <a:xfrm>
              <a:off x="2942458" y="4801430"/>
              <a:ext cx="1341437" cy="1015663"/>
            </a:xfrm>
            <a:prstGeom prst="rect">
              <a:avLst/>
            </a:prstGeom>
            <a:noFill/>
          </p:spPr>
          <p:txBody>
            <a:bodyPr wrap="square" rtlCol="0">
              <a:spAutoFit/>
            </a:bodyPr>
            <a:lstStyle/>
            <a:p>
              <a:pPr algn="ctr" defTabSz="914400"/>
              <a:r>
                <a:rPr lang="en-US" sz="2000" dirty="0">
                  <a:solidFill>
                    <a:prstClr val="black"/>
                  </a:solidFill>
                </a:rPr>
                <a:t>CZO Providence</a:t>
              </a:r>
            </a:p>
            <a:p>
              <a:pPr algn="ctr" defTabSz="914400"/>
              <a:r>
                <a:rPr lang="en-US" sz="2000" dirty="0">
                  <a:solidFill>
                    <a:prstClr val="black"/>
                  </a:solidFill>
                </a:rPr>
                <a:t>2000 m</a:t>
              </a:r>
            </a:p>
          </p:txBody>
        </p:sp>
        <p:sp>
          <p:nvSpPr>
            <p:cNvPr id="45" name="TextBox 44"/>
            <p:cNvSpPr txBox="1"/>
            <p:nvPr/>
          </p:nvSpPr>
          <p:spPr>
            <a:xfrm>
              <a:off x="1905000" y="4267200"/>
              <a:ext cx="1219200" cy="1015663"/>
            </a:xfrm>
            <a:prstGeom prst="rect">
              <a:avLst/>
            </a:prstGeom>
            <a:noFill/>
          </p:spPr>
          <p:txBody>
            <a:bodyPr wrap="square" rtlCol="0">
              <a:spAutoFit/>
            </a:bodyPr>
            <a:lstStyle/>
            <a:p>
              <a:pPr algn="ctr" defTabSz="914400"/>
              <a:r>
                <a:rPr lang="en-US" sz="2000" dirty="0" err="1">
                  <a:solidFill>
                    <a:prstClr val="black"/>
                  </a:solidFill>
                </a:rPr>
                <a:t>Soaproot</a:t>
              </a:r>
              <a:r>
                <a:rPr lang="en-US" sz="2000" dirty="0">
                  <a:solidFill>
                    <a:prstClr val="black"/>
                  </a:solidFill>
                </a:rPr>
                <a:t> Saddle</a:t>
              </a:r>
            </a:p>
            <a:p>
              <a:pPr algn="ctr" defTabSz="914400"/>
              <a:r>
                <a:rPr lang="en-US" sz="2000" dirty="0">
                  <a:solidFill>
                    <a:prstClr val="black"/>
                  </a:solidFill>
                </a:rPr>
                <a:t>1100 m</a:t>
              </a:r>
            </a:p>
          </p:txBody>
        </p:sp>
        <p:cxnSp>
          <p:nvCxnSpPr>
            <p:cNvPr id="47" name="Straight Connector 46"/>
            <p:cNvCxnSpPr/>
            <p:nvPr/>
          </p:nvCxnSpPr>
          <p:spPr>
            <a:xfrm rot="16200000" flipH="1">
              <a:off x="609997" y="4305697"/>
              <a:ext cx="381000" cy="151606"/>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2438403" y="3962401"/>
              <a:ext cx="609597" cy="152399"/>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44" idx="0"/>
            </p:cNvCxnSpPr>
            <p:nvPr/>
          </p:nvCxnSpPr>
          <p:spPr>
            <a:xfrm>
              <a:off x="3293297" y="3428999"/>
              <a:ext cx="319880" cy="1372431"/>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771899" y="3543299"/>
              <a:ext cx="1143000" cy="152402"/>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4828829" y="3566963"/>
              <a:ext cx="1588666" cy="263718"/>
            </a:xfrm>
            <a:prstGeom prst="line">
              <a:avLst/>
            </a:prstGeom>
            <a:ln w="1905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828800" y="2495490"/>
              <a:ext cx="3009798" cy="400110"/>
            </a:xfrm>
            <a:prstGeom prst="rect">
              <a:avLst/>
            </a:prstGeom>
            <a:noFill/>
          </p:spPr>
          <p:txBody>
            <a:bodyPr wrap="none" rtlCol="0">
              <a:spAutoFit/>
            </a:bodyPr>
            <a:lstStyle/>
            <a:p>
              <a:pPr defTabSz="914400"/>
              <a:r>
                <a:rPr lang="en-US" sz="2000" dirty="0">
                  <a:solidFill>
                    <a:prstClr val="black"/>
                  </a:solidFill>
                </a:rPr>
                <a:t>E-W transect of flux towers</a:t>
              </a:r>
            </a:p>
          </p:txBody>
        </p:sp>
      </p:grpSp>
      <p:sp>
        <p:nvSpPr>
          <p:cNvPr id="48" name="TextBox 47"/>
          <p:cNvSpPr txBox="1"/>
          <p:nvPr/>
        </p:nvSpPr>
        <p:spPr>
          <a:xfrm>
            <a:off x="910309" y="129627"/>
            <a:ext cx="4114800" cy="461665"/>
          </a:xfrm>
          <a:prstGeom prst="rect">
            <a:avLst/>
          </a:prstGeom>
          <a:solidFill>
            <a:schemeClr val="bg2">
              <a:lumMod val="90000"/>
            </a:schemeClr>
          </a:solidFill>
        </p:spPr>
        <p:txBody>
          <a:bodyPr wrap="none" rtlCol="0">
            <a:spAutoFit/>
          </a:bodyPr>
          <a:lstStyle/>
          <a:p>
            <a:pPr defTabSz="914400"/>
            <a:r>
              <a:rPr lang="en-US" sz="2400" b="1" dirty="0">
                <a:solidFill>
                  <a:prstClr val="black"/>
                </a:solidFill>
              </a:rPr>
              <a:t>Field research – measurements</a:t>
            </a:r>
          </a:p>
        </p:txBody>
      </p:sp>
      <p:pic>
        <p:nvPicPr>
          <p:cNvPr id="54" name="Picture 2" descr="IMG_0759"/>
          <p:cNvPicPr>
            <a:picLocks noChangeAspect="1" noChangeArrowheads="1"/>
          </p:cNvPicPr>
          <p:nvPr/>
        </p:nvPicPr>
        <p:blipFill>
          <a:blip r:embed="rId5" cstate="print"/>
          <a:srcRect/>
          <a:stretch>
            <a:fillRect/>
          </a:stretch>
        </p:blipFill>
        <p:spPr bwMode="auto">
          <a:xfrm>
            <a:off x="3793305" y="4196862"/>
            <a:ext cx="1920240" cy="2560320"/>
          </a:xfrm>
          <a:prstGeom prst="rect">
            <a:avLst/>
          </a:prstGeom>
          <a:noFill/>
          <a:ln w="9525">
            <a:noFill/>
            <a:miter lim="800000"/>
            <a:headEnd/>
            <a:tailEnd/>
          </a:ln>
        </p:spPr>
      </p:pic>
      <p:pic>
        <p:nvPicPr>
          <p:cNvPr id="56" name="Picture 1" descr="SJER1.jpg"/>
          <p:cNvPicPr>
            <a:picLocks noChangeAspect="1"/>
          </p:cNvPicPr>
          <p:nvPr/>
        </p:nvPicPr>
        <p:blipFill>
          <a:blip r:embed="rId6" cstate="print"/>
          <a:srcRect/>
          <a:stretch>
            <a:fillRect/>
          </a:stretch>
        </p:blipFill>
        <p:spPr bwMode="auto">
          <a:xfrm>
            <a:off x="182597" y="4191000"/>
            <a:ext cx="1920240" cy="2560320"/>
          </a:xfrm>
          <a:prstGeom prst="rect">
            <a:avLst/>
          </a:prstGeom>
          <a:noFill/>
          <a:ln w="9525">
            <a:noFill/>
            <a:miter lim="800000"/>
            <a:headEnd/>
            <a:tailEnd/>
          </a:ln>
        </p:spPr>
      </p:pic>
      <p:pic>
        <p:nvPicPr>
          <p:cNvPr id="62" name="Picture 2" descr="SAM_0326.JPG"/>
          <p:cNvPicPr>
            <a:picLocks noChangeAspect="1"/>
          </p:cNvPicPr>
          <p:nvPr/>
        </p:nvPicPr>
        <p:blipFill>
          <a:blip r:embed="rId7" cstate="print"/>
          <a:srcRect/>
          <a:stretch>
            <a:fillRect/>
          </a:stretch>
        </p:blipFill>
        <p:spPr bwMode="auto">
          <a:xfrm>
            <a:off x="2235016" y="4196862"/>
            <a:ext cx="1440180" cy="2560320"/>
          </a:xfrm>
          <a:prstGeom prst="rect">
            <a:avLst/>
          </a:prstGeom>
          <a:noFill/>
          <a:ln w="9525">
            <a:noFill/>
            <a:miter lim="800000"/>
            <a:headEnd/>
            <a:tailEnd/>
          </a:ln>
        </p:spPr>
      </p:pic>
      <p:cxnSp>
        <p:nvCxnSpPr>
          <p:cNvPr id="71" name="Straight Connector 70"/>
          <p:cNvCxnSpPr/>
          <p:nvPr/>
        </p:nvCxnSpPr>
        <p:spPr>
          <a:xfrm rot="16200000" flipH="1">
            <a:off x="2469277" y="3764677"/>
            <a:ext cx="548640" cy="151606"/>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918621" y="4191000"/>
            <a:ext cx="2920579" cy="2123658"/>
          </a:xfrm>
          <a:prstGeom prst="rect">
            <a:avLst/>
          </a:prstGeom>
          <a:noFill/>
        </p:spPr>
        <p:txBody>
          <a:bodyPr wrap="square" rtlCol="0">
            <a:spAutoFit/>
          </a:bodyPr>
          <a:lstStyle/>
          <a:p>
            <a:pPr defTabSz="914400"/>
            <a:r>
              <a:rPr lang="en-US" sz="2200" dirty="0">
                <a:solidFill>
                  <a:prstClr val="black"/>
                </a:solidFill>
              </a:rPr>
              <a:t>Ground measurements of precipitation, evapotranspiration, discharge, soil-moisture storage, snowpack storage</a:t>
            </a:r>
          </a:p>
        </p:txBody>
      </p:sp>
      <p:sp>
        <p:nvSpPr>
          <p:cNvPr id="3" name="TextBox 2"/>
          <p:cNvSpPr txBox="1"/>
          <p:nvPr/>
        </p:nvSpPr>
        <p:spPr>
          <a:xfrm>
            <a:off x="6314124" y="6400800"/>
            <a:ext cx="2448876" cy="369332"/>
          </a:xfrm>
          <a:prstGeom prst="rect">
            <a:avLst/>
          </a:prstGeom>
          <a:noFill/>
        </p:spPr>
        <p:txBody>
          <a:bodyPr wrap="none" rtlCol="0">
            <a:spAutoFit/>
          </a:bodyPr>
          <a:lstStyle/>
          <a:p>
            <a:pPr defTabSz="914400"/>
            <a:r>
              <a:rPr lang="en-US" dirty="0">
                <a:solidFill>
                  <a:prstClr val="black"/>
                </a:solidFill>
              </a:rPr>
              <a:t>(Shorthair not available)</a:t>
            </a:r>
          </a:p>
        </p:txBody>
      </p:sp>
      <p:cxnSp>
        <p:nvCxnSpPr>
          <p:cNvPr id="46" name="Straight Connector 45"/>
          <p:cNvCxnSpPr/>
          <p:nvPr/>
        </p:nvCxnSpPr>
        <p:spPr>
          <a:xfrm>
            <a:off x="4191000" y="3840480"/>
            <a:ext cx="204888" cy="290945"/>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91769" y="838200"/>
            <a:ext cx="827662" cy="338554"/>
          </a:xfrm>
          <a:prstGeom prst="rect">
            <a:avLst/>
          </a:prstGeom>
          <a:noFill/>
        </p:spPr>
        <p:txBody>
          <a:bodyPr wrap="none" rtlCol="0">
            <a:spAutoFit/>
          </a:bodyPr>
          <a:lstStyle/>
          <a:p>
            <a:r>
              <a:rPr lang="en-US" sz="1600" dirty="0">
                <a:solidFill>
                  <a:schemeClr val="bg1">
                    <a:lumMod val="95000"/>
                  </a:schemeClr>
                </a:solidFill>
              </a:rPr>
              <a:t>Merced</a:t>
            </a:r>
          </a:p>
        </p:txBody>
      </p:sp>
      <p:sp>
        <p:nvSpPr>
          <p:cNvPr id="52" name="Oval 51"/>
          <p:cNvSpPr/>
          <p:nvPr/>
        </p:nvSpPr>
        <p:spPr>
          <a:xfrm>
            <a:off x="6096000" y="1143000"/>
            <a:ext cx="91440" cy="914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62996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581400" y="693012"/>
            <a:ext cx="5483352" cy="4107588"/>
            <a:chOff x="3432048" y="685800"/>
            <a:chExt cx="5483352" cy="4107588"/>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6803" r="4002"/>
            <a:stretch/>
          </p:blipFill>
          <p:spPr>
            <a:xfrm>
              <a:off x="3432048" y="685800"/>
              <a:ext cx="5483352" cy="4107588"/>
            </a:xfrm>
            <a:prstGeom prst="rect">
              <a:avLst/>
            </a:prstGeom>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810" t="2438" r="2766" b="13888"/>
            <a:stretch/>
          </p:blipFill>
          <p:spPr bwMode="auto">
            <a:xfrm>
              <a:off x="4267200" y="876708"/>
              <a:ext cx="44196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851648" y="3726588"/>
              <a:ext cx="9012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a:t>
              </a:r>
              <a:r>
                <a:rPr kumimoji="0" lang="en-US" sz="1800" b="0" i="0" u="none" strike="noStrike" kern="1200" cap="none" spc="0" normalizeH="0" baseline="30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 = 0.9</a:t>
              </a:r>
            </a:p>
          </p:txBody>
        </p:sp>
      </p:grpSp>
      <p:sp>
        <p:nvSpPr>
          <p:cNvPr id="2" name="TextBox 1"/>
          <p:cNvSpPr txBox="1"/>
          <p:nvPr/>
        </p:nvSpPr>
        <p:spPr>
          <a:xfrm>
            <a:off x="182880" y="182880"/>
            <a:ext cx="4114800" cy="461665"/>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Scaling evapotranspiration (ET)</a:t>
            </a:r>
          </a:p>
        </p:txBody>
      </p:sp>
      <p:sp>
        <p:nvSpPr>
          <p:cNvPr id="3" name="TextBox 2"/>
          <p:cNvSpPr txBox="1"/>
          <p:nvPr/>
        </p:nvSpPr>
        <p:spPr>
          <a:xfrm>
            <a:off x="197676" y="5334000"/>
            <a:ext cx="3855719" cy="830997"/>
          </a:xfrm>
          <a:prstGeom prst="rect">
            <a:avLst/>
          </a:prstGeom>
          <a:solidFill>
            <a:schemeClr val="accent6">
              <a:lumMod val="20000"/>
              <a:lumOff val="80000"/>
            </a:schemeClr>
          </a:solidFill>
        </p:spPr>
        <p:txBody>
          <a:bodyPr wrap="square" rtlCol="0">
            <a:spAutoFit/>
          </a:bodyPr>
          <a:lstStyle/>
          <a:p>
            <a:pPr marL="287338" marR="0" lvl="0" indent="-287338"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ET calculated across the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Sierra </a:t>
            </a:r>
            <a:r>
              <a:rPr kumimoji="0" lang="en-US" sz="2400" b="0" i="0" u="none" strike="noStrike" kern="1200" cap="none" spc="0" normalizeH="0" baseline="0" noProof="0" dirty="0">
                <a:ln>
                  <a:noFill/>
                </a:ln>
                <a:solidFill>
                  <a:prstClr val="black"/>
                </a:solidFill>
                <a:effectLst/>
                <a:uLnTx/>
                <a:uFillTx/>
                <a:latin typeface="Calibri"/>
                <a:ea typeface="+mn-ea"/>
                <a:cs typeface="+mn-cs"/>
              </a:rPr>
              <a:t>using this calibration</a:t>
            </a:r>
          </a:p>
        </p:txBody>
      </p:sp>
      <p:sp>
        <p:nvSpPr>
          <p:cNvPr id="6" name="TextBox 5"/>
          <p:cNvSpPr txBox="1"/>
          <p:nvPr/>
        </p:nvSpPr>
        <p:spPr>
          <a:xfrm>
            <a:off x="7315200" y="6553200"/>
            <a:ext cx="1828800" cy="307777"/>
          </a:xfrm>
          <a:prstGeom prst="rect">
            <a:avLst/>
          </a:prstGeom>
          <a:noFill/>
        </p:spPr>
        <p:txBody>
          <a:bodyPr wrap="square" rtlCol="0">
            <a:spAutoFit/>
          </a:bodyPr>
          <a:lstStyle/>
          <a:p>
            <a:pPr marL="0" marR="0" lvl="0" indent="0" algn="l" defTabSz="91421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Goulden &amp; Bales, 2014</a:t>
            </a:r>
          </a:p>
        </p:txBody>
      </p:sp>
      <p:sp>
        <p:nvSpPr>
          <p:cNvPr id="20" name="TextBox 19"/>
          <p:cNvSpPr txBox="1"/>
          <p:nvPr/>
        </p:nvSpPr>
        <p:spPr>
          <a:xfrm>
            <a:off x="152400" y="1097340"/>
            <a:ext cx="33055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Annual ET measured by flux towers, correlated with satellite NDVI (greenness)</a:t>
            </a:r>
          </a:p>
        </p:txBody>
      </p:sp>
      <p:sp>
        <p:nvSpPr>
          <p:cNvPr id="9" name="TextBox 8"/>
          <p:cNvSpPr txBox="1"/>
          <p:nvPr/>
        </p:nvSpPr>
        <p:spPr>
          <a:xfrm>
            <a:off x="6019800" y="4781754"/>
            <a:ext cx="1493519" cy="369332"/>
          </a:xfrm>
          <a:prstGeom prst="rect">
            <a:avLst/>
          </a:prstGeom>
          <a:noFill/>
        </p:spPr>
        <p:txBody>
          <a:bodyPr wrap="square" rtlCol="0">
            <a:spAutoFit/>
          </a:bodyPr>
          <a:lstStyle/>
          <a:p>
            <a:r>
              <a:rPr lang="en-US" dirty="0" smtClean="0"/>
              <a:t>“greenness”</a:t>
            </a:r>
            <a:endParaRPr lang="en-US" dirty="0"/>
          </a:p>
        </p:txBody>
      </p:sp>
    </p:spTree>
    <p:extLst>
      <p:ext uri="{BB962C8B-B14F-4D97-AF65-F5344CB8AC3E}">
        <p14:creationId xmlns:p14="http://schemas.microsoft.com/office/powerpoint/2010/main" val="1021772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990600"/>
            <a:ext cx="6400800" cy="4652195"/>
          </a:xfrm>
          <a:prstGeom prst="rect">
            <a:avLst/>
          </a:prstGeom>
        </p:spPr>
      </p:pic>
      <p:sp>
        <p:nvSpPr>
          <p:cNvPr id="3" name="TextBox 2"/>
          <p:cNvSpPr txBox="1"/>
          <p:nvPr/>
        </p:nvSpPr>
        <p:spPr>
          <a:xfrm>
            <a:off x="182880" y="182880"/>
            <a:ext cx="4114800" cy="461665"/>
          </a:xfrm>
          <a:prstGeom prst="rect">
            <a:avLst/>
          </a:prstGeom>
          <a:solidFill>
            <a:schemeClr val="bg2">
              <a:lumMod val="90000"/>
            </a:schemeClr>
          </a:solidFill>
        </p:spPr>
        <p:txBody>
          <a:bodyPr wrap="square" rtlCol="0">
            <a:spAutoFit/>
          </a:bodyPr>
          <a:lstStyle/>
          <a:p>
            <a:pPr defTabSz="914400"/>
            <a:r>
              <a:rPr lang="en-US" sz="2400" b="1" dirty="0">
                <a:solidFill>
                  <a:prstClr val="black"/>
                </a:solidFill>
              </a:rPr>
              <a:t>Scaling ET across Kings R. basin</a:t>
            </a:r>
          </a:p>
        </p:txBody>
      </p:sp>
      <p:sp>
        <p:nvSpPr>
          <p:cNvPr id="4" name="TextBox 3"/>
          <p:cNvSpPr txBox="1"/>
          <p:nvPr/>
        </p:nvSpPr>
        <p:spPr>
          <a:xfrm>
            <a:off x="7965406" y="1148263"/>
            <a:ext cx="988094" cy="830997"/>
          </a:xfrm>
          <a:prstGeom prst="rect">
            <a:avLst/>
          </a:prstGeom>
          <a:noFill/>
        </p:spPr>
        <p:txBody>
          <a:bodyPr wrap="square" rtlCol="0">
            <a:spAutoFit/>
          </a:bodyPr>
          <a:lstStyle/>
          <a:p>
            <a:pPr algn="ctr"/>
            <a:r>
              <a:rPr lang="en-US" sz="2400" dirty="0"/>
              <a:t>High Sierra</a:t>
            </a:r>
          </a:p>
        </p:txBody>
      </p:sp>
      <p:cxnSp>
        <p:nvCxnSpPr>
          <p:cNvPr id="6" name="Straight Arrow Connector 5"/>
          <p:cNvCxnSpPr/>
          <p:nvPr/>
        </p:nvCxnSpPr>
        <p:spPr>
          <a:xfrm flipH="1">
            <a:off x="7086600" y="1453063"/>
            <a:ext cx="838200" cy="6858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9600" y="995863"/>
            <a:ext cx="1371600" cy="830997"/>
          </a:xfrm>
          <a:prstGeom prst="rect">
            <a:avLst/>
          </a:prstGeom>
          <a:noFill/>
        </p:spPr>
        <p:txBody>
          <a:bodyPr wrap="square" rtlCol="0">
            <a:spAutoFit/>
          </a:bodyPr>
          <a:lstStyle/>
          <a:p>
            <a:pPr algn="ctr"/>
            <a:r>
              <a:rPr lang="en-US" sz="2400" dirty="0"/>
              <a:t>Mixed conifer</a:t>
            </a:r>
          </a:p>
        </p:txBody>
      </p:sp>
      <p:cxnSp>
        <p:nvCxnSpPr>
          <p:cNvPr id="8" name="Straight Arrow Connector 7"/>
          <p:cNvCxnSpPr>
            <a:cxnSpLocks/>
          </p:cNvCxnSpPr>
          <p:nvPr/>
        </p:nvCxnSpPr>
        <p:spPr>
          <a:xfrm>
            <a:off x="1752600" y="1453063"/>
            <a:ext cx="609600" cy="5334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6027003"/>
            <a:ext cx="5943600" cy="830997"/>
          </a:xfrm>
          <a:prstGeom prst="rect">
            <a:avLst/>
          </a:prstGeom>
          <a:noFill/>
        </p:spPr>
        <p:txBody>
          <a:bodyPr wrap="square" rtlCol="0">
            <a:spAutoFit/>
          </a:bodyPr>
          <a:lstStyle/>
          <a:p>
            <a:pPr marL="287338" indent="-287338" defTabSz="914400"/>
            <a:r>
              <a:rPr lang="en-US" sz="2400" dirty="0">
                <a:solidFill>
                  <a:prstClr val="black"/>
                </a:solidFill>
              </a:rPr>
              <a:t>Evapotranspiration across the southern Sierra using ET-NDVI correlation from flux towers</a:t>
            </a:r>
          </a:p>
        </p:txBody>
      </p:sp>
      <p:sp>
        <p:nvSpPr>
          <p:cNvPr id="12" name="TextBox 11"/>
          <p:cNvSpPr txBox="1"/>
          <p:nvPr/>
        </p:nvSpPr>
        <p:spPr>
          <a:xfrm>
            <a:off x="304800" y="2128164"/>
            <a:ext cx="990600" cy="461665"/>
          </a:xfrm>
          <a:prstGeom prst="rect">
            <a:avLst/>
          </a:prstGeom>
          <a:noFill/>
        </p:spPr>
        <p:txBody>
          <a:bodyPr wrap="square" rtlCol="0">
            <a:spAutoFit/>
          </a:bodyPr>
          <a:lstStyle/>
          <a:p>
            <a:pPr algn="ctr"/>
            <a:r>
              <a:rPr lang="en-US" sz="2400" dirty="0"/>
              <a:t>Oak</a:t>
            </a:r>
          </a:p>
        </p:txBody>
      </p:sp>
      <p:cxnSp>
        <p:nvCxnSpPr>
          <p:cNvPr id="13" name="Straight Arrow Connector 12"/>
          <p:cNvCxnSpPr>
            <a:cxnSpLocks/>
          </p:cNvCxnSpPr>
          <p:nvPr/>
        </p:nvCxnSpPr>
        <p:spPr>
          <a:xfrm>
            <a:off x="1155217" y="2384554"/>
            <a:ext cx="597383" cy="43484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315200" y="6553200"/>
            <a:ext cx="1828800" cy="307777"/>
          </a:xfrm>
          <a:prstGeom prst="rect">
            <a:avLst/>
          </a:prstGeom>
          <a:noFill/>
        </p:spPr>
        <p:txBody>
          <a:bodyPr wrap="square" rtlCol="0">
            <a:spAutoFit/>
          </a:bodyPr>
          <a:lstStyle/>
          <a:p>
            <a:r>
              <a:rPr lang="en-US" sz="1400" i="1" dirty="0"/>
              <a:t>Goulden &amp; Bales, 2014</a:t>
            </a:r>
          </a:p>
        </p:txBody>
      </p:sp>
      <p:sp>
        <p:nvSpPr>
          <p:cNvPr id="14" name="TextBox 13"/>
          <p:cNvSpPr txBox="1"/>
          <p:nvPr/>
        </p:nvSpPr>
        <p:spPr>
          <a:xfrm>
            <a:off x="822960" y="2590800"/>
            <a:ext cx="7498080" cy="1569660"/>
          </a:xfrm>
          <a:prstGeom prst="rect">
            <a:avLst/>
          </a:prstGeom>
          <a:solidFill>
            <a:srgbClr val="4D4D4D">
              <a:alpha val="49804"/>
            </a:srgbClr>
          </a:solidFill>
        </p:spPr>
        <p:txBody>
          <a:bodyPr wrap="square" rtlCol="0">
            <a:spAutoFit/>
          </a:bodyPr>
          <a:lstStyle/>
          <a:p>
            <a:pPr algn="ctr"/>
            <a:r>
              <a:rPr lang="en-US" sz="3200" dirty="0">
                <a:solidFill>
                  <a:srgbClr val="FFFF00"/>
                </a:solidFill>
              </a:rPr>
              <a:t>Significant advances in </a:t>
            </a:r>
            <a:r>
              <a:rPr lang="en-US" sz="3200" dirty="0" smtClean="0">
                <a:solidFill>
                  <a:srgbClr val="FFFF00"/>
                </a:solidFill>
              </a:rPr>
              <a:t>measurements </a:t>
            </a:r>
            <a:r>
              <a:rPr lang="en-US" sz="3200" dirty="0">
                <a:solidFill>
                  <a:srgbClr val="FFFF00"/>
                </a:solidFill>
              </a:rPr>
              <a:t>in past 5-10 </a:t>
            </a:r>
            <a:r>
              <a:rPr lang="en-US" sz="3200" dirty="0" err="1">
                <a:solidFill>
                  <a:srgbClr val="FFFF00"/>
                </a:solidFill>
              </a:rPr>
              <a:t>yr</a:t>
            </a:r>
            <a:r>
              <a:rPr lang="en-US" sz="3200" dirty="0">
                <a:solidFill>
                  <a:srgbClr val="FFFF00"/>
                </a:solidFill>
              </a:rPr>
              <a:t> can better inform decision making</a:t>
            </a:r>
          </a:p>
        </p:txBody>
      </p:sp>
    </p:spTree>
    <p:extLst>
      <p:ext uri="{BB962C8B-B14F-4D97-AF65-F5344CB8AC3E}">
        <p14:creationId xmlns:p14="http://schemas.microsoft.com/office/powerpoint/2010/main" val="55918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638" t="9049"/>
          <a:stretch/>
        </p:blipFill>
        <p:spPr>
          <a:xfrm>
            <a:off x="2" y="0"/>
            <a:ext cx="9053061" cy="4158288"/>
          </a:xfrm>
          <a:prstGeom prst="rect">
            <a:avLst/>
          </a:prstGeom>
        </p:spPr>
      </p:pic>
      <p:sp>
        <p:nvSpPr>
          <p:cNvPr id="3" name="TextBox 2"/>
          <p:cNvSpPr txBox="1"/>
          <p:nvPr/>
        </p:nvSpPr>
        <p:spPr>
          <a:xfrm>
            <a:off x="6629400" y="6550242"/>
            <a:ext cx="2455055" cy="307758"/>
          </a:xfrm>
          <a:prstGeom prst="rect">
            <a:avLst/>
          </a:prstGeom>
          <a:noFill/>
        </p:spPr>
        <p:txBody>
          <a:bodyPr wrap="none" lIns="91420" tIns="45711" rIns="91420" bIns="45711" rtlCol="0">
            <a:spAutoFit/>
          </a:bodyPr>
          <a:lstStyle/>
          <a:p>
            <a:r>
              <a:rPr lang="en-US" sz="1400" i="1" dirty="0">
                <a:solidFill>
                  <a:prstClr val="black"/>
                </a:solidFill>
              </a:rPr>
              <a:t>Map from CA Water Plan, 2013</a:t>
            </a:r>
          </a:p>
        </p:txBody>
      </p:sp>
      <p:sp>
        <p:nvSpPr>
          <p:cNvPr id="4" name="TextBox 3"/>
          <p:cNvSpPr txBox="1"/>
          <p:nvPr/>
        </p:nvSpPr>
        <p:spPr>
          <a:xfrm>
            <a:off x="1752600" y="182881"/>
            <a:ext cx="2667000" cy="461665"/>
          </a:xfrm>
          <a:prstGeom prst="rect">
            <a:avLst/>
          </a:prstGeom>
          <a:solidFill>
            <a:schemeClr val="bg2">
              <a:lumMod val="90000"/>
            </a:schemeClr>
          </a:solidFill>
        </p:spPr>
        <p:txBody>
          <a:bodyPr wrap="square" lIns="91420" tIns="45711" rIns="91420" bIns="45711" rtlCol="0">
            <a:spAutoFit/>
          </a:bodyPr>
          <a:lstStyle/>
          <a:p>
            <a:r>
              <a:rPr lang="en-US" sz="2400" b="1" dirty="0">
                <a:solidFill>
                  <a:prstClr val="black"/>
                </a:solidFill>
              </a:rPr>
              <a:t>Evapotranspiration</a:t>
            </a:r>
          </a:p>
        </p:txBody>
      </p:sp>
      <p:pic>
        <p:nvPicPr>
          <p:cNvPr id="8" name="Picture 2" descr="C:\Users\rbales\Dropbox\Manus\Students\Harrison\Sierra\Oct2014\Runoff.JPG"/>
          <p:cNvPicPr>
            <a:picLocks noChangeAspect="1" noChangeArrowheads="1"/>
          </p:cNvPicPr>
          <p:nvPr/>
        </p:nvPicPr>
        <p:blipFill rotWithShape="1">
          <a:blip r:embed="rId4">
            <a:extLst>
              <a:ext uri="{28A0092B-C50C-407E-A947-70E740481C1C}">
                <a14:useLocalDpi xmlns:a14="http://schemas.microsoft.com/office/drawing/2010/main" val="0"/>
              </a:ext>
            </a:extLst>
          </a:blip>
          <a:srcRect t="3980" r="2346"/>
          <a:stretch/>
        </p:blipFill>
        <p:spPr bwMode="auto">
          <a:xfrm>
            <a:off x="182880" y="3476547"/>
            <a:ext cx="5151120" cy="33814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991246" y="3505200"/>
            <a:ext cx="1666354" cy="400110"/>
          </a:xfrm>
          <a:prstGeom prst="rect">
            <a:avLst/>
          </a:prstGeom>
          <a:noFill/>
        </p:spPr>
        <p:txBody>
          <a:bodyPr wrap="none" lIns="91420" tIns="45711" rIns="91420" bIns="45711" rtlCol="0">
            <a:spAutoFit/>
          </a:bodyPr>
          <a:lstStyle/>
          <a:p>
            <a:r>
              <a:rPr lang="en-US" sz="2000" b="1" dirty="0"/>
              <a:t>Sierra Nevada</a:t>
            </a:r>
          </a:p>
        </p:txBody>
      </p:sp>
      <p:cxnSp>
        <p:nvCxnSpPr>
          <p:cNvPr id="12" name="Straight Arrow Connector 11"/>
          <p:cNvCxnSpPr/>
          <p:nvPr/>
        </p:nvCxnSpPr>
        <p:spPr>
          <a:xfrm flipH="1" flipV="1">
            <a:off x="8106146" y="3343245"/>
            <a:ext cx="609600" cy="3239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72400" y="3096511"/>
            <a:ext cx="337320" cy="371541"/>
          </a:xfrm>
          <a:prstGeom prst="rect">
            <a:avLst/>
          </a:prstGeom>
          <a:noFill/>
        </p:spPr>
        <p:txBody>
          <a:bodyPr wrap="none" lIns="91420" tIns="45711" rIns="91420" bIns="45711" rtlCol="0">
            <a:spAutoFit/>
          </a:bodyPr>
          <a:lstStyle/>
          <a:p>
            <a:r>
              <a:rPr lang="en-US" b="1" dirty="0">
                <a:solidFill>
                  <a:srgbClr val="0070C0"/>
                </a:solidFill>
              </a:rPr>
              <a:t>N</a:t>
            </a:r>
          </a:p>
        </p:txBody>
      </p:sp>
      <p:pic>
        <p:nvPicPr>
          <p:cNvPr id="10" name="Picture 2" descr="C:\Users\rbales\Dropbox\Manus\Students\Harrison\Sierra\PRISM\PE2.JPG"/>
          <p:cNvPicPr>
            <a:picLocks noChangeAspect="1" noChangeArrowheads="1"/>
          </p:cNvPicPr>
          <p:nvPr/>
        </p:nvPicPr>
        <p:blipFill rotWithShape="1">
          <a:blip r:embed="rId5">
            <a:extLst>
              <a:ext uri="{28A0092B-C50C-407E-A947-70E740481C1C}">
                <a14:useLocalDpi xmlns:a14="http://schemas.microsoft.com/office/drawing/2010/main" val="0"/>
              </a:ext>
            </a:extLst>
          </a:blip>
          <a:srcRect l="-3585" t="3374" r="2317" b="-645"/>
          <a:stretch/>
        </p:blipFill>
        <p:spPr bwMode="auto">
          <a:xfrm>
            <a:off x="-28876" y="3453614"/>
            <a:ext cx="5333844" cy="33832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0" y="1981200"/>
            <a:ext cx="184731" cy="369332"/>
          </a:xfrm>
          <a:prstGeom prst="rect">
            <a:avLst/>
          </a:prstGeom>
          <a:noFill/>
        </p:spPr>
        <p:txBody>
          <a:bodyPr wrap="none" rtlCol="0">
            <a:spAutoFit/>
          </a:bodyPr>
          <a:lstStyle/>
          <a:p>
            <a:endParaRPr lang="en-US" dirty="0"/>
          </a:p>
        </p:txBody>
      </p:sp>
      <p:sp>
        <p:nvSpPr>
          <p:cNvPr id="13" name="TextBox 12"/>
          <p:cNvSpPr txBox="1"/>
          <p:nvPr/>
        </p:nvSpPr>
        <p:spPr>
          <a:xfrm>
            <a:off x="1066800" y="1371600"/>
            <a:ext cx="7010400" cy="1077218"/>
          </a:xfrm>
          <a:prstGeom prst="rect">
            <a:avLst/>
          </a:prstGeom>
          <a:solidFill>
            <a:srgbClr val="4D4D4D">
              <a:alpha val="49804"/>
            </a:srgbClr>
          </a:solidFill>
        </p:spPr>
        <p:txBody>
          <a:bodyPr wrap="square" rtlCol="0">
            <a:spAutoFit/>
          </a:bodyPr>
          <a:lstStyle/>
          <a:p>
            <a:pPr algn="ctr"/>
            <a:r>
              <a:rPr lang="en-US" sz="3200" dirty="0">
                <a:solidFill>
                  <a:srgbClr val="FFFF00"/>
                </a:solidFill>
              </a:rPr>
              <a:t>We can measure &amp; manage evapotranspiration on a basin-wide basis</a:t>
            </a:r>
          </a:p>
        </p:txBody>
      </p:sp>
      <p:grpSp>
        <p:nvGrpSpPr>
          <p:cNvPr id="25" name="Group 24">
            <a:extLst>
              <a:ext uri="{FF2B5EF4-FFF2-40B4-BE49-F238E27FC236}">
                <a16:creationId xmlns:a16="http://schemas.microsoft.com/office/drawing/2014/main" id="{E7E66ADA-1787-468B-B6C9-647E471B76F1}"/>
              </a:ext>
            </a:extLst>
          </p:cNvPr>
          <p:cNvGrpSpPr/>
          <p:nvPr/>
        </p:nvGrpSpPr>
        <p:grpSpPr>
          <a:xfrm>
            <a:off x="5334000" y="4432843"/>
            <a:ext cx="3656154" cy="1323421"/>
            <a:chOff x="5487846" y="4432843"/>
            <a:chExt cx="3656154" cy="1323421"/>
          </a:xfrm>
        </p:grpSpPr>
        <p:sp>
          <p:nvSpPr>
            <p:cNvPr id="7" name="TextBox 6"/>
            <p:cNvSpPr txBox="1"/>
            <p:nvPr/>
          </p:nvSpPr>
          <p:spPr>
            <a:xfrm>
              <a:off x="6248400" y="4432843"/>
              <a:ext cx="2895600" cy="1323421"/>
            </a:xfrm>
            <a:prstGeom prst="rect">
              <a:avLst/>
            </a:prstGeom>
            <a:noFill/>
          </p:spPr>
          <p:txBody>
            <a:bodyPr wrap="square" lIns="91420" tIns="45711" rIns="91420" bIns="45711" rtlCol="0">
              <a:spAutoFit/>
            </a:bodyPr>
            <a:lstStyle/>
            <a:p>
              <a:pPr marL="226965" indent="-226965">
                <a:spcAft>
                  <a:spcPts val="1200"/>
                </a:spcAft>
              </a:pPr>
              <a:r>
                <a:rPr lang="en-US" sz="2000" dirty="0"/>
                <a:t>Precipitation =</a:t>
              </a:r>
            </a:p>
            <a:p>
              <a:pPr marL="226965" indent="-226965">
                <a:spcAft>
                  <a:spcPts val="1200"/>
                </a:spcAft>
              </a:pPr>
              <a:r>
                <a:rPr lang="en-US" sz="2000" dirty="0"/>
                <a:t>Runoff +</a:t>
              </a:r>
            </a:p>
            <a:p>
              <a:pPr marL="226965" indent="-226965">
                <a:spcAft>
                  <a:spcPts val="1200"/>
                </a:spcAft>
              </a:pPr>
              <a:r>
                <a:rPr lang="en-US" sz="2000" dirty="0"/>
                <a:t>Evapotranspiration</a:t>
              </a:r>
            </a:p>
          </p:txBody>
        </p:sp>
        <p:grpSp>
          <p:nvGrpSpPr>
            <p:cNvPr id="24" name="Group 23">
              <a:extLst>
                <a:ext uri="{FF2B5EF4-FFF2-40B4-BE49-F238E27FC236}">
                  <a16:creationId xmlns:a16="http://schemas.microsoft.com/office/drawing/2014/main" id="{1D5864B7-FBD1-4150-968C-0177067BF233}"/>
                </a:ext>
              </a:extLst>
            </p:cNvPr>
            <p:cNvGrpSpPr/>
            <p:nvPr/>
          </p:nvGrpSpPr>
          <p:grpSpPr>
            <a:xfrm>
              <a:off x="5487846" y="4800600"/>
              <a:ext cx="760554" cy="838200"/>
              <a:chOff x="5487846" y="4800600"/>
              <a:chExt cx="760554" cy="838200"/>
            </a:xfrm>
          </p:grpSpPr>
          <p:sp>
            <p:nvSpPr>
              <p:cNvPr id="14" name="Right Brace 13">
                <a:extLst>
                  <a:ext uri="{FF2B5EF4-FFF2-40B4-BE49-F238E27FC236}">
                    <a16:creationId xmlns:a16="http://schemas.microsoft.com/office/drawing/2014/main" id="{C17C4129-8C4B-49AD-9C6F-40E7E8E1930C}"/>
                  </a:ext>
                </a:extLst>
              </p:cNvPr>
              <p:cNvSpPr/>
              <p:nvPr/>
            </p:nvSpPr>
            <p:spPr>
              <a:xfrm>
                <a:off x="5487846" y="5145254"/>
                <a:ext cx="150954" cy="4935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a:extLst>
                  <a:ext uri="{FF2B5EF4-FFF2-40B4-BE49-F238E27FC236}">
                    <a16:creationId xmlns:a16="http://schemas.microsoft.com/office/drawing/2014/main" id="{84641A78-A75A-4349-8908-CC9C74413C47}"/>
                  </a:ext>
                </a:extLst>
              </p:cNvPr>
              <p:cNvSpPr/>
              <p:nvPr/>
            </p:nvSpPr>
            <p:spPr>
              <a:xfrm>
                <a:off x="5516158" y="4800600"/>
                <a:ext cx="122642" cy="29395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9A25405-715C-4641-A2C7-8871BE882CBE}"/>
                  </a:ext>
                </a:extLst>
              </p:cNvPr>
              <p:cNvCxnSpPr>
                <a:cxnSpLocks/>
                <a:stCxn id="19" idx="1"/>
                <a:endCxn id="7" idx="1"/>
              </p:cNvCxnSpPr>
              <p:nvPr/>
            </p:nvCxnSpPr>
            <p:spPr>
              <a:xfrm>
                <a:off x="5638800" y="4947577"/>
                <a:ext cx="609600" cy="1469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8F4544F-822F-4B07-9A5E-BA6589DE0BF9}"/>
                  </a:ext>
                </a:extLst>
              </p:cNvPr>
              <p:cNvCxnSpPr>
                <a:cxnSpLocks/>
                <a:stCxn id="14" idx="1"/>
              </p:cNvCxnSpPr>
              <p:nvPr/>
            </p:nvCxnSpPr>
            <p:spPr>
              <a:xfrm>
                <a:off x="5638800" y="5392027"/>
                <a:ext cx="609600" cy="170573"/>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1578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9FC72A-22BB-475D-8758-E6B5F1A32AC2}"/>
              </a:ext>
            </a:extLst>
          </p:cNvPr>
          <p:cNvSpPr txBox="1"/>
          <p:nvPr/>
        </p:nvSpPr>
        <p:spPr>
          <a:xfrm>
            <a:off x="5075491" y="3497996"/>
            <a:ext cx="4068509" cy="1938974"/>
          </a:xfrm>
          <a:prstGeom prst="rect">
            <a:avLst/>
          </a:prstGeom>
          <a:solidFill>
            <a:srgbClr val="000000">
              <a:alpha val="40000"/>
            </a:srgbClr>
          </a:solidFill>
        </p:spPr>
        <p:txBody>
          <a:bodyPr wrap="none" lIns="91420" tIns="45711" rIns="91420" bIns="45711" rtlCol="0">
            <a:spAutoFit/>
          </a:bodyPr>
          <a:lstStyle/>
          <a:p>
            <a:pPr marL="0" marR="0" lvl="0" indent="0" algn="l" defTabSz="91421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chemeClr val="bg1"/>
                </a:solidFill>
                <a:effectLst/>
                <a:uLnTx/>
                <a:uFillTx/>
                <a:latin typeface="Calibri"/>
                <a:ea typeface="+mn-ea"/>
                <a:cs typeface="+mn-cs"/>
              </a:rPr>
              <a:t>Topics in this talk</a:t>
            </a: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000" i="0" u="none" strike="noStrike" kern="1200" cap="none" spc="0" normalizeH="0" baseline="0" noProof="0" dirty="0">
                <a:ln>
                  <a:noFill/>
                </a:ln>
                <a:solidFill>
                  <a:srgbClr val="FFFF00"/>
                </a:solidFill>
                <a:effectLst/>
                <a:uLnTx/>
                <a:uFillTx/>
                <a:latin typeface="Calibri"/>
                <a:ea typeface="+mn-ea"/>
                <a:cs typeface="+mn-cs"/>
              </a:rPr>
              <a:t>Sierra Nevada </a:t>
            </a:r>
            <a:r>
              <a:rPr kumimoji="0" lang="en-US" sz="2000" i="0" u="none" strike="noStrike" kern="1200" cap="none" spc="0" normalizeH="0" baseline="0" noProof="0" dirty="0" smtClean="0">
                <a:ln>
                  <a:noFill/>
                </a:ln>
                <a:solidFill>
                  <a:srgbClr val="FFFF00"/>
                </a:solidFill>
                <a:effectLst/>
                <a:uLnTx/>
                <a:uFillTx/>
                <a:latin typeface="Calibri"/>
                <a:ea typeface="+mn-ea"/>
                <a:cs typeface="+mn-cs"/>
              </a:rPr>
              <a:t>hydrology</a:t>
            </a: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2000" dirty="0" smtClean="0">
                <a:solidFill>
                  <a:srgbClr val="FFFF00"/>
                </a:solidFill>
                <a:latin typeface="Calibri"/>
              </a:rPr>
              <a:t>Measuring snowpack</a:t>
            </a:r>
            <a:endParaRPr kumimoji="0" lang="en-US" sz="2000" i="0" u="none" strike="noStrike" kern="1200" cap="none" spc="0" normalizeH="0" baseline="0" noProof="0" dirty="0">
              <a:ln>
                <a:noFill/>
              </a:ln>
              <a:solidFill>
                <a:srgbClr val="FFFF00"/>
              </a:solidFill>
              <a:effectLst/>
              <a:uLnTx/>
              <a:uFillTx/>
              <a:latin typeface="Calibri"/>
              <a:ea typeface="+mn-ea"/>
              <a:cs typeface="+mn-cs"/>
            </a:endParaRP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2000" dirty="0">
                <a:solidFill>
                  <a:srgbClr val="FFFF00"/>
                </a:solidFill>
                <a:latin typeface="Calibri"/>
              </a:rPr>
              <a:t>Estimating evapotranspiration</a:t>
            </a:r>
            <a:endParaRPr kumimoji="0" lang="en-US" sz="2000" i="0" u="none" strike="noStrike" kern="1200" cap="none" spc="0" normalizeH="0" baseline="0" noProof="0" dirty="0">
              <a:ln>
                <a:noFill/>
              </a:ln>
              <a:solidFill>
                <a:srgbClr val="FFFF00"/>
              </a:solidFill>
              <a:effectLst/>
              <a:uLnTx/>
              <a:uFillTx/>
              <a:latin typeface="Calibri"/>
              <a:ea typeface="+mn-ea"/>
              <a:cs typeface="+mn-cs"/>
            </a:endParaRP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000" b="1" i="0" u="none" strike="noStrike" kern="1200" cap="none" spc="0" normalizeH="0" baseline="0" noProof="0" dirty="0" smtClean="0">
                <a:ln>
                  <a:noFill/>
                </a:ln>
                <a:solidFill>
                  <a:srgbClr val="FFFF00"/>
                </a:solidFill>
                <a:effectLst/>
                <a:uLnTx/>
                <a:uFillTx/>
                <a:latin typeface="Calibri"/>
                <a:ea typeface="+mn-ea"/>
                <a:cs typeface="+mn-cs"/>
              </a:rPr>
              <a:t>Thinning </a:t>
            </a:r>
            <a:r>
              <a:rPr kumimoji="0" lang="en-US" sz="2000" b="1" i="0" u="none" strike="noStrike" kern="1200" cap="none" spc="0" normalizeH="0" baseline="0" noProof="0" dirty="0">
                <a:ln>
                  <a:noFill/>
                </a:ln>
                <a:solidFill>
                  <a:srgbClr val="FFFF00"/>
                </a:solidFill>
                <a:effectLst/>
                <a:uLnTx/>
                <a:uFillTx/>
                <a:latin typeface="Calibri"/>
                <a:ea typeface="+mn-ea"/>
                <a:cs typeface="+mn-cs"/>
              </a:rPr>
              <a:t>impacts</a:t>
            </a:r>
          </a:p>
          <a:p>
            <a:pPr marL="285750" lvl="0" indent="-285750">
              <a:buFont typeface="Calibri" panose="020F0502020204030204" pitchFamily="34" charset="0"/>
              <a:buChar char="–"/>
              <a:defRPr/>
            </a:pPr>
            <a:r>
              <a:rPr lang="en-US" sz="2000" dirty="0">
                <a:solidFill>
                  <a:srgbClr val="FFFF00"/>
                </a:solidFill>
              </a:rPr>
              <a:t>Linking headwater to groundwater</a:t>
            </a:r>
          </a:p>
        </p:txBody>
      </p:sp>
      <p:sp>
        <p:nvSpPr>
          <p:cNvPr id="2" name="TextBox 1"/>
          <p:cNvSpPr txBox="1"/>
          <p:nvPr/>
        </p:nvSpPr>
        <p:spPr>
          <a:xfrm>
            <a:off x="1981200" y="6096000"/>
            <a:ext cx="5927264" cy="523220"/>
          </a:xfrm>
          <a:prstGeom prst="rect">
            <a:avLst/>
          </a:prstGeom>
          <a:noFill/>
        </p:spPr>
        <p:txBody>
          <a:bodyPr wrap="none" rtlCol="0">
            <a:spAutoFit/>
          </a:bodyPr>
          <a:lstStyle/>
          <a:p>
            <a:pPr defTabSz="914400"/>
            <a:r>
              <a:rPr lang="en-US" sz="2800" b="1" dirty="0">
                <a:solidFill>
                  <a:srgbClr val="FFFF00"/>
                </a:solidFill>
              </a:rPr>
              <a:t>Thinned unit w/ control in background</a:t>
            </a:r>
          </a:p>
        </p:txBody>
      </p:sp>
      <p:sp>
        <p:nvSpPr>
          <p:cNvPr id="3" name="TextBox 2"/>
          <p:cNvSpPr txBox="1"/>
          <p:nvPr/>
        </p:nvSpPr>
        <p:spPr>
          <a:xfrm>
            <a:off x="3551437" y="1524000"/>
            <a:ext cx="4357027" cy="830997"/>
          </a:xfrm>
          <a:prstGeom prst="rect">
            <a:avLst/>
          </a:prstGeom>
          <a:noFill/>
        </p:spPr>
        <p:txBody>
          <a:bodyPr wrap="none" rtlCol="0">
            <a:spAutoFit/>
          </a:bodyPr>
          <a:lstStyle/>
          <a:p>
            <a:r>
              <a:rPr lang="en-US" sz="2400" dirty="0">
                <a:solidFill>
                  <a:srgbClr val="FFFF00"/>
                </a:solidFill>
              </a:rPr>
              <a:t>Management response:</a:t>
            </a:r>
          </a:p>
          <a:p>
            <a:r>
              <a:rPr lang="en-US" sz="2400" dirty="0">
                <a:solidFill>
                  <a:srgbClr val="FFFF00"/>
                </a:solidFill>
              </a:rPr>
              <a:t>restore (thin) forest </a:t>
            </a:r>
            <a:r>
              <a:rPr lang="en-US" sz="2400" dirty="0">
                <a:solidFill>
                  <a:srgbClr val="FFFF00"/>
                </a:solidFill>
                <a:sym typeface="Wingdings" panose="05000000000000000000" pitchFamily="2" charset="2"/>
              </a:rPr>
              <a:t> reduce ET</a:t>
            </a:r>
            <a:endParaRPr lang="en-US" sz="2400" dirty="0">
              <a:solidFill>
                <a:srgbClr val="FFFF00"/>
              </a:solidFill>
            </a:endParaRPr>
          </a:p>
        </p:txBody>
      </p:sp>
      <p:sp>
        <p:nvSpPr>
          <p:cNvPr id="4" name="TextBox 3"/>
          <p:cNvSpPr txBox="1"/>
          <p:nvPr/>
        </p:nvSpPr>
        <p:spPr>
          <a:xfrm>
            <a:off x="0" y="6477000"/>
            <a:ext cx="1615122" cy="369332"/>
          </a:xfrm>
          <a:prstGeom prst="rect">
            <a:avLst/>
          </a:prstGeom>
          <a:noFill/>
        </p:spPr>
        <p:txBody>
          <a:bodyPr wrap="none" rtlCol="0">
            <a:spAutoFit/>
          </a:bodyPr>
          <a:lstStyle/>
          <a:p>
            <a:r>
              <a:rPr lang="en-US" dirty="0">
                <a:solidFill>
                  <a:schemeClr val="bg1"/>
                </a:solidFill>
              </a:rPr>
              <a:t>E. Knapp photo</a:t>
            </a:r>
          </a:p>
        </p:txBody>
      </p:sp>
      <p:cxnSp>
        <p:nvCxnSpPr>
          <p:cNvPr id="6" name="Straight Arrow Connector 5"/>
          <p:cNvCxnSpPr/>
          <p:nvPr/>
        </p:nvCxnSpPr>
        <p:spPr>
          <a:xfrm>
            <a:off x="4846891" y="5257800"/>
            <a:ext cx="457200" cy="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0295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6703" y="6096000"/>
            <a:ext cx="2878737" cy="276999"/>
          </a:xfrm>
          <a:prstGeom prst="rect">
            <a:avLst/>
          </a:prstGeom>
        </p:spPr>
        <p:txBody>
          <a:bodyPr wrap="none">
            <a:spAutoFit/>
          </a:bodyPr>
          <a:lstStyle/>
          <a:p>
            <a:r>
              <a:rPr lang="en-US" sz="1200" dirty="0">
                <a:solidFill>
                  <a:srgbClr val="FFFF00"/>
                </a:solidFill>
              </a:rPr>
              <a:t>https://earthdata.nasa.gov/labs/worldview</a:t>
            </a:r>
          </a:p>
        </p:txBody>
      </p:sp>
      <p:sp>
        <p:nvSpPr>
          <p:cNvPr id="3" name="TextBox 2"/>
          <p:cNvSpPr txBox="1"/>
          <p:nvPr/>
        </p:nvSpPr>
        <p:spPr>
          <a:xfrm>
            <a:off x="0" y="6457890"/>
            <a:ext cx="1576072" cy="400110"/>
          </a:xfrm>
          <a:prstGeom prst="rect">
            <a:avLst/>
          </a:prstGeom>
          <a:noFill/>
        </p:spPr>
        <p:txBody>
          <a:bodyPr wrap="none" rtlCol="0">
            <a:spAutoFit/>
          </a:bodyPr>
          <a:lstStyle/>
          <a:p>
            <a:r>
              <a:rPr lang="en-US" sz="2000" dirty="0">
                <a:solidFill>
                  <a:schemeClr val="bg1"/>
                </a:solidFill>
              </a:rPr>
              <a:t>Mar 27, 2010</a:t>
            </a:r>
          </a:p>
        </p:txBody>
      </p:sp>
      <p:sp>
        <p:nvSpPr>
          <p:cNvPr id="4" name="TextBox 3"/>
          <p:cNvSpPr txBox="1"/>
          <p:nvPr/>
        </p:nvSpPr>
        <p:spPr>
          <a:xfrm>
            <a:off x="3124200" y="6477000"/>
            <a:ext cx="1576072" cy="400110"/>
          </a:xfrm>
          <a:prstGeom prst="rect">
            <a:avLst/>
          </a:prstGeom>
          <a:noFill/>
        </p:spPr>
        <p:txBody>
          <a:bodyPr wrap="none" rtlCol="0">
            <a:spAutoFit/>
          </a:bodyPr>
          <a:lstStyle/>
          <a:p>
            <a:r>
              <a:rPr lang="en-US" sz="2000" dirty="0">
                <a:solidFill>
                  <a:schemeClr val="bg1"/>
                </a:solidFill>
              </a:rPr>
              <a:t>Mar 29, 2015</a:t>
            </a:r>
          </a:p>
        </p:txBody>
      </p:sp>
      <p:sp>
        <p:nvSpPr>
          <p:cNvPr id="5" name="TextBox 4"/>
          <p:cNvSpPr txBox="1"/>
          <p:nvPr/>
        </p:nvSpPr>
        <p:spPr>
          <a:xfrm>
            <a:off x="6553200" y="6400800"/>
            <a:ext cx="1386918" cy="400110"/>
          </a:xfrm>
          <a:prstGeom prst="rect">
            <a:avLst/>
          </a:prstGeom>
          <a:noFill/>
        </p:spPr>
        <p:txBody>
          <a:bodyPr wrap="none" rtlCol="0">
            <a:spAutoFit/>
          </a:bodyPr>
          <a:lstStyle/>
          <a:p>
            <a:r>
              <a:rPr lang="en-US" sz="2000" dirty="0">
                <a:solidFill>
                  <a:schemeClr val="bg1"/>
                </a:solidFill>
              </a:rPr>
              <a:t>Apr 3, 2017</a:t>
            </a:r>
          </a:p>
        </p:txBody>
      </p:sp>
      <p:sp>
        <p:nvSpPr>
          <p:cNvPr id="8" name="TextBox 7"/>
          <p:cNvSpPr txBox="1"/>
          <p:nvPr/>
        </p:nvSpPr>
        <p:spPr>
          <a:xfrm>
            <a:off x="182880" y="182880"/>
            <a:ext cx="2572179" cy="461665"/>
          </a:xfrm>
          <a:prstGeom prst="rect">
            <a:avLst/>
          </a:prstGeom>
          <a:solidFill>
            <a:schemeClr val="bg2">
              <a:lumMod val="90000"/>
            </a:schemeClr>
          </a:solidFill>
        </p:spPr>
        <p:txBody>
          <a:bodyPr wrap="none" rtlCol="0">
            <a:spAutoFit/>
          </a:bodyPr>
          <a:lstStyle/>
          <a:p>
            <a:pPr defTabSz="914400"/>
            <a:r>
              <a:rPr lang="en-US" sz="2400" b="1" dirty="0">
                <a:solidFill>
                  <a:prstClr val="black"/>
                </a:solidFill>
              </a:rPr>
              <a:t>Hydrologic context</a:t>
            </a:r>
          </a:p>
        </p:txBody>
      </p:sp>
      <p:sp>
        <p:nvSpPr>
          <p:cNvPr id="6" name="TextBox 5"/>
          <p:cNvSpPr txBox="1"/>
          <p:nvPr/>
        </p:nvSpPr>
        <p:spPr>
          <a:xfrm>
            <a:off x="1066800" y="2890391"/>
            <a:ext cx="7162800" cy="1569660"/>
          </a:xfrm>
          <a:prstGeom prst="rect">
            <a:avLst/>
          </a:prstGeom>
          <a:solidFill>
            <a:srgbClr val="4D4D4D">
              <a:alpha val="49804"/>
            </a:srgbClr>
          </a:solidFill>
        </p:spPr>
        <p:txBody>
          <a:bodyPr wrap="square" rtlCol="0">
            <a:spAutoFit/>
          </a:bodyPr>
          <a:lstStyle/>
          <a:p>
            <a:pPr algn="ctr"/>
            <a:r>
              <a:rPr lang="en-US" sz="3200" dirty="0">
                <a:solidFill>
                  <a:srgbClr val="FFFF00"/>
                </a:solidFill>
              </a:rPr>
              <a:t>Extremes in the past 100-1000 </a:t>
            </a:r>
            <a:r>
              <a:rPr lang="en-US" sz="3200" dirty="0" err="1">
                <a:solidFill>
                  <a:srgbClr val="FFFF00"/>
                </a:solidFill>
              </a:rPr>
              <a:t>yr</a:t>
            </a:r>
            <a:r>
              <a:rPr lang="en-US" sz="3200" dirty="0">
                <a:solidFill>
                  <a:srgbClr val="FFFF00"/>
                </a:solidFill>
              </a:rPr>
              <a:t> may not be a sufficient guide to the </a:t>
            </a:r>
            <a:r>
              <a:rPr lang="en-US" sz="3200" dirty="0" smtClean="0">
                <a:solidFill>
                  <a:srgbClr val="FFFF00"/>
                </a:solidFill>
              </a:rPr>
              <a:t>future; droughts may be longer and we are hotter</a:t>
            </a:r>
            <a:endParaRPr lang="en-US" sz="3200" dirty="0">
              <a:solidFill>
                <a:srgbClr val="FFFF00"/>
              </a:solidFill>
            </a:endParaRPr>
          </a:p>
        </p:txBody>
      </p:sp>
      <p:sp>
        <p:nvSpPr>
          <p:cNvPr id="9" name="TextBox 8">
            <a:extLst>
              <a:ext uri="{FF2B5EF4-FFF2-40B4-BE49-F238E27FC236}">
                <a16:creationId xmlns:a16="http://schemas.microsoft.com/office/drawing/2014/main" id="{6155FE17-4216-442E-8A8A-B6F1F47C2D8B}"/>
              </a:ext>
            </a:extLst>
          </p:cNvPr>
          <p:cNvSpPr txBox="1"/>
          <p:nvPr/>
        </p:nvSpPr>
        <p:spPr>
          <a:xfrm>
            <a:off x="1143000" y="1320225"/>
            <a:ext cx="6858000" cy="584775"/>
          </a:xfrm>
          <a:prstGeom prst="rect">
            <a:avLst/>
          </a:prstGeom>
          <a:solidFill>
            <a:srgbClr val="4D4D4D">
              <a:alpha val="49804"/>
            </a:srgbClr>
          </a:solidFill>
        </p:spPr>
        <p:txBody>
          <a:bodyPr wrap="square" rtlCol="0">
            <a:spAutoFit/>
          </a:bodyPr>
          <a:lstStyle/>
          <a:p>
            <a:pPr algn="ctr"/>
            <a:r>
              <a:rPr lang="en-US" sz="3200" dirty="0">
                <a:solidFill>
                  <a:srgbClr val="FFFF00"/>
                </a:solidFill>
              </a:rPr>
              <a:t>Extremes are part of California’s climate</a:t>
            </a:r>
          </a:p>
        </p:txBody>
      </p:sp>
    </p:spTree>
    <p:extLst>
      <p:ext uri="{BB962C8B-B14F-4D97-AF65-F5344CB8AC3E}">
        <p14:creationId xmlns:p14="http://schemas.microsoft.com/office/powerpoint/2010/main" val="3936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overview.pdf"/>
          <p:cNvPicPr>
            <a:picLocks noChangeAspect="1"/>
          </p:cNvPicPr>
          <p:nvPr/>
        </p:nvPicPr>
        <p:blipFill rotWithShape="1">
          <a:blip r:embed="rId3">
            <a:extLst>
              <a:ext uri="{28A0092B-C50C-407E-A947-70E740481C1C}">
                <a14:useLocalDpi xmlns:a14="http://schemas.microsoft.com/office/drawing/2010/main" val="0"/>
              </a:ext>
            </a:extLst>
          </a:blip>
          <a:srcRect l="16910" t="15308" r="35416" b="15589"/>
          <a:stretch/>
        </p:blipFill>
        <p:spPr>
          <a:xfrm>
            <a:off x="1529163" y="114738"/>
            <a:ext cx="2286000" cy="2507561"/>
          </a:xfrm>
          <a:prstGeom prst="rect">
            <a:avLst/>
          </a:prstGeom>
        </p:spPr>
      </p:pic>
      <p:sp>
        <p:nvSpPr>
          <p:cNvPr id="17" name="TextBox 16"/>
          <p:cNvSpPr txBox="1"/>
          <p:nvPr/>
        </p:nvSpPr>
        <p:spPr>
          <a:xfrm rot="16200000">
            <a:off x="1716520" y="3817468"/>
            <a:ext cx="73616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NDVI</a:t>
            </a:r>
          </a:p>
        </p:txBody>
      </p:sp>
      <p:grpSp>
        <p:nvGrpSpPr>
          <p:cNvPr id="22" name="Group 21"/>
          <p:cNvGrpSpPr/>
          <p:nvPr/>
        </p:nvGrpSpPr>
        <p:grpSpPr>
          <a:xfrm>
            <a:off x="2237622" y="2985117"/>
            <a:ext cx="505555" cy="2183645"/>
            <a:chOff x="2631322" y="887845"/>
            <a:chExt cx="505555" cy="2183645"/>
          </a:xfrm>
        </p:grpSpPr>
        <p:sp>
          <p:nvSpPr>
            <p:cNvPr id="23" name="TextBox 22"/>
            <p:cNvSpPr txBox="1"/>
            <p:nvPr/>
          </p:nvSpPr>
          <p:spPr>
            <a:xfrm>
              <a:off x="2631322" y="2232258"/>
              <a:ext cx="505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0.5</a:t>
              </a:r>
            </a:p>
          </p:txBody>
        </p:sp>
        <p:sp>
          <p:nvSpPr>
            <p:cNvPr id="24" name="TextBox 23"/>
            <p:cNvSpPr txBox="1"/>
            <p:nvPr/>
          </p:nvSpPr>
          <p:spPr>
            <a:xfrm>
              <a:off x="2631322" y="1785706"/>
              <a:ext cx="505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0.6</a:t>
              </a:r>
            </a:p>
          </p:txBody>
        </p:sp>
        <p:sp>
          <p:nvSpPr>
            <p:cNvPr id="25" name="TextBox 24"/>
            <p:cNvSpPr txBox="1"/>
            <p:nvPr/>
          </p:nvSpPr>
          <p:spPr>
            <a:xfrm>
              <a:off x="2631322" y="1325844"/>
              <a:ext cx="505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0.7</a:t>
              </a:r>
            </a:p>
          </p:txBody>
        </p:sp>
        <p:sp>
          <p:nvSpPr>
            <p:cNvPr id="26" name="TextBox 25"/>
            <p:cNvSpPr txBox="1"/>
            <p:nvPr/>
          </p:nvSpPr>
          <p:spPr>
            <a:xfrm>
              <a:off x="2631322" y="887845"/>
              <a:ext cx="505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0.8</a:t>
              </a:r>
            </a:p>
          </p:txBody>
        </p:sp>
        <p:sp>
          <p:nvSpPr>
            <p:cNvPr id="30" name="TextBox 29"/>
            <p:cNvSpPr txBox="1"/>
            <p:nvPr/>
          </p:nvSpPr>
          <p:spPr>
            <a:xfrm>
              <a:off x="2631322" y="2702158"/>
              <a:ext cx="505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0.4</a:t>
              </a:r>
            </a:p>
          </p:txBody>
        </p:sp>
      </p:grpSp>
      <p:sp>
        <p:nvSpPr>
          <p:cNvPr id="31" name="TextBox 30"/>
          <p:cNvSpPr txBox="1"/>
          <p:nvPr/>
        </p:nvSpPr>
        <p:spPr>
          <a:xfrm>
            <a:off x="3125787" y="4093530"/>
            <a:ext cx="84610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Control</a:t>
            </a:r>
          </a:p>
        </p:txBody>
      </p:sp>
      <p:sp>
        <p:nvSpPr>
          <p:cNvPr id="33" name="TextBox 32"/>
          <p:cNvSpPr txBox="1"/>
          <p:nvPr/>
        </p:nvSpPr>
        <p:spPr>
          <a:xfrm>
            <a:off x="3125787" y="4372930"/>
            <a:ext cx="104016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Even thin</a:t>
            </a:r>
          </a:p>
        </p:txBody>
      </p:sp>
      <p:sp>
        <p:nvSpPr>
          <p:cNvPr id="34" name="TextBox 33"/>
          <p:cNvSpPr txBox="1"/>
          <p:nvPr/>
        </p:nvSpPr>
        <p:spPr>
          <a:xfrm>
            <a:off x="3125787" y="4652330"/>
            <a:ext cx="131007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Variable thin</a:t>
            </a:r>
          </a:p>
        </p:txBody>
      </p:sp>
      <p:sp>
        <p:nvSpPr>
          <p:cNvPr id="45" name="TextBox 44"/>
          <p:cNvSpPr txBox="1"/>
          <p:nvPr/>
        </p:nvSpPr>
        <p:spPr>
          <a:xfrm>
            <a:off x="0" y="0"/>
            <a:ext cx="160653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a:ea typeface="+mn-ea"/>
                <a:cs typeface="Arial"/>
              </a:rPr>
              <a:t>Stanislaus</a:t>
            </a:r>
          </a:p>
        </p:txBody>
      </p:sp>
      <p:cxnSp>
        <p:nvCxnSpPr>
          <p:cNvPr id="49" name="Straight Connector 48"/>
          <p:cNvCxnSpPr>
            <a:stCxn id="19" idx="3"/>
          </p:cNvCxnSpPr>
          <p:nvPr/>
        </p:nvCxnSpPr>
        <p:spPr>
          <a:xfrm flipH="1" flipV="1">
            <a:off x="2507063" y="1157804"/>
            <a:ext cx="1308100" cy="21071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4192939" y="0"/>
            <a:ext cx="4229688" cy="2620647"/>
            <a:chOff x="2780696" y="0"/>
            <a:chExt cx="4229688" cy="2620647"/>
          </a:xfrm>
        </p:grpSpPr>
        <p:pic>
          <p:nvPicPr>
            <p:cNvPr id="51" name="Picture 50" descr="stef_plots.tif"/>
            <p:cNvPicPr>
              <a:picLocks noChangeAspect="1"/>
            </p:cNvPicPr>
            <p:nvPr/>
          </p:nvPicPr>
          <p:blipFill rotWithShape="1">
            <a:blip r:embed="rId4" cstate="print">
              <a:extLst>
                <a:ext uri="{28A0092B-C50C-407E-A947-70E740481C1C}">
                  <a14:useLocalDpi xmlns:a14="http://schemas.microsoft.com/office/drawing/2010/main" val="0"/>
                </a:ext>
              </a:extLst>
            </a:blip>
            <a:srcRect l="13271" t="21872" r="9686" b="22570"/>
            <a:stretch/>
          </p:blipFill>
          <p:spPr>
            <a:xfrm>
              <a:off x="2780696" y="0"/>
              <a:ext cx="3922776" cy="2286872"/>
            </a:xfrm>
            <a:prstGeom prst="rect">
              <a:avLst/>
            </a:prstGeom>
          </p:spPr>
        </p:pic>
        <p:sp>
          <p:nvSpPr>
            <p:cNvPr id="52" name="Rectangle 51"/>
            <p:cNvSpPr/>
            <p:nvPr/>
          </p:nvSpPr>
          <p:spPr>
            <a:xfrm>
              <a:off x="5637331" y="1092046"/>
              <a:ext cx="487797" cy="8437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TextBox 52"/>
            <p:cNvSpPr txBox="1">
              <a:spLocks noChangeAspect="1"/>
            </p:cNvSpPr>
            <p:nvPr/>
          </p:nvSpPr>
          <p:spPr>
            <a:xfrm>
              <a:off x="5546810" y="1327883"/>
              <a:ext cx="11471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Even thin</a:t>
              </a:r>
            </a:p>
          </p:txBody>
        </p:sp>
        <p:sp>
          <p:nvSpPr>
            <p:cNvPr id="54" name="TextBox 53"/>
            <p:cNvSpPr txBox="1">
              <a:spLocks noChangeAspect="1"/>
            </p:cNvSpPr>
            <p:nvPr/>
          </p:nvSpPr>
          <p:spPr>
            <a:xfrm>
              <a:off x="5546810" y="1593445"/>
              <a:ext cx="146357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Variable thin</a:t>
              </a:r>
            </a:p>
          </p:txBody>
        </p:sp>
        <p:sp>
          <p:nvSpPr>
            <p:cNvPr id="55" name="TextBox 54"/>
            <p:cNvSpPr txBox="1">
              <a:spLocks noChangeAspect="1"/>
            </p:cNvSpPr>
            <p:nvPr/>
          </p:nvSpPr>
          <p:spPr>
            <a:xfrm>
              <a:off x="4300231" y="2251315"/>
              <a:ext cx="74901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 1 km</a:t>
              </a:r>
            </a:p>
          </p:txBody>
        </p:sp>
        <p:sp>
          <p:nvSpPr>
            <p:cNvPr id="56" name="TextBox 55"/>
            <p:cNvSpPr txBox="1">
              <a:spLocks noChangeAspect="1"/>
            </p:cNvSpPr>
            <p:nvPr/>
          </p:nvSpPr>
          <p:spPr>
            <a:xfrm>
              <a:off x="5546810" y="1079862"/>
              <a:ext cx="92878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Control</a:t>
              </a:r>
            </a:p>
          </p:txBody>
        </p:sp>
      </p:grpSp>
      <p:sp>
        <p:nvSpPr>
          <p:cNvPr id="58" name="TextBox 57"/>
          <p:cNvSpPr txBox="1"/>
          <p:nvPr/>
        </p:nvSpPr>
        <p:spPr>
          <a:xfrm>
            <a:off x="-2819638" y="3370033"/>
            <a:ext cx="118834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Control, </a:t>
            </a:r>
            <a:r>
              <a:rPr kumimoji="0" lang="en-US" sz="1600" b="0" i="0" u="none" strike="noStrike" kern="1200" cap="none" spc="0" normalizeH="0" baseline="0" noProof="0" dirty="0" err="1">
                <a:ln>
                  <a:noFill/>
                </a:ln>
                <a:solidFill>
                  <a:prstClr val="black"/>
                </a:solidFill>
                <a:effectLst/>
                <a:uLnTx/>
                <a:uFillTx/>
                <a:latin typeface="Arial"/>
                <a:ea typeface="+mn-ea"/>
                <a:cs typeface="Arial"/>
              </a:rPr>
              <a:t>ub</a:t>
            </a: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59" name="TextBox 58"/>
          <p:cNvSpPr txBox="1"/>
          <p:nvPr/>
        </p:nvSpPr>
        <p:spPr>
          <a:xfrm>
            <a:off x="-1308338" y="3370033"/>
            <a:ext cx="107423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Control, b</a:t>
            </a:r>
          </a:p>
        </p:txBody>
      </p:sp>
      <p:sp>
        <p:nvSpPr>
          <p:cNvPr id="60" name="TextBox 59"/>
          <p:cNvSpPr txBox="1"/>
          <p:nvPr/>
        </p:nvSpPr>
        <p:spPr>
          <a:xfrm>
            <a:off x="-2819638" y="3649433"/>
            <a:ext cx="99458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Even, </a:t>
            </a:r>
            <a:r>
              <a:rPr kumimoji="0" lang="en-US" sz="1600" b="0" i="0" u="none" strike="noStrike" kern="1200" cap="none" spc="0" normalizeH="0" baseline="0" noProof="0" dirty="0" err="1">
                <a:ln>
                  <a:noFill/>
                </a:ln>
                <a:solidFill>
                  <a:prstClr val="black"/>
                </a:solidFill>
                <a:effectLst/>
                <a:uLnTx/>
                <a:uFillTx/>
                <a:latin typeface="Arial"/>
                <a:ea typeface="+mn-ea"/>
                <a:cs typeface="Arial"/>
              </a:rPr>
              <a:t>ub</a:t>
            </a: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61" name="TextBox 60"/>
          <p:cNvSpPr txBox="1"/>
          <p:nvPr/>
        </p:nvSpPr>
        <p:spPr>
          <a:xfrm>
            <a:off x="-2819638" y="3928833"/>
            <a:ext cx="126448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Variable, </a:t>
            </a:r>
            <a:r>
              <a:rPr kumimoji="0" lang="en-US" sz="1600" b="0" i="0" u="none" strike="noStrike" kern="1200" cap="none" spc="0" normalizeH="0" baseline="0" noProof="0" dirty="0" err="1">
                <a:ln>
                  <a:noFill/>
                </a:ln>
                <a:solidFill>
                  <a:prstClr val="black"/>
                </a:solidFill>
                <a:effectLst/>
                <a:uLnTx/>
                <a:uFillTx/>
                <a:latin typeface="Arial"/>
                <a:ea typeface="+mn-ea"/>
                <a:cs typeface="Arial"/>
              </a:rPr>
              <a:t>ub</a:t>
            </a: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62" name="TextBox 61"/>
          <p:cNvSpPr txBox="1"/>
          <p:nvPr/>
        </p:nvSpPr>
        <p:spPr>
          <a:xfrm>
            <a:off x="-1308338" y="3649433"/>
            <a:ext cx="88046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Even, b</a:t>
            </a:r>
          </a:p>
        </p:txBody>
      </p:sp>
      <p:sp>
        <p:nvSpPr>
          <p:cNvPr id="63" name="TextBox 62"/>
          <p:cNvSpPr txBox="1"/>
          <p:nvPr/>
        </p:nvSpPr>
        <p:spPr>
          <a:xfrm>
            <a:off x="-1308338" y="3928833"/>
            <a:ext cx="115037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Variable, b</a:t>
            </a:r>
          </a:p>
        </p:txBody>
      </p:sp>
      <p:pic>
        <p:nvPicPr>
          <p:cNvPr id="2" name="Picture 1"/>
          <p:cNvPicPr>
            <a:picLocks noChangeAspect="1"/>
          </p:cNvPicPr>
          <p:nvPr/>
        </p:nvPicPr>
        <p:blipFill>
          <a:blip r:embed="rId5"/>
          <a:stretch>
            <a:fillRect/>
          </a:stretch>
        </p:blipFill>
        <p:spPr>
          <a:xfrm>
            <a:off x="2529976" y="2688456"/>
            <a:ext cx="4572000" cy="2545237"/>
          </a:xfrm>
          <a:prstGeom prst="rect">
            <a:avLst/>
          </a:prstGeom>
        </p:spPr>
      </p:pic>
      <p:grpSp>
        <p:nvGrpSpPr>
          <p:cNvPr id="6" name="Group 5">
            <a:extLst>
              <a:ext uri="{FF2B5EF4-FFF2-40B4-BE49-F238E27FC236}">
                <a16:creationId xmlns:a16="http://schemas.microsoft.com/office/drawing/2014/main" id="{D38D6EA7-84C8-45DE-A3B4-57F49B5ADE68}"/>
              </a:ext>
            </a:extLst>
          </p:cNvPr>
          <p:cNvGrpSpPr/>
          <p:nvPr/>
        </p:nvGrpSpPr>
        <p:grpSpPr>
          <a:xfrm>
            <a:off x="6404358" y="2408717"/>
            <a:ext cx="2531637" cy="1379538"/>
            <a:chOff x="6404358" y="2408717"/>
            <a:chExt cx="2531637" cy="1379538"/>
          </a:xfrm>
        </p:grpSpPr>
        <p:sp>
          <p:nvSpPr>
            <p:cNvPr id="5" name="TextBox 4"/>
            <p:cNvSpPr txBox="1"/>
            <p:nvPr/>
          </p:nvSpPr>
          <p:spPr>
            <a:xfrm>
              <a:off x="7750915" y="2408717"/>
              <a:ext cx="118508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150-200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mm/</a:t>
              </a:r>
              <a:r>
                <a:rPr kumimoji="0" lang="en-US" sz="1800" b="0" i="0" u="none" strike="noStrike" kern="1200" cap="none" spc="0" normalizeH="0" baseline="0" noProof="0" dirty="0" err="1">
                  <a:ln>
                    <a:noFill/>
                  </a:ln>
                  <a:solidFill>
                    <a:prstClr val="black"/>
                  </a:solidFill>
                  <a:effectLst/>
                  <a:uLnTx/>
                  <a:uFillTx/>
                  <a:latin typeface="Calibri"/>
                  <a:ea typeface="+mn-ea"/>
                  <a:cs typeface="+mn-cs"/>
                </a:rPr>
                <a:t>yr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7" name="Straight Arrow Connector 6"/>
            <p:cNvCxnSpPr/>
            <p:nvPr/>
          </p:nvCxnSpPr>
          <p:spPr>
            <a:xfrm flipH="1">
              <a:off x="6404358" y="3032793"/>
              <a:ext cx="1423192" cy="75546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328429" y="1697050"/>
            <a:ext cx="128087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Basal-area decrease = 40-50% </a:t>
            </a:r>
          </a:p>
        </p:txBody>
      </p:sp>
      <p:grpSp>
        <p:nvGrpSpPr>
          <p:cNvPr id="48" name="Group 47">
            <a:extLst>
              <a:ext uri="{FF2B5EF4-FFF2-40B4-BE49-F238E27FC236}">
                <a16:creationId xmlns:a16="http://schemas.microsoft.com/office/drawing/2014/main" id="{23660653-F5CF-4305-AB77-72BF01D261D8}"/>
              </a:ext>
            </a:extLst>
          </p:cNvPr>
          <p:cNvGrpSpPr/>
          <p:nvPr/>
        </p:nvGrpSpPr>
        <p:grpSpPr>
          <a:xfrm>
            <a:off x="2517022" y="5115960"/>
            <a:ext cx="4495478" cy="550468"/>
            <a:chOff x="2517022" y="5115960"/>
            <a:chExt cx="4495478" cy="550468"/>
          </a:xfrm>
        </p:grpSpPr>
        <p:sp>
          <p:nvSpPr>
            <p:cNvPr id="50" name="TextBox 49">
              <a:extLst>
                <a:ext uri="{FF2B5EF4-FFF2-40B4-BE49-F238E27FC236}">
                  <a16:creationId xmlns:a16="http://schemas.microsoft.com/office/drawing/2014/main" id="{8952021B-1D49-4A28-AB67-9483B39402BD}"/>
                </a:ext>
              </a:extLst>
            </p:cNvPr>
            <p:cNvSpPr txBox="1"/>
            <p:nvPr/>
          </p:nvSpPr>
          <p:spPr>
            <a:xfrm>
              <a:off x="2517022" y="5115960"/>
              <a:ext cx="6981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1985</a:t>
              </a:r>
            </a:p>
          </p:txBody>
        </p:sp>
        <p:sp>
          <p:nvSpPr>
            <p:cNvPr id="64" name="TextBox 63">
              <a:extLst>
                <a:ext uri="{FF2B5EF4-FFF2-40B4-BE49-F238E27FC236}">
                  <a16:creationId xmlns:a16="http://schemas.microsoft.com/office/drawing/2014/main" id="{8325020F-7F47-4CF8-BFD8-538DE6FAFF1F}"/>
                </a:ext>
              </a:extLst>
            </p:cNvPr>
            <p:cNvSpPr txBox="1"/>
            <p:nvPr/>
          </p:nvSpPr>
          <p:spPr>
            <a:xfrm>
              <a:off x="3787022" y="5115960"/>
              <a:ext cx="6981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1995</a:t>
              </a:r>
            </a:p>
          </p:txBody>
        </p:sp>
        <p:sp>
          <p:nvSpPr>
            <p:cNvPr id="65" name="TextBox 64">
              <a:extLst>
                <a:ext uri="{FF2B5EF4-FFF2-40B4-BE49-F238E27FC236}">
                  <a16:creationId xmlns:a16="http://schemas.microsoft.com/office/drawing/2014/main" id="{F83B032D-ECEE-44E8-A93A-4C7FB0CAD71C}"/>
                </a:ext>
              </a:extLst>
            </p:cNvPr>
            <p:cNvSpPr txBox="1"/>
            <p:nvPr/>
          </p:nvSpPr>
          <p:spPr>
            <a:xfrm>
              <a:off x="5044322" y="5115960"/>
              <a:ext cx="6981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2005</a:t>
              </a:r>
            </a:p>
          </p:txBody>
        </p:sp>
        <p:sp>
          <p:nvSpPr>
            <p:cNvPr id="66" name="TextBox 65">
              <a:extLst>
                <a:ext uri="{FF2B5EF4-FFF2-40B4-BE49-F238E27FC236}">
                  <a16:creationId xmlns:a16="http://schemas.microsoft.com/office/drawing/2014/main" id="{5CD32A9F-C0E4-443F-ADB1-AFB8405A8A38}"/>
                </a:ext>
              </a:extLst>
            </p:cNvPr>
            <p:cNvSpPr txBox="1"/>
            <p:nvPr/>
          </p:nvSpPr>
          <p:spPr>
            <a:xfrm>
              <a:off x="6314322" y="5115960"/>
              <a:ext cx="6981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2015</a:t>
              </a:r>
            </a:p>
          </p:txBody>
        </p:sp>
        <p:sp>
          <p:nvSpPr>
            <p:cNvPr id="67" name="TextBox 66">
              <a:extLst>
                <a:ext uri="{FF2B5EF4-FFF2-40B4-BE49-F238E27FC236}">
                  <a16:creationId xmlns:a16="http://schemas.microsoft.com/office/drawing/2014/main" id="{545BE39A-861B-4F64-9643-521363BA291A}"/>
                </a:ext>
              </a:extLst>
            </p:cNvPr>
            <p:cNvSpPr txBox="1"/>
            <p:nvPr/>
          </p:nvSpPr>
          <p:spPr>
            <a:xfrm>
              <a:off x="4446309" y="5297096"/>
              <a:ext cx="65106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Year</a:t>
              </a:r>
            </a:p>
          </p:txBody>
        </p:sp>
      </p:grpSp>
      <p:grpSp>
        <p:nvGrpSpPr>
          <p:cNvPr id="3" name="Group 2">
            <a:extLst>
              <a:ext uri="{FF2B5EF4-FFF2-40B4-BE49-F238E27FC236}">
                <a16:creationId xmlns:a16="http://schemas.microsoft.com/office/drawing/2014/main" id="{85C41B77-B1DC-4198-BF63-CB76AA2BC7E4}"/>
              </a:ext>
            </a:extLst>
          </p:cNvPr>
          <p:cNvGrpSpPr/>
          <p:nvPr/>
        </p:nvGrpSpPr>
        <p:grpSpPr>
          <a:xfrm>
            <a:off x="1950304" y="5002417"/>
            <a:ext cx="7149964" cy="1848729"/>
            <a:chOff x="1950304" y="4961392"/>
            <a:chExt cx="7149964" cy="1848729"/>
          </a:xfrm>
        </p:grpSpPr>
        <p:pic>
          <p:nvPicPr>
            <p:cNvPr id="37" name="Picture 36"/>
            <p:cNvPicPr>
              <a:picLocks noChangeAspect="1"/>
            </p:cNvPicPr>
            <p:nvPr/>
          </p:nvPicPr>
          <p:blipFill>
            <a:blip r:embed="rId6"/>
            <a:stretch>
              <a:fillRect/>
            </a:stretch>
          </p:blipFill>
          <p:spPr>
            <a:xfrm>
              <a:off x="2535324" y="4961392"/>
              <a:ext cx="4572000" cy="1696825"/>
            </a:xfrm>
            <a:prstGeom prst="rect">
              <a:avLst/>
            </a:prstGeom>
          </p:spPr>
        </p:pic>
        <p:sp>
          <p:nvSpPr>
            <p:cNvPr id="38" name="TextBox 37"/>
            <p:cNvSpPr txBox="1"/>
            <p:nvPr/>
          </p:nvSpPr>
          <p:spPr>
            <a:xfrm>
              <a:off x="2517022" y="6440789"/>
              <a:ext cx="6981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1985</a:t>
              </a:r>
            </a:p>
          </p:txBody>
        </p:sp>
        <p:sp>
          <p:nvSpPr>
            <p:cNvPr id="39" name="TextBox 38"/>
            <p:cNvSpPr txBox="1"/>
            <p:nvPr/>
          </p:nvSpPr>
          <p:spPr>
            <a:xfrm>
              <a:off x="3787022" y="6440789"/>
              <a:ext cx="6981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1995</a:t>
              </a:r>
            </a:p>
          </p:txBody>
        </p:sp>
        <p:sp>
          <p:nvSpPr>
            <p:cNvPr id="40" name="TextBox 39"/>
            <p:cNvSpPr txBox="1"/>
            <p:nvPr/>
          </p:nvSpPr>
          <p:spPr>
            <a:xfrm>
              <a:off x="5044322" y="6440789"/>
              <a:ext cx="6981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2005</a:t>
              </a:r>
            </a:p>
          </p:txBody>
        </p:sp>
        <p:sp>
          <p:nvSpPr>
            <p:cNvPr id="41" name="TextBox 40"/>
            <p:cNvSpPr txBox="1"/>
            <p:nvPr/>
          </p:nvSpPr>
          <p:spPr>
            <a:xfrm>
              <a:off x="6314322" y="6440789"/>
              <a:ext cx="6981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2015</a:t>
              </a:r>
            </a:p>
          </p:txBody>
        </p:sp>
        <p:sp>
          <p:nvSpPr>
            <p:cNvPr id="42" name="TextBox 41"/>
            <p:cNvSpPr txBox="1"/>
            <p:nvPr/>
          </p:nvSpPr>
          <p:spPr>
            <a:xfrm>
              <a:off x="2273300" y="5221472"/>
              <a:ext cx="4769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a:t>
              </a:r>
            </a:p>
          </p:txBody>
        </p:sp>
        <p:sp>
          <p:nvSpPr>
            <p:cNvPr id="43" name="TextBox 42"/>
            <p:cNvSpPr txBox="1"/>
            <p:nvPr/>
          </p:nvSpPr>
          <p:spPr>
            <a:xfrm>
              <a:off x="2286000" y="5767572"/>
              <a:ext cx="4769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1.0</a:t>
              </a:r>
            </a:p>
          </p:txBody>
        </p:sp>
        <p:sp>
          <p:nvSpPr>
            <p:cNvPr id="44" name="TextBox 43"/>
            <p:cNvSpPr txBox="1"/>
            <p:nvPr/>
          </p:nvSpPr>
          <p:spPr>
            <a:xfrm rot="16200000">
              <a:off x="1647115" y="5714972"/>
              <a:ext cx="97571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10</a:t>
              </a:r>
              <a:r>
                <a:rPr kumimoji="0" lang="en-US" sz="1800" b="0" i="0" u="none" strike="noStrike" kern="1200" cap="none" spc="0" normalizeH="0" baseline="30000" noProof="0" dirty="0">
                  <a:ln>
                    <a:noFill/>
                  </a:ln>
                  <a:solidFill>
                    <a:prstClr val="black"/>
                  </a:solidFill>
                  <a:effectLst/>
                  <a:uLnTx/>
                  <a:uFillTx/>
                  <a:latin typeface="Arial"/>
                  <a:ea typeface="+mn-ea"/>
                  <a:cs typeface="Arial"/>
                </a:rPr>
                <a:t>3</a:t>
              </a:r>
              <a:r>
                <a:rPr kumimoji="0" lang="en-US" sz="1800" b="0" i="0" u="none" strike="noStrike" kern="1200" cap="none" spc="0" normalizeH="0" baseline="0" noProof="0" dirty="0">
                  <a:ln>
                    <a:noFill/>
                  </a:ln>
                  <a:solidFill>
                    <a:prstClr val="black"/>
                  </a:solidFill>
                  <a:effectLst/>
                  <a:uLnTx/>
                  <a:uFillTx/>
                  <a:latin typeface="Arial"/>
                  <a:ea typeface="+mn-ea"/>
                  <a:cs typeface="Arial"/>
                </a:rPr>
                <a:t> mm</a:t>
              </a:r>
            </a:p>
          </p:txBody>
        </p:sp>
        <p:sp>
          <p:nvSpPr>
            <p:cNvPr id="46" name="TextBox 45"/>
            <p:cNvSpPr txBox="1"/>
            <p:nvPr/>
          </p:nvSpPr>
          <p:spPr>
            <a:xfrm>
              <a:off x="7184359" y="5547249"/>
              <a:ext cx="191590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Mean water-year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precipitation</a:t>
              </a:r>
            </a:p>
          </p:txBody>
        </p:sp>
      </p:grpSp>
      <p:sp>
        <p:nvSpPr>
          <p:cNvPr id="79" name="TextBox 78">
            <a:extLst>
              <a:ext uri="{FF2B5EF4-FFF2-40B4-BE49-F238E27FC236}">
                <a16:creationId xmlns:a16="http://schemas.microsoft.com/office/drawing/2014/main" id="{50639DB1-2A35-4849-BFA3-6B102DD8F5AB}"/>
              </a:ext>
            </a:extLst>
          </p:cNvPr>
          <p:cNvSpPr txBox="1"/>
          <p:nvPr/>
        </p:nvSpPr>
        <p:spPr>
          <a:xfrm rot="16200000">
            <a:off x="6977651" y="3856009"/>
            <a:ext cx="13601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ET, mm yr</a:t>
            </a:r>
            <a:r>
              <a:rPr kumimoji="0" lang="en-US" sz="1800" b="0" i="0" u="none" strike="noStrike" kern="1200" cap="none" spc="0" normalizeH="0" baseline="30000" noProof="0" dirty="0">
                <a:ln>
                  <a:noFill/>
                </a:ln>
                <a:solidFill>
                  <a:prstClr val="black"/>
                </a:solidFill>
                <a:effectLst/>
                <a:uLnTx/>
                <a:uFillTx/>
                <a:latin typeface="Arial"/>
                <a:ea typeface="+mn-ea"/>
                <a:cs typeface="Arial"/>
              </a:rPr>
              <a:t>-1</a:t>
            </a:r>
          </a:p>
        </p:txBody>
      </p:sp>
      <p:grpSp>
        <p:nvGrpSpPr>
          <p:cNvPr id="80" name="Group 79">
            <a:extLst>
              <a:ext uri="{FF2B5EF4-FFF2-40B4-BE49-F238E27FC236}">
                <a16:creationId xmlns:a16="http://schemas.microsoft.com/office/drawing/2014/main" id="{E780907C-3CF7-4DF0-8760-8E6FFBC818AD}"/>
              </a:ext>
            </a:extLst>
          </p:cNvPr>
          <p:cNvGrpSpPr/>
          <p:nvPr/>
        </p:nvGrpSpPr>
        <p:grpSpPr>
          <a:xfrm>
            <a:off x="2237622" y="2973665"/>
            <a:ext cx="5275092" cy="2195097"/>
            <a:chOff x="2631322" y="876393"/>
            <a:chExt cx="5275092" cy="2195097"/>
          </a:xfrm>
        </p:grpSpPr>
        <p:sp>
          <p:nvSpPr>
            <p:cNvPr id="81" name="TextBox 80">
              <a:extLst>
                <a:ext uri="{FF2B5EF4-FFF2-40B4-BE49-F238E27FC236}">
                  <a16:creationId xmlns:a16="http://schemas.microsoft.com/office/drawing/2014/main" id="{F89EBAB6-3F9B-47CE-B549-CCE22815DCA0}"/>
                </a:ext>
              </a:extLst>
            </p:cNvPr>
            <p:cNvSpPr txBox="1"/>
            <p:nvPr/>
          </p:nvSpPr>
          <p:spPr>
            <a:xfrm>
              <a:off x="2631322" y="2232258"/>
              <a:ext cx="505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0.5</a:t>
              </a:r>
            </a:p>
          </p:txBody>
        </p:sp>
        <p:sp>
          <p:nvSpPr>
            <p:cNvPr id="82" name="TextBox 81">
              <a:extLst>
                <a:ext uri="{FF2B5EF4-FFF2-40B4-BE49-F238E27FC236}">
                  <a16:creationId xmlns:a16="http://schemas.microsoft.com/office/drawing/2014/main" id="{0DEF238E-B36D-43CF-8BBE-E3298FC745B8}"/>
                </a:ext>
              </a:extLst>
            </p:cNvPr>
            <p:cNvSpPr txBox="1"/>
            <p:nvPr/>
          </p:nvSpPr>
          <p:spPr>
            <a:xfrm>
              <a:off x="2631322" y="1785706"/>
              <a:ext cx="505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0.6</a:t>
              </a:r>
            </a:p>
          </p:txBody>
        </p:sp>
        <p:sp>
          <p:nvSpPr>
            <p:cNvPr id="83" name="TextBox 82">
              <a:extLst>
                <a:ext uri="{FF2B5EF4-FFF2-40B4-BE49-F238E27FC236}">
                  <a16:creationId xmlns:a16="http://schemas.microsoft.com/office/drawing/2014/main" id="{DB390BD9-2515-486D-8169-956EE47F2FB4}"/>
                </a:ext>
              </a:extLst>
            </p:cNvPr>
            <p:cNvSpPr txBox="1"/>
            <p:nvPr/>
          </p:nvSpPr>
          <p:spPr>
            <a:xfrm>
              <a:off x="2631322" y="1325844"/>
              <a:ext cx="505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0.7</a:t>
              </a:r>
            </a:p>
          </p:txBody>
        </p:sp>
        <p:sp>
          <p:nvSpPr>
            <p:cNvPr id="84" name="TextBox 83">
              <a:extLst>
                <a:ext uri="{FF2B5EF4-FFF2-40B4-BE49-F238E27FC236}">
                  <a16:creationId xmlns:a16="http://schemas.microsoft.com/office/drawing/2014/main" id="{1EEE8E5B-CD91-4AE6-8C65-37C7A042D0D1}"/>
                </a:ext>
              </a:extLst>
            </p:cNvPr>
            <p:cNvSpPr txBox="1"/>
            <p:nvPr/>
          </p:nvSpPr>
          <p:spPr>
            <a:xfrm>
              <a:off x="2631322" y="887845"/>
              <a:ext cx="505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0.8</a:t>
              </a:r>
            </a:p>
          </p:txBody>
        </p:sp>
        <p:sp>
          <p:nvSpPr>
            <p:cNvPr id="85" name="TextBox 84">
              <a:extLst>
                <a:ext uri="{FF2B5EF4-FFF2-40B4-BE49-F238E27FC236}">
                  <a16:creationId xmlns:a16="http://schemas.microsoft.com/office/drawing/2014/main" id="{0F2AFA52-B2AE-4923-8E45-8C99C1F835DE}"/>
                </a:ext>
              </a:extLst>
            </p:cNvPr>
            <p:cNvSpPr txBox="1"/>
            <p:nvPr/>
          </p:nvSpPr>
          <p:spPr>
            <a:xfrm>
              <a:off x="7336614" y="876393"/>
              <a:ext cx="56980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950</a:t>
              </a:r>
            </a:p>
          </p:txBody>
        </p:sp>
        <p:sp>
          <p:nvSpPr>
            <p:cNvPr id="86" name="TextBox 85">
              <a:extLst>
                <a:ext uri="{FF2B5EF4-FFF2-40B4-BE49-F238E27FC236}">
                  <a16:creationId xmlns:a16="http://schemas.microsoft.com/office/drawing/2014/main" id="{310A74B8-7C95-4DE3-82F8-BAFA44855E7F}"/>
                </a:ext>
              </a:extLst>
            </p:cNvPr>
            <p:cNvSpPr txBox="1"/>
            <p:nvPr/>
          </p:nvSpPr>
          <p:spPr>
            <a:xfrm>
              <a:off x="7336614" y="1784004"/>
              <a:ext cx="56980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570</a:t>
              </a:r>
            </a:p>
          </p:txBody>
        </p:sp>
        <p:sp>
          <p:nvSpPr>
            <p:cNvPr id="87" name="TextBox 86">
              <a:extLst>
                <a:ext uri="{FF2B5EF4-FFF2-40B4-BE49-F238E27FC236}">
                  <a16:creationId xmlns:a16="http://schemas.microsoft.com/office/drawing/2014/main" id="{963CDAFE-E5F5-452B-BF67-520B5325045B}"/>
                </a:ext>
              </a:extLst>
            </p:cNvPr>
            <p:cNvSpPr txBox="1"/>
            <p:nvPr/>
          </p:nvSpPr>
          <p:spPr>
            <a:xfrm>
              <a:off x="7336614" y="2701788"/>
              <a:ext cx="56980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340</a:t>
              </a:r>
            </a:p>
          </p:txBody>
        </p:sp>
        <p:sp>
          <p:nvSpPr>
            <p:cNvPr id="88" name="TextBox 87">
              <a:extLst>
                <a:ext uri="{FF2B5EF4-FFF2-40B4-BE49-F238E27FC236}">
                  <a16:creationId xmlns:a16="http://schemas.microsoft.com/office/drawing/2014/main" id="{3815C199-8A3B-440B-B44F-597886E309CF}"/>
                </a:ext>
              </a:extLst>
            </p:cNvPr>
            <p:cNvSpPr txBox="1"/>
            <p:nvPr/>
          </p:nvSpPr>
          <p:spPr>
            <a:xfrm>
              <a:off x="2631322" y="2702158"/>
              <a:ext cx="5055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0.4</a:t>
              </a:r>
            </a:p>
          </p:txBody>
        </p:sp>
      </p:grpSp>
      <p:sp>
        <p:nvSpPr>
          <p:cNvPr id="68" name="Slide Number Placeholder 1">
            <a:extLst>
              <a:ext uri="{FF2B5EF4-FFF2-40B4-BE49-F238E27FC236}">
                <a16:creationId xmlns:a16="http://schemas.microsoft.com/office/drawing/2014/main" id="{3EF3B699-13D7-4658-B7CA-7079859498CC}"/>
              </a:ext>
            </a:extLst>
          </p:cNvPr>
          <p:cNvSpPr txBox="1">
            <a:spLocks/>
          </p:cNvSpPr>
          <p:nvPr/>
        </p:nvSpPr>
        <p:spPr>
          <a:xfrm>
            <a:off x="18544" y="6481814"/>
            <a:ext cx="2390634" cy="361554"/>
          </a:xfrm>
          <a:prstGeom prst="rect">
            <a:avLst/>
          </a:prstGeom>
        </p:spPr>
        <p:txBody>
          <a:bodyPr vert="horz" lIns="91440" tIns="45720" rIns="91440" bIns="45720" rtlCol="0" anchor="ctr"/>
          <a:lstStyle>
            <a:defPPr>
              <a:defRPr lang="en-US"/>
            </a:defPPr>
            <a:lvl1pPr marL="0" algn="r" defTabSz="914210" rtl="0" eaLnBrk="1" latinLnBrk="0" hangingPunct="1">
              <a:defRPr sz="1200" kern="1200">
                <a:solidFill>
                  <a:schemeClr val="tx1">
                    <a:tint val="75000"/>
                  </a:schemeClr>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a:lstStyle>
          <a:p>
            <a:pPr defTabSz="457200">
              <a:defRPr/>
            </a:pPr>
            <a:r>
              <a:rPr lang="en-US" sz="1400" dirty="0" smtClean="0">
                <a:solidFill>
                  <a:prstClr val="black">
                    <a:tint val="75000"/>
                  </a:prstClr>
                </a:solidFill>
                <a:latin typeface="Calibri"/>
              </a:rPr>
              <a:t>J. Roche, 2017, in preparation</a:t>
            </a:r>
            <a:endParaRPr lang="en-US" sz="1400" dirty="0">
              <a:solidFill>
                <a:prstClr val="black">
                  <a:tint val="75000"/>
                </a:prstClr>
              </a:solidFill>
              <a:latin typeface="Calibri"/>
            </a:endParaRPr>
          </a:p>
        </p:txBody>
      </p:sp>
    </p:spTree>
    <p:extLst>
      <p:ext uri="{BB962C8B-B14F-4D97-AF65-F5344CB8AC3E}">
        <p14:creationId xmlns:p14="http://schemas.microsoft.com/office/powerpoint/2010/main" val="163156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1"/>
          <p:cNvSpPr txBox="1">
            <a:spLocks noChangeArrowheads="1"/>
          </p:cNvSpPr>
          <p:nvPr/>
        </p:nvSpPr>
        <p:spPr bwMode="auto">
          <a:xfrm rot="-5400000">
            <a:off x="-1797051" y="3445937"/>
            <a:ext cx="5802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400" dirty="0">
                <a:solidFill>
                  <a:srgbClr val="000000"/>
                </a:solidFill>
                <a:latin typeface="Arial" charset="0"/>
              </a:rPr>
              <a:t>Modeled Changes following </a:t>
            </a:r>
            <a:r>
              <a:rPr lang="en-US" altLang="en-US" sz="2400" dirty="0" smtClean="0">
                <a:solidFill>
                  <a:srgbClr val="000000"/>
                </a:solidFill>
                <a:latin typeface="Arial" charset="0"/>
              </a:rPr>
              <a:t>thinning</a:t>
            </a:r>
            <a:endParaRPr lang="en-US" altLang="en-US" sz="2400" dirty="0">
              <a:solidFill>
                <a:srgbClr val="000000"/>
              </a:solidFill>
              <a:latin typeface="Arial" charset="0"/>
            </a:endParaRPr>
          </a:p>
        </p:txBody>
      </p:sp>
      <p:grpSp>
        <p:nvGrpSpPr>
          <p:cNvPr id="3" name="Group 2"/>
          <p:cNvGrpSpPr/>
          <p:nvPr/>
        </p:nvGrpSpPr>
        <p:grpSpPr>
          <a:xfrm>
            <a:off x="1335087" y="549082"/>
            <a:ext cx="6311900" cy="6311900"/>
            <a:chOff x="1335087" y="549082"/>
            <a:chExt cx="6311900" cy="6311900"/>
          </a:xfrm>
        </p:grpSpPr>
        <p:pic>
          <p:nvPicPr>
            <p:cNvPr id="18441" name="Picture 2" descr="model_delta_flux.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5087" y="549082"/>
              <a:ext cx="631190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4"/>
            <p:cNvSpPr txBox="1">
              <a:spLocks noChangeArrowheads="1"/>
            </p:cNvSpPr>
            <p:nvPr/>
          </p:nvSpPr>
          <p:spPr bwMode="auto">
            <a:xfrm>
              <a:off x="1924259" y="762000"/>
              <a:ext cx="1130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400" dirty="0">
                  <a:solidFill>
                    <a:srgbClr val="000000"/>
                  </a:solidFill>
                  <a:latin typeface="Arial" charset="0"/>
                </a:rPr>
                <a:t>snow</a:t>
              </a:r>
            </a:p>
          </p:txBody>
        </p:sp>
        <p:sp>
          <p:nvSpPr>
            <p:cNvPr id="18437" name="TextBox 5"/>
            <p:cNvSpPr txBox="1">
              <a:spLocks noChangeArrowheads="1"/>
            </p:cNvSpPr>
            <p:nvPr/>
          </p:nvSpPr>
          <p:spPr bwMode="auto">
            <a:xfrm>
              <a:off x="1924259" y="2209800"/>
              <a:ext cx="1816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400" dirty="0">
                  <a:solidFill>
                    <a:srgbClr val="000000"/>
                  </a:solidFill>
                  <a:latin typeface="Arial" charset="0"/>
                </a:rPr>
                <a:t>soil storage</a:t>
              </a:r>
            </a:p>
          </p:txBody>
        </p:sp>
        <p:sp>
          <p:nvSpPr>
            <p:cNvPr id="18438" name="TextBox 6"/>
            <p:cNvSpPr txBox="1">
              <a:spLocks noChangeArrowheads="1"/>
            </p:cNvSpPr>
            <p:nvPr/>
          </p:nvSpPr>
          <p:spPr bwMode="auto">
            <a:xfrm>
              <a:off x="3200400" y="3426619"/>
              <a:ext cx="279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400" dirty="0">
                  <a:solidFill>
                    <a:srgbClr val="000000"/>
                  </a:solidFill>
                  <a:latin typeface="Arial" charset="0"/>
                </a:rPr>
                <a:t>evapotranspiration</a:t>
              </a:r>
            </a:p>
          </p:txBody>
        </p:sp>
        <p:sp>
          <p:nvSpPr>
            <p:cNvPr id="18439" name="TextBox 7"/>
            <p:cNvSpPr txBox="1">
              <a:spLocks noChangeArrowheads="1"/>
            </p:cNvSpPr>
            <p:nvPr/>
          </p:nvSpPr>
          <p:spPr bwMode="auto">
            <a:xfrm>
              <a:off x="1771859" y="4681837"/>
              <a:ext cx="196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400" dirty="0">
                  <a:solidFill>
                    <a:srgbClr val="000000"/>
                  </a:solidFill>
                  <a:latin typeface="Arial" charset="0"/>
                </a:rPr>
                <a:t>streamflow</a:t>
              </a:r>
            </a:p>
          </p:txBody>
        </p:sp>
      </p:grpSp>
      <p:sp>
        <p:nvSpPr>
          <p:cNvPr id="18440" name="TextBox 1"/>
          <p:cNvSpPr txBox="1">
            <a:spLocks noChangeArrowheads="1"/>
          </p:cNvSpPr>
          <p:nvPr/>
        </p:nvSpPr>
        <p:spPr bwMode="auto">
          <a:xfrm rot="-5400000">
            <a:off x="4874420" y="3427388"/>
            <a:ext cx="5800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400" dirty="0">
                <a:solidFill>
                  <a:srgbClr val="000000"/>
                </a:solidFill>
                <a:latin typeface="Arial" charset="0"/>
              </a:rPr>
              <a:t>Modeled Changes following </a:t>
            </a:r>
            <a:r>
              <a:rPr lang="en-US" altLang="en-US" sz="2400" dirty="0" smtClean="0">
                <a:solidFill>
                  <a:srgbClr val="000000"/>
                </a:solidFill>
                <a:latin typeface="Arial" charset="0"/>
              </a:rPr>
              <a:t>thinning</a:t>
            </a:r>
            <a:endParaRPr lang="en-US" altLang="en-US" sz="2400" dirty="0">
              <a:solidFill>
                <a:srgbClr val="000000"/>
              </a:solidFill>
              <a:latin typeface="Arial" charset="0"/>
            </a:endParaRPr>
          </a:p>
        </p:txBody>
      </p:sp>
      <p:sp>
        <p:nvSpPr>
          <p:cNvPr id="11" name="TextBox 10"/>
          <p:cNvSpPr txBox="1"/>
          <p:nvPr/>
        </p:nvSpPr>
        <p:spPr>
          <a:xfrm>
            <a:off x="212436" y="50507"/>
            <a:ext cx="8915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smtClean="0">
                <a:ln>
                  <a:noFill/>
                </a:ln>
                <a:solidFill>
                  <a:srgbClr val="0070C0"/>
                </a:solidFill>
                <a:effectLst/>
                <a:uLnTx/>
                <a:uFillTx/>
                <a:latin typeface="Calibri"/>
                <a:ea typeface="+mn-ea"/>
                <a:cs typeface="+mn-cs"/>
              </a:rPr>
              <a:t>Bear Trap Basin response to thinning (Last Chance</a:t>
            </a:r>
            <a:r>
              <a:rPr kumimoji="0" lang="en-US" sz="2800" i="0" u="none" strike="noStrike" kern="1200" cap="none" spc="0" normalizeH="0" noProof="0" dirty="0" smtClean="0">
                <a:ln>
                  <a:noFill/>
                </a:ln>
                <a:solidFill>
                  <a:srgbClr val="0070C0"/>
                </a:solidFill>
                <a:effectLst/>
                <a:uLnTx/>
                <a:uFillTx/>
                <a:latin typeface="Calibri"/>
                <a:ea typeface="+mn-ea"/>
                <a:cs typeface="+mn-cs"/>
              </a:rPr>
              <a:t> - </a:t>
            </a:r>
            <a:r>
              <a:rPr kumimoji="0" lang="en-US" sz="2800" i="0" u="none" strike="noStrike" kern="1200" cap="none" spc="0" normalizeH="0" baseline="0" noProof="0" dirty="0" smtClean="0">
                <a:ln>
                  <a:noFill/>
                </a:ln>
                <a:solidFill>
                  <a:srgbClr val="0070C0"/>
                </a:solidFill>
                <a:effectLst/>
                <a:uLnTx/>
                <a:uFillTx/>
                <a:latin typeface="Calibri"/>
                <a:ea typeface="+mn-ea"/>
                <a:cs typeface="+mn-cs"/>
              </a:rPr>
              <a:t>SNAMP)</a:t>
            </a:r>
            <a:endParaRPr kumimoji="0" lang="en-US" sz="2800" i="0" u="none" strike="noStrike" kern="1200" cap="none" spc="0" normalizeH="0" baseline="0" noProof="0" dirty="0">
              <a:ln>
                <a:noFill/>
              </a:ln>
              <a:solidFill>
                <a:srgbClr val="0070C0"/>
              </a:solidFill>
              <a:effectLst/>
              <a:uLnTx/>
              <a:uFillTx/>
              <a:latin typeface="Calibri"/>
              <a:ea typeface="+mn-ea"/>
              <a:cs typeface="+mn-cs"/>
            </a:endParaRPr>
          </a:p>
        </p:txBody>
      </p:sp>
      <p:sp>
        <p:nvSpPr>
          <p:cNvPr id="12" name="Slide Number Placeholder 1">
            <a:extLst>
              <a:ext uri="{FF2B5EF4-FFF2-40B4-BE49-F238E27FC236}">
                <a16:creationId xmlns:a16="http://schemas.microsoft.com/office/drawing/2014/main" id="{3EF3B699-13D7-4658-B7CA-7079859498CC}"/>
              </a:ext>
            </a:extLst>
          </p:cNvPr>
          <p:cNvSpPr txBox="1">
            <a:spLocks/>
          </p:cNvSpPr>
          <p:nvPr/>
        </p:nvSpPr>
        <p:spPr>
          <a:xfrm>
            <a:off x="0" y="6400800"/>
            <a:ext cx="1524000" cy="361554"/>
          </a:xfrm>
          <a:prstGeom prst="rect">
            <a:avLst/>
          </a:prstGeom>
        </p:spPr>
        <p:txBody>
          <a:bodyPr vert="horz" lIns="91440" tIns="45720" rIns="91440" bIns="45720" rtlCol="0" anchor="ctr"/>
          <a:lstStyle>
            <a:defPPr>
              <a:defRPr lang="en-US"/>
            </a:defPPr>
            <a:lvl1pPr marL="0" algn="r" defTabSz="914210" rtl="0" eaLnBrk="1" latinLnBrk="0" hangingPunct="1">
              <a:defRPr sz="1200" kern="1200">
                <a:solidFill>
                  <a:schemeClr val="tx1">
                    <a:tint val="75000"/>
                  </a:schemeClr>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a:lstStyle>
          <a:p>
            <a:pPr algn="l" defTabSz="457200">
              <a:defRPr/>
            </a:pPr>
            <a:r>
              <a:rPr lang="en-US" sz="1400" dirty="0" err="1" smtClean="0">
                <a:solidFill>
                  <a:prstClr val="black">
                    <a:tint val="75000"/>
                  </a:prstClr>
                </a:solidFill>
                <a:latin typeface="Calibri"/>
              </a:rPr>
              <a:t>Saska</a:t>
            </a:r>
            <a:r>
              <a:rPr lang="en-US" sz="1400" dirty="0" smtClean="0">
                <a:solidFill>
                  <a:prstClr val="black">
                    <a:tint val="75000"/>
                  </a:prstClr>
                </a:solidFill>
                <a:latin typeface="Calibri"/>
              </a:rPr>
              <a:t> et al. , 2017</a:t>
            </a:r>
            <a:endParaRPr lang="en-US" sz="1400" dirty="0">
              <a:solidFill>
                <a:prstClr val="black">
                  <a:tint val="75000"/>
                </a:prstClr>
              </a:solidFill>
              <a:latin typeface="Calibri"/>
            </a:endParaRPr>
          </a:p>
        </p:txBody>
      </p:sp>
    </p:spTree>
    <p:extLst>
      <p:ext uri="{BB962C8B-B14F-4D97-AF65-F5344CB8AC3E}">
        <p14:creationId xmlns:p14="http://schemas.microsoft.com/office/powerpoint/2010/main" val="35520124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9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9E87E2-3F54-F04F-8DE9-B293CDA8AD5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p:cNvSpPr txBox="1"/>
          <p:nvPr/>
        </p:nvSpPr>
        <p:spPr>
          <a:xfrm>
            <a:off x="762000" y="1219200"/>
            <a:ext cx="2514600" cy="2246769"/>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Central SN: Intensive </a:t>
            </a:r>
            <a:r>
              <a:rPr kumimoji="0" lang="en-US" sz="2000" b="0" i="0" u="none" strike="noStrike" kern="1200" cap="none" spc="0" normalizeH="0" baseline="0" noProof="0" dirty="0">
                <a:ln>
                  <a:noFill/>
                </a:ln>
                <a:solidFill>
                  <a:prstClr val="black"/>
                </a:solidFill>
                <a:effectLst/>
                <a:uLnTx/>
                <a:uFillTx/>
                <a:latin typeface="Calibri"/>
                <a:ea typeface="+mn-ea"/>
                <a:cs typeface="+mn-cs"/>
              </a:rPr>
              <a:t>thinning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corresponds </a:t>
            </a:r>
            <a:r>
              <a:rPr kumimoji="0" lang="en-US" sz="2000" b="0" i="0" u="none" strike="noStrike" kern="1200" cap="none" spc="0" normalizeH="0" baseline="0" noProof="0" dirty="0">
                <a:ln>
                  <a:noFill/>
                </a:ln>
                <a:solidFill>
                  <a:prstClr val="black"/>
                </a:solidFill>
                <a:effectLst/>
                <a:uLnTx/>
                <a:uFillTx/>
                <a:latin typeface="Calibri"/>
                <a:ea typeface="+mn-ea"/>
                <a:cs typeface="+mn-cs"/>
              </a:rPr>
              <a:t>to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a significant reduced ET &amp;</a:t>
            </a:r>
            <a:r>
              <a:rPr kumimoji="0" lang="en-US" sz="2000" b="0" i="0" u="none" strike="noStrike" kern="1200" cap="none" spc="0" normalizeH="0" noProof="0" dirty="0" smtClean="0">
                <a:ln>
                  <a:noFill/>
                </a:ln>
                <a:solidFill>
                  <a:prstClr val="black"/>
                </a:solidFill>
                <a:effectLst/>
                <a:uLnTx/>
                <a:uFillTx/>
                <a:latin typeface="Calibri"/>
                <a:ea typeface="+mn-ea"/>
                <a:cs typeface="+mn-cs"/>
              </a:rPr>
              <a:t>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modeled increased stream flow </a:t>
            </a:r>
            <a:r>
              <a:rPr kumimoji="0" lang="en-US" sz="2000" b="0" i="1" u="none" strike="noStrike" kern="1200" cap="none" spc="0" normalizeH="0" baseline="0" noProof="0" dirty="0" smtClean="0">
                <a:ln>
                  <a:noFill/>
                </a:ln>
                <a:solidFill>
                  <a:prstClr val="black"/>
                </a:solidFill>
                <a:effectLst/>
                <a:uLnTx/>
                <a:uFillTx/>
                <a:latin typeface="Calibri"/>
                <a:ea typeface="+mn-ea"/>
                <a:cs typeface="+mn-cs"/>
              </a:rPr>
              <a:t>in normal</a:t>
            </a:r>
            <a:r>
              <a:rPr kumimoji="0" lang="en-US" sz="2000" b="0" i="1" u="none" strike="noStrike" kern="1200" cap="none" spc="0" normalizeH="0" noProof="0" dirty="0" smtClean="0">
                <a:ln>
                  <a:noFill/>
                </a:ln>
                <a:solidFill>
                  <a:prstClr val="black"/>
                </a:solidFill>
                <a:effectLst/>
                <a:uLnTx/>
                <a:uFillTx/>
                <a:latin typeface="Calibri"/>
                <a:ea typeface="+mn-ea"/>
                <a:cs typeface="+mn-cs"/>
              </a:rPr>
              <a:t> snow year</a:t>
            </a:r>
            <a:endParaRPr kumimoji="0" lang="en-US" sz="2000" b="0" i="1"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382814" y="4105767"/>
            <a:ext cx="2332186" cy="132343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Impacts of thinning reduced by </a:t>
            </a:r>
            <a:r>
              <a:rPr kumimoji="0" lang="en-US" sz="2000" b="1" i="0" u="none" strike="noStrike" kern="1200" cap="none" spc="0" normalizeH="0" baseline="0" noProof="0" dirty="0">
                <a:ln>
                  <a:noFill/>
                </a:ln>
                <a:solidFill>
                  <a:prstClr val="black"/>
                </a:solidFill>
                <a:effectLst/>
                <a:uLnTx/>
                <a:uFillTx/>
                <a:latin typeface="Calibri"/>
                <a:ea typeface="+mn-ea"/>
                <a:cs typeface="+mn-cs"/>
              </a:rPr>
              <a:t>water limitation </a:t>
            </a:r>
            <a:r>
              <a:rPr kumimoji="0" lang="en-US" sz="2000" b="0" i="0" u="none" strike="noStrike" kern="1200" cap="none" spc="0" normalizeH="0" baseline="0" noProof="0" dirty="0">
                <a:ln>
                  <a:noFill/>
                </a:ln>
                <a:solidFill>
                  <a:prstClr val="black"/>
                </a:solidFill>
                <a:effectLst/>
                <a:uLnTx/>
                <a:uFillTx/>
                <a:latin typeface="Calibri"/>
                <a:ea typeface="+mn-ea"/>
                <a:cs typeface="+mn-cs"/>
              </a:rPr>
              <a:t>&amp; recovery rate</a:t>
            </a:r>
          </a:p>
        </p:txBody>
      </p:sp>
      <p:sp>
        <p:nvSpPr>
          <p:cNvPr id="7" name="TextBox 6"/>
          <p:cNvSpPr txBox="1"/>
          <p:nvPr/>
        </p:nvSpPr>
        <p:spPr>
          <a:xfrm>
            <a:off x="5562599" y="0"/>
            <a:ext cx="3581401"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Net impacts </a:t>
            </a:r>
            <a:r>
              <a:rPr lang="en-US" sz="2000" dirty="0" smtClean="0">
                <a:solidFill>
                  <a:prstClr val="black"/>
                </a:solidFill>
                <a:latin typeface="Calibri"/>
              </a:rPr>
              <a:t>are largest for </a:t>
            </a:r>
            <a:r>
              <a:rPr lang="en-US" sz="2000" b="1" dirty="0" smtClean="0">
                <a:solidFill>
                  <a:prstClr val="black"/>
                </a:solidFill>
                <a:latin typeface="Calibri"/>
              </a:rPr>
              <a:t>wet years </a:t>
            </a:r>
            <a:r>
              <a:rPr lang="en-US" sz="2000" dirty="0" smtClean="0">
                <a:solidFill>
                  <a:prstClr val="black"/>
                </a:solidFill>
                <a:latin typeface="Calibri"/>
              </a:rPr>
              <a:t>&amp; increased flow would be in wettest time of year</a:t>
            </a:r>
            <a:r>
              <a:rPr kumimoji="0" lang="en-US" sz="2000" b="1" i="0" u="none" strike="noStrike" kern="1200" cap="none" spc="0" normalizeH="0" baseline="0" noProof="0" dirty="0" smtClean="0">
                <a:ln>
                  <a:noFill/>
                </a:ln>
                <a:solidFill>
                  <a:prstClr val="black"/>
                </a:solidFill>
                <a:effectLst/>
                <a:uLnTx/>
                <a:uFillTx/>
                <a:latin typeface="Calibri"/>
              </a:rPr>
              <a:t> </a:t>
            </a:r>
            <a:endParaRPr kumimoji="0" lang="en-US" sz="20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3893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343" t="12167" r="12268" b="13308"/>
          <a:stretch/>
        </p:blipFill>
        <p:spPr>
          <a:xfrm>
            <a:off x="14926" y="838199"/>
            <a:ext cx="9129074" cy="4816766"/>
          </a:xfrm>
          <a:prstGeom prst="rect">
            <a:avLst/>
          </a:prstGeom>
        </p:spPr>
      </p:pic>
      <p:sp>
        <p:nvSpPr>
          <p:cNvPr id="3" name="TextBox 2"/>
          <p:cNvSpPr txBox="1"/>
          <p:nvPr/>
        </p:nvSpPr>
        <p:spPr>
          <a:xfrm>
            <a:off x="457200" y="5638800"/>
            <a:ext cx="6590137" cy="461665"/>
          </a:xfrm>
          <a:prstGeom prst="rect">
            <a:avLst/>
          </a:prstGeom>
          <a:noFill/>
        </p:spPr>
        <p:txBody>
          <a:bodyPr wrap="none" rtlCol="0">
            <a:spAutoFit/>
          </a:bodyPr>
          <a:lstStyle/>
          <a:p>
            <a:r>
              <a:rPr lang="en-US" sz="2400" dirty="0" smtClean="0"/>
              <a:t>Water in the balance – UC TV Sustainable California</a:t>
            </a:r>
            <a:endParaRPr lang="en-US" sz="2400" dirty="0"/>
          </a:p>
        </p:txBody>
      </p:sp>
      <p:sp>
        <p:nvSpPr>
          <p:cNvPr id="4" name="TextBox 3"/>
          <p:cNvSpPr txBox="1"/>
          <p:nvPr/>
        </p:nvSpPr>
        <p:spPr>
          <a:xfrm>
            <a:off x="0" y="161875"/>
            <a:ext cx="5638800" cy="523202"/>
          </a:xfrm>
          <a:prstGeom prst="rect">
            <a:avLst/>
          </a:prstGeom>
          <a:noFill/>
        </p:spPr>
        <p:txBody>
          <a:bodyPr wrap="square" lIns="91420" tIns="45711" rIns="91420" bIns="45711" rtlCol="0">
            <a:spAutoFit/>
          </a:bodyPr>
          <a:lstStyle/>
          <a:p>
            <a:r>
              <a:rPr lang="en-US" sz="2800" dirty="0" smtClean="0">
                <a:solidFill>
                  <a:srgbClr val="0070C0"/>
                </a:solidFill>
              </a:rPr>
              <a:t>Reconnecting a fragmented system</a:t>
            </a:r>
            <a:endParaRPr lang="en-US" sz="2800" dirty="0">
              <a:solidFill>
                <a:srgbClr val="0070C0"/>
              </a:solidFill>
            </a:endParaRPr>
          </a:p>
        </p:txBody>
      </p:sp>
    </p:spTree>
    <p:extLst>
      <p:ext uri="{BB962C8B-B14F-4D97-AF65-F5344CB8AC3E}">
        <p14:creationId xmlns:p14="http://schemas.microsoft.com/office/powerpoint/2010/main" val="8556601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69E87E2-3F54-F04F-8DE9-B293CDA8AD52}" type="slidenum">
              <a:rPr lang="en-US" smtClean="0"/>
              <a:t>24</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2" y="1219200"/>
            <a:ext cx="9218746" cy="5638800"/>
          </a:xfrm>
          <a:prstGeom prst="rect">
            <a:avLst/>
          </a:prstGeom>
        </p:spPr>
      </p:pic>
      <p:sp>
        <p:nvSpPr>
          <p:cNvPr id="5" name="TextBox 4"/>
          <p:cNvSpPr txBox="1"/>
          <p:nvPr/>
        </p:nvSpPr>
        <p:spPr>
          <a:xfrm>
            <a:off x="152400" y="152400"/>
            <a:ext cx="2333909" cy="523220"/>
          </a:xfrm>
          <a:prstGeom prst="rect">
            <a:avLst/>
          </a:prstGeom>
          <a:noFill/>
        </p:spPr>
        <p:txBody>
          <a:bodyPr wrap="none" rtlCol="0">
            <a:spAutoFit/>
          </a:bodyPr>
          <a:lstStyle/>
          <a:p>
            <a:pPr lvl="0" defTabSz="457200">
              <a:defRPr/>
            </a:pPr>
            <a:r>
              <a:rPr lang="en-US" sz="2800" dirty="0" smtClean="0">
                <a:solidFill>
                  <a:srgbClr val="0070C0"/>
                </a:solidFill>
              </a:rPr>
              <a:t>Water Security</a:t>
            </a:r>
            <a:endParaRPr lang="en-US" sz="2800" dirty="0">
              <a:solidFill>
                <a:srgbClr val="0070C0"/>
              </a:solidFill>
            </a:endParaRPr>
          </a:p>
        </p:txBody>
      </p:sp>
      <p:sp>
        <p:nvSpPr>
          <p:cNvPr id="6" name="Text Box 4"/>
          <p:cNvSpPr txBox="1">
            <a:spLocks noChangeArrowheads="1"/>
          </p:cNvSpPr>
          <p:nvPr/>
        </p:nvSpPr>
        <p:spPr bwMode="auto">
          <a:xfrm>
            <a:off x="2590800" y="457200"/>
            <a:ext cx="5791200" cy="1200329"/>
          </a:xfrm>
          <a:prstGeom prst="rect">
            <a:avLst/>
          </a:prstGeom>
          <a:noFill/>
          <a:ln w="9525">
            <a:noFill/>
            <a:miter lim="800000"/>
            <a:headEnd/>
            <a:tailEnd/>
          </a:ln>
          <a:effectLst/>
        </p:spPr>
        <p:txBody>
          <a:bodyPr wrap="square">
            <a:spAutoFit/>
          </a:bodyPr>
          <a:lstStyle/>
          <a:p>
            <a:pPr marL="173831" indent="-173831" defTabSz="685800" fontAlgn="base">
              <a:spcBef>
                <a:spcPct val="0"/>
              </a:spcBef>
              <a:spcAft>
                <a:spcPct val="0"/>
              </a:spcAft>
              <a:defRPr/>
            </a:pPr>
            <a:r>
              <a:rPr lang="en-US" dirty="0" smtClean="0">
                <a:solidFill>
                  <a:srgbClr val="000000"/>
                </a:solidFill>
                <a:latin typeface="Arial"/>
                <a:cs typeface="Arial"/>
              </a:rPr>
              <a:t>Water security is a major </a:t>
            </a:r>
            <a:r>
              <a:rPr lang="en-US" dirty="0">
                <a:solidFill>
                  <a:srgbClr val="000000"/>
                </a:solidFill>
                <a:latin typeface="Arial"/>
                <a:cs typeface="Arial"/>
              </a:rPr>
              <a:t>challenge facing </a:t>
            </a:r>
            <a:r>
              <a:rPr lang="en-US" dirty="0" smtClean="0">
                <a:solidFill>
                  <a:srgbClr val="000000"/>
                </a:solidFill>
                <a:latin typeface="Arial"/>
                <a:cs typeface="Arial"/>
              </a:rPr>
              <a:t>California  </a:t>
            </a:r>
            <a:endParaRPr lang="en-US" dirty="0">
              <a:solidFill>
                <a:srgbClr val="000000"/>
              </a:solidFill>
              <a:latin typeface="Arial"/>
              <a:cs typeface="Arial"/>
            </a:endParaRPr>
          </a:p>
          <a:p>
            <a:pPr marL="173831" indent="-173831" defTabSz="685800" fontAlgn="base">
              <a:spcBef>
                <a:spcPct val="0"/>
              </a:spcBef>
              <a:spcAft>
                <a:spcPct val="0"/>
              </a:spcAft>
              <a:defRPr/>
            </a:pPr>
            <a:r>
              <a:rPr lang="en-US" dirty="0" smtClean="0">
                <a:solidFill>
                  <a:srgbClr val="000000"/>
                </a:solidFill>
                <a:latin typeface="Arial"/>
                <a:cs typeface="Arial"/>
              </a:rPr>
              <a:t>Integrated water systems </a:t>
            </a:r>
            <a:r>
              <a:rPr lang="en-US" dirty="0">
                <a:solidFill>
                  <a:srgbClr val="000000"/>
                </a:solidFill>
                <a:latin typeface="Arial"/>
                <a:cs typeface="Arial"/>
              </a:rPr>
              <a:t>designed to </a:t>
            </a:r>
            <a:r>
              <a:rPr lang="en-US" dirty="0" smtClean="0">
                <a:solidFill>
                  <a:srgbClr val="000000"/>
                </a:solidFill>
                <a:latin typeface="Arial"/>
                <a:cs typeface="Arial"/>
              </a:rPr>
              <a:t>manage </a:t>
            </a:r>
            <a:r>
              <a:rPr lang="en-US" dirty="0" smtClean="0">
                <a:solidFill>
                  <a:srgbClr val="000000"/>
                </a:solidFill>
                <a:latin typeface="Arial"/>
                <a:cs typeface="Arial"/>
              </a:rPr>
              <a:t>natural </a:t>
            </a:r>
            <a:r>
              <a:rPr lang="en-US" dirty="0" smtClean="0">
                <a:solidFill>
                  <a:srgbClr val="000000"/>
                </a:solidFill>
                <a:latin typeface="Arial"/>
                <a:cs typeface="Arial"/>
              </a:rPr>
              <a:t>infrastructure &amp; groundwater recharge </a:t>
            </a:r>
            <a:r>
              <a:rPr lang="en-US" dirty="0">
                <a:solidFill>
                  <a:srgbClr val="000000"/>
                </a:solidFill>
                <a:latin typeface="Arial"/>
                <a:cs typeface="Arial"/>
              </a:rPr>
              <a:t>is key to </a:t>
            </a:r>
            <a:r>
              <a:rPr lang="en-US" dirty="0" smtClean="0">
                <a:solidFill>
                  <a:srgbClr val="000000"/>
                </a:solidFill>
                <a:latin typeface="Arial"/>
                <a:cs typeface="Arial"/>
              </a:rPr>
              <a:t>future water security</a:t>
            </a:r>
            <a:endParaRPr lang="en-US" dirty="0">
              <a:solidFill>
                <a:srgbClr val="000000"/>
              </a:solidFill>
              <a:latin typeface="Arial"/>
              <a:cs typeface="Arial"/>
            </a:endParaRPr>
          </a:p>
        </p:txBody>
      </p:sp>
      <p:sp>
        <p:nvSpPr>
          <p:cNvPr id="7" name="TextBox 6"/>
          <p:cNvSpPr txBox="1"/>
          <p:nvPr/>
        </p:nvSpPr>
        <p:spPr>
          <a:xfrm>
            <a:off x="-42899" y="6611779"/>
            <a:ext cx="1082348" cy="246221"/>
          </a:xfrm>
          <a:prstGeom prst="rect">
            <a:avLst/>
          </a:prstGeom>
          <a:noFill/>
        </p:spPr>
        <p:txBody>
          <a:bodyPr wrap="none" rtlCol="0">
            <a:spAutoFit/>
          </a:bodyPr>
          <a:lstStyle/>
          <a:p>
            <a:r>
              <a:rPr lang="en-US" sz="1000" dirty="0" smtClean="0">
                <a:solidFill>
                  <a:schemeClr val="bg1"/>
                </a:solidFill>
              </a:rPr>
              <a:t>Capitolpress.com</a:t>
            </a:r>
            <a:endParaRPr lang="en-US" sz="1000" dirty="0">
              <a:solidFill>
                <a:schemeClr val="bg1"/>
              </a:solidFill>
            </a:endParaRPr>
          </a:p>
        </p:txBody>
      </p:sp>
      <p:grpSp>
        <p:nvGrpSpPr>
          <p:cNvPr id="8" name="Group 7"/>
          <p:cNvGrpSpPr/>
          <p:nvPr/>
        </p:nvGrpSpPr>
        <p:grpSpPr>
          <a:xfrm>
            <a:off x="-42899" y="4784582"/>
            <a:ext cx="2433484" cy="807474"/>
            <a:chOff x="7000568" y="5781368"/>
            <a:chExt cx="3244645" cy="1076632"/>
          </a:xfrm>
        </p:grpSpPr>
        <p:sp>
          <p:nvSpPr>
            <p:cNvPr id="9" name="Rectangle 8"/>
            <p:cNvSpPr/>
            <p:nvPr/>
          </p:nvSpPr>
          <p:spPr>
            <a:xfrm>
              <a:off x="7000568" y="5781368"/>
              <a:ext cx="3244645" cy="1076632"/>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a:cs typeface="Arial"/>
              </a:endParaRPr>
            </a:p>
          </p:txBody>
        </p:sp>
        <p:pic>
          <p:nvPicPr>
            <p:cNvPr id="10" name="Picture 3" descr="C:\Users\rbales\Box Sync\UCWater\Communications\Logos\UCWaterLogo\Logo\UCWaterSecuritySusLogoCLR.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2394" y="5862484"/>
              <a:ext cx="3020992"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grpSp>
      <p:pic>
        <p:nvPicPr>
          <p:cNvPr id="11" name="Picture 10" descr="110223_SNRI_REV_FINAL3.gif"/>
          <p:cNvPicPr>
            <a:picLocks noChangeAspect="1"/>
          </p:cNvPicPr>
          <p:nvPr/>
        </p:nvPicPr>
        <p:blipFill>
          <a:blip r:embed="rId5" cstate="print"/>
          <a:stretch>
            <a:fillRect/>
          </a:stretch>
        </p:blipFill>
        <p:spPr>
          <a:xfrm>
            <a:off x="7787503" y="5105189"/>
            <a:ext cx="1371600" cy="1371600"/>
          </a:xfrm>
          <a:prstGeom prst="rect">
            <a:avLst/>
          </a:prstGeom>
        </p:spPr>
      </p:pic>
      <p:sp>
        <p:nvSpPr>
          <p:cNvPr id="12" name="TextBox 11">
            <a:extLst>
              <a:ext uri="{FF2B5EF4-FFF2-40B4-BE49-F238E27FC236}">
                <a16:creationId xmlns:a16="http://schemas.microsoft.com/office/drawing/2014/main" id="{117E03CD-232B-49CC-94A0-B065AFEEEE36}"/>
              </a:ext>
            </a:extLst>
          </p:cNvPr>
          <p:cNvSpPr txBox="1"/>
          <p:nvPr/>
        </p:nvSpPr>
        <p:spPr>
          <a:xfrm>
            <a:off x="5013204" y="6122846"/>
            <a:ext cx="2801216" cy="707886"/>
          </a:xfrm>
          <a:prstGeom prst="rect">
            <a:avLst/>
          </a:prstGeom>
          <a:solidFill>
            <a:srgbClr val="969696">
              <a:alpha val="76863"/>
            </a:srgbClr>
          </a:solidFill>
        </p:spPr>
        <p:txBody>
          <a:bodyPr wrap="none" rtlCol="0">
            <a:spAutoFit/>
          </a:bodyPr>
          <a:lstStyle/>
          <a:p>
            <a:r>
              <a:rPr lang="en-US" sz="2000" dirty="0">
                <a:solidFill>
                  <a:schemeClr val="bg1"/>
                </a:solidFill>
              </a:rPr>
              <a:t>NSF Southern Sierra</a:t>
            </a:r>
          </a:p>
          <a:p>
            <a:r>
              <a:rPr lang="en-US" sz="2000" i="1" dirty="0">
                <a:solidFill>
                  <a:schemeClr val="bg1"/>
                </a:solidFill>
              </a:rPr>
              <a:t>Critical Zone Observatory</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940" y="5617737"/>
            <a:ext cx="1219200" cy="12192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6200" y="5808237"/>
            <a:ext cx="2286000" cy="1028700"/>
          </a:xfrm>
          <a:prstGeom prst="rect">
            <a:avLst/>
          </a:prstGeom>
        </p:spPr>
      </p:pic>
      <p:sp>
        <p:nvSpPr>
          <p:cNvPr id="15" name="TextBox 14"/>
          <p:cNvSpPr txBox="1"/>
          <p:nvPr/>
        </p:nvSpPr>
        <p:spPr>
          <a:xfrm>
            <a:off x="2942065" y="3145273"/>
            <a:ext cx="3375989" cy="369332"/>
          </a:xfrm>
          <a:prstGeom prst="rect">
            <a:avLst/>
          </a:prstGeom>
          <a:solidFill>
            <a:srgbClr val="969696">
              <a:alpha val="50980"/>
            </a:srgbClr>
          </a:solidFill>
        </p:spPr>
        <p:txBody>
          <a:bodyPr wrap="none" rtlCol="0">
            <a:spAutoFit/>
          </a:bodyPr>
          <a:lstStyle/>
          <a:p>
            <a:r>
              <a:rPr lang="en-US" dirty="0" smtClean="0">
                <a:solidFill>
                  <a:schemeClr val="bg1"/>
                </a:solidFill>
              </a:rPr>
              <a:t>Recharging groundwater in winter</a:t>
            </a:r>
            <a:endParaRPr lang="en-US" dirty="0">
              <a:solidFill>
                <a:schemeClr val="bg1"/>
              </a:solidFill>
            </a:endParaRPr>
          </a:p>
        </p:txBody>
      </p:sp>
    </p:spTree>
    <p:extLst>
      <p:ext uri="{BB962C8B-B14F-4D97-AF65-F5344CB8AC3E}">
        <p14:creationId xmlns:p14="http://schemas.microsoft.com/office/powerpoint/2010/main" val="37089861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82880" y="182880"/>
            <a:ext cx="2484120" cy="461635"/>
          </a:xfrm>
          <a:prstGeom prst="rect">
            <a:avLst/>
          </a:prstGeom>
          <a:solidFill>
            <a:schemeClr val="bg2">
              <a:lumMod val="90000"/>
            </a:schemeClr>
          </a:solidFill>
        </p:spPr>
        <p:txBody>
          <a:bodyPr wrap="square" lIns="91409" tIns="45705" rIns="91409" bIns="45705" rtlCol="0">
            <a:spAutoFit/>
          </a:bodyPr>
          <a:lstStyle/>
          <a:p>
            <a:pPr defTabSz="914103"/>
            <a:r>
              <a:rPr lang="en-US" sz="2400" b="1" dirty="0">
                <a:solidFill>
                  <a:prstClr val="black"/>
                </a:solidFill>
              </a:rPr>
              <a:t>Applied water use</a:t>
            </a:r>
          </a:p>
        </p:txBody>
      </p:sp>
      <p:sp>
        <p:nvSpPr>
          <p:cNvPr id="2" name="TextBox 1"/>
          <p:cNvSpPr txBox="1"/>
          <p:nvPr/>
        </p:nvSpPr>
        <p:spPr>
          <a:xfrm>
            <a:off x="0" y="6550223"/>
            <a:ext cx="4009367" cy="307777"/>
          </a:xfrm>
          <a:prstGeom prst="rect">
            <a:avLst/>
          </a:prstGeom>
          <a:noFill/>
        </p:spPr>
        <p:txBody>
          <a:bodyPr wrap="none" rtlCol="0">
            <a:spAutoFit/>
          </a:bodyPr>
          <a:lstStyle/>
          <a:p>
            <a:r>
              <a:rPr lang="en-US" sz="1400" i="1" dirty="0"/>
              <a:t>Data from DWR, adapted from Nor. Cal. Water Assn.</a:t>
            </a:r>
          </a:p>
        </p:txBody>
      </p:sp>
      <p:sp>
        <p:nvSpPr>
          <p:cNvPr id="4" name="TextBox 3"/>
          <p:cNvSpPr txBox="1"/>
          <p:nvPr/>
        </p:nvSpPr>
        <p:spPr>
          <a:xfrm>
            <a:off x="5410200" y="5632411"/>
            <a:ext cx="2667000" cy="923330"/>
          </a:xfrm>
          <a:prstGeom prst="rect">
            <a:avLst/>
          </a:prstGeom>
          <a:noFill/>
          <a:ln>
            <a:solidFill>
              <a:srgbClr val="FF0000"/>
            </a:solidFill>
          </a:ln>
        </p:spPr>
        <p:txBody>
          <a:bodyPr wrap="square" rtlCol="0">
            <a:spAutoFit/>
          </a:bodyPr>
          <a:lstStyle/>
          <a:p>
            <a:r>
              <a:rPr lang="en-US" u="sng" dirty="0"/>
              <a:t>Water supplies</a:t>
            </a:r>
            <a:r>
              <a:rPr lang="en-US" dirty="0"/>
              <a:t>:</a:t>
            </a:r>
          </a:p>
          <a:p>
            <a:r>
              <a:rPr lang="en-US" dirty="0"/>
              <a:t>Agriculture: 80% (33 MAF)</a:t>
            </a:r>
          </a:p>
          <a:p>
            <a:r>
              <a:rPr lang="en-US" dirty="0"/>
              <a:t>Urban 20% (8 MAF)</a:t>
            </a:r>
          </a:p>
        </p:txBody>
      </p:sp>
      <p:sp>
        <p:nvSpPr>
          <p:cNvPr id="5" name="TextBox 4"/>
          <p:cNvSpPr txBox="1"/>
          <p:nvPr/>
        </p:nvSpPr>
        <p:spPr>
          <a:xfrm>
            <a:off x="7325015" y="76200"/>
            <a:ext cx="1742785" cy="646331"/>
          </a:xfrm>
          <a:prstGeom prst="rect">
            <a:avLst/>
          </a:prstGeom>
          <a:noFill/>
          <a:ln>
            <a:solidFill>
              <a:srgbClr val="FF0000"/>
            </a:solidFill>
          </a:ln>
        </p:spPr>
        <p:txBody>
          <a:bodyPr wrap="none" rtlCol="0">
            <a:spAutoFit/>
          </a:bodyPr>
          <a:lstStyle/>
          <a:p>
            <a:r>
              <a:rPr lang="en-US" dirty="0" err="1"/>
              <a:t>Precip</a:t>
            </a:r>
            <a:r>
              <a:rPr lang="en-US" dirty="0"/>
              <a:t>: 200 MAF</a:t>
            </a:r>
          </a:p>
          <a:p>
            <a:r>
              <a:rPr lang="en-US" dirty="0"/>
              <a:t>Applied: 80 MAF</a:t>
            </a:r>
          </a:p>
        </p:txBody>
      </p:sp>
    </p:spTree>
    <p:extLst>
      <p:ext uri="{BB962C8B-B14F-4D97-AF65-F5344CB8AC3E}">
        <p14:creationId xmlns:p14="http://schemas.microsoft.com/office/powerpoint/2010/main" val="37275777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9" name="Picture 3" descr="C:\Users\rbales\Dropbox\Photos\2013\Gruell\Gruell_28ab2.jpg"/>
          <p:cNvPicPr>
            <a:picLocks noChangeAspect="1" noChangeArrowheads="1"/>
          </p:cNvPicPr>
          <p:nvPr/>
        </p:nvPicPr>
        <p:blipFill>
          <a:blip r:embed="rId3" cstate="print"/>
          <a:srcRect/>
          <a:stretch>
            <a:fillRect/>
          </a:stretch>
        </p:blipFill>
        <p:spPr bwMode="auto">
          <a:xfrm>
            <a:off x="76200" y="747048"/>
            <a:ext cx="9052560" cy="6110952"/>
          </a:xfrm>
          <a:prstGeom prst="rect">
            <a:avLst/>
          </a:prstGeom>
          <a:noFill/>
        </p:spPr>
      </p:pic>
      <p:sp>
        <p:nvSpPr>
          <p:cNvPr id="3" name="TextBox 2"/>
          <p:cNvSpPr txBox="1"/>
          <p:nvPr/>
        </p:nvSpPr>
        <p:spPr>
          <a:xfrm>
            <a:off x="1981200" y="757535"/>
            <a:ext cx="5105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Arial"/>
                <a:ea typeface="+mn-ea"/>
                <a:cs typeface="Arial"/>
              </a:rPr>
              <a:t>Kyburz</a:t>
            </a:r>
            <a:r>
              <a:rPr kumimoji="0" lang="en-US" sz="2000" b="0" i="0" u="none" strike="noStrike" kern="1200" cap="none" spc="0" normalizeH="0" baseline="0" noProof="0" dirty="0">
                <a:ln>
                  <a:noFill/>
                </a:ln>
                <a:solidFill>
                  <a:srgbClr val="000000"/>
                </a:solidFill>
                <a:effectLst/>
                <a:uLnTx/>
                <a:uFillTx/>
                <a:latin typeface="Arial"/>
                <a:ea typeface="+mn-ea"/>
                <a:cs typeface="Arial"/>
              </a:rPr>
              <a:t>, S. Fork American R., 5000’</a:t>
            </a:r>
          </a:p>
        </p:txBody>
      </p:sp>
      <p:sp>
        <p:nvSpPr>
          <p:cNvPr id="4" name="TextBox 3"/>
          <p:cNvSpPr txBox="1"/>
          <p:nvPr/>
        </p:nvSpPr>
        <p:spPr>
          <a:xfrm>
            <a:off x="8273249" y="753070"/>
            <a:ext cx="8707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1993</a:t>
            </a:r>
          </a:p>
        </p:txBody>
      </p:sp>
      <p:sp>
        <p:nvSpPr>
          <p:cNvPr id="6" name="TextBox 5"/>
          <p:cNvSpPr txBox="1"/>
          <p:nvPr/>
        </p:nvSpPr>
        <p:spPr>
          <a:xfrm>
            <a:off x="0" y="757535"/>
            <a:ext cx="8707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1896</a:t>
            </a:r>
          </a:p>
        </p:txBody>
      </p:sp>
      <p:sp>
        <p:nvSpPr>
          <p:cNvPr id="7" name="TextBox 6"/>
          <p:cNvSpPr txBox="1"/>
          <p:nvPr/>
        </p:nvSpPr>
        <p:spPr>
          <a:xfrm>
            <a:off x="7010400" y="6519446"/>
            <a:ext cx="19727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DAEDEF">
                    <a:lumMod val="40000"/>
                    <a:lumOff val="60000"/>
                  </a:srgbClr>
                </a:solidFill>
                <a:effectLst/>
                <a:uLnTx/>
                <a:uFillTx/>
                <a:latin typeface="Arial"/>
                <a:ea typeface="+mn-ea"/>
                <a:cs typeface="Arial"/>
              </a:rPr>
              <a:t>Photos from G. </a:t>
            </a:r>
            <a:r>
              <a:rPr kumimoji="0" lang="en-US" sz="1600" b="0" i="1" u="none" strike="noStrike" kern="1200" cap="none" spc="0" normalizeH="0" baseline="0" noProof="0" dirty="0" err="1">
                <a:ln>
                  <a:noFill/>
                </a:ln>
                <a:solidFill>
                  <a:srgbClr val="DAEDEF">
                    <a:lumMod val="40000"/>
                    <a:lumOff val="60000"/>
                  </a:srgbClr>
                </a:solidFill>
                <a:effectLst/>
                <a:uLnTx/>
                <a:uFillTx/>
                <a:latin typeface="Arial"/>
                <a:ea typeface="+mn-ea"/>
                <a:cs typeface="Arial"/>
              </a:rPr>
              <a:t>Gruell</a:t>
            </a:r>
            <a:endParaRPr kumimoji="0" lang="en-US" sz="1600" b="0" i="1" u="none" strike="noStrike" kern="1200" cap="none" spc="0" normalizeH="0" baseline="0" noProof="0" dirty="0">
              <a:ln>
                <a:noFill/>
              </a:ln>
              <a:solidFill>
                <a:srgbClr val="DAEDEF">
                  <a:lumMod val="40000"/>
                  <a:lumOff val="60000"/>
                </a:srgbClr>
              </a:solidFill>
              <a:effectLst/>
              <a:uLnTx/>
              <a:uFillTx/>
              <a:latin typeface="Arial"/>
              <a:ea typeface="+mn-ea"/>
              <a:cs typeface="Arial"/>
            </a:endParaRPr>
          </a:p>
        </p:txBody>
      </p:sp>
      <p:sp>
        <p:nvSpPr>
          <p:cNvPr id="9" name="TextBox 8"/>
          <p:cNvSpPr txBox="1"/>
          <p:nvPr/>
        </p:nvSpPr>
        <p:spPr>
          <a:xfrm>
            <a:off x="1368239" y="182880"/>
            <a:ext cx="6407523" cy="461665"/>
          </a:xfrm>
          <a:prstGeom prst="rect">
            <a:avLst/>
          </a:prstGeom>
          <a:solidFill>
            <a:srgbClr val="DDD9C3"/>
          </a:solidFill>
        </p:spPr>
        <p:txBody>
          <a:bodyPr wrap="none" rtlCol="0">
            <a:spAutoFit/>
          </a:bodyPr>
          <a:lstStyle/>
          <a:p>
            <a:pPr marL="0" marR="0" lvl="0" indent="0" algn="l" defTabSz="9142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Arial"/>
              </a:rPr>
              <a:t>Century-long experiment: suppressing fire</a:t>
            </a:r>
          </a:p>
        </p:txBody>
      </p:sp>
      <p:sp>
        <p:nvSpPr>
          <p:cNvPr id="8" name="TextBox 7"/>
          <p:cNvSpPr txBox="1"/>
          <p:nvPr/>
        </p:nvSpPr>
        <p:spPr>
          <a:xfrm>
            <a:off x="914400" y="2890391"/>
            <a:ext cx="7315200" cy="1077218"/>
          </a:xfrm>
          <a:prstGeom prst="rect">
            <a:avLst/>
          </a:prstGeom>
          <a:solidFill>
            <a:srgbClr val="4D4D4D">
              <a:alpha val="49804"/>
            </a:srgbClr>
          </a:solidFill>
        </p:spPr>
        <p:txBody>
          <a:bodyPr wrap="square" rtlCol="0">
            <a:spAutoFit/>
          </a:bodyPr>
          <a:lstStyle/>
          <a:p>
            <a:pPr marL="0" marR="0" lvl="0" indent="0" algn="ctr" defTabSz="91421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a:ea typeface="+mn-ea"/>
                <a:cs typeface="Arial"/>
              </a:rPr>
              <a:t>We now know this was a bad idea; &amp; sustainable solutions remain elusive</a:t>
            </a:r>
          </a:p>
        </p:txBody>
      </p:sp>
    </p:spTree>
    <p:extLst>
      <p:ext uri="{BB962C8B-B14F-4D97-AF65-F5344CB8AC3E}">
        <p14:creationId xmlns:p14="http://schemas.microsoft.com/office/powerpoint/2010/main" val="424680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068867" y="59323"/>
            <a:ext cx="3478837" cy="584775"/>
          </a:xfrm>
          <a:prstGeom prst="rect">
            <a:avLst/>
          </a:prstGeom>
          <a:noFill/>
        </p:spPr>
        <p:txBody>
          <a:bodyPr wrap="none" rtlCol="0">
            <a:spAutoFit/>
          </a:bodyPr>
          <a:lstStyle/>
          <a:p>
            <a:pPr defTabSz="914400"/>
            <a:r>
              <a:rPr lang="en-US" sz="3200" dirty="0">
                <a:solidFill>
                  <a:srgbClr val="0070C0"/>
                </a:solidFill>
              </a:rPr>
              <a:t>Basic </a:t>
            </a:r>
            <a:r>
              <a:rPr lang="en-US" sz="3200" dirty="0" smtClean="0">
                <a:solidFill>
                  <a:srgbClr val="0070C0"/>
                </a:solidFill>
              </a:rPr>
              <a:t>water </a:t>
            </a:r>
            <a:r>
              <a:rPr lang="en-US" sz="3200" dirty="0">
                <a:solidFill>
                  <a:srgbClr val="0070C0"/>
                </a:solidFill>
              </a:rPr>
              <a:t>balance</a:t>
            </a:r>
          </a:p>
        </p:txBody>
      </p:sp>
      <p:pic>
        <p:nvPicPr>
          <p:cNvPr id="4" name="Picture 3" descr="Sierra Nevada.jpg"/>
          <p:cNvPicPr>
            <a:picLocks noChangeAspect="1"/>
          </p:cNvPicPr>
          <p:nvPr/>
        </p:nvPicPr>
        <p:blipFill rotWithShape="1">
          <a:blip r:embed="rId2" cstate="print"/>
          <a:srcRect l="12046" t="31683" r="2433" b="1"/>
          <a:stretch/>
        </p:blipFill>
        <p:spPr>
          <a:xfrm>
            <a:off x="0" y="1295400"/>
            <a:ext cx="2719202" cy="3733800"/>
          </a:xfrm>
          <a:prstGeom prst="rect">
            <a:avLst/>
          </a:prstGeom>
        </p:spPr>
      </p:pic>
      <p:pic>
        <p:nvPicPr>
          <p:cNvPr id="5" name="Picture 272" descr="belfort_winter"/>
          <p:cNvPicPr>
            <a:picLocks noChangeAspect="1" noChangeArrowheads="1"/>
          </p:cNvPicPr>
          <p:nvPr/>
        </p:nvPicPr>
        <p:blipFill>
          <a:blip r:embed="rId3" cstate="print"/>
          <a:srcRect/>
          <a:stretch>
            <a:fillRect/>
          </a:stretch>
        </p:blipFill>
        <p:spPr bwMode="auto">
          <a:xfrm>
            <a:off x="0" y="4572000"/>
            <a:ext cx="1714500" cy="2286000"/>
          </a:xfrm>
          <a:prstGeom prst="rect">
            <a:avLst/>
          </a:prstGeom>
          <a:noFill/>
          <a:ln w="9525">
            <a:noFill/>
            <a:miter lim="800000"/>
            <a:headEnd/>
            <a:tailEnd/>
          </a:ln>
        </p:spPr>
      </p:pic>
      <p:sp>
        <p:nvSpPr>
          <p:cNvPr id="6" name="TextBox 5"/>
          <p:cNvSpPr txBox="1"/>
          <p:nvPr/>
        </p:nvSpPr>
        <p:spPr>
          <a:xfrm>
            <a:off x="2895600" y="3200400"/>
            <a:ext cx="838200" cy="1015663"/>
          </a:xfrm>
          <a:prstGeom prst="rect">
            <a:avLst/>
          </a:prstGeom>
          <a:noFill/>
        </p:spPr>
        <p:txBody>
          <a:bodyPr wrap="square" rtlCol="0">
            <a:spAutoFit/>
          </a:bodyPr>
          <a:lstStyle/>
          <a:p>
            <a:pPr defTabSz="914400"/>
            <a:r>
              <a:rPr lang="en-US" sz="6000" dirty="0"/>
              <a:t>=</a:t>
            </a:r>
          </a:p>
        </p:txBody>
      </p:sp>
      <p:pic>
        <p:nvPicPr>
          <p:cNvPr id="7" name="Picture 2" descr="SAM_0326.JPG"/>
          <p:cNvPicPr>
            <a:picLocks noChangeAspect="1"/>
          </p:cNvPicPr>
          <p:nvPr/>
        </p:nvPicPr>
        <p:blipFill>
          <a:blip r:embed="rId4" cstate="print"/>
          <a:srcRect/>
          <a:stretch>
            <a:fillRect/>
          </a:stretch>
        </p:blipFill>
        <p:spPr bwMode="auto">
          <a:xfrm>
            <a:off x="3657600" y="1905000"/>
            <a:ext cx="2014538" cy="3581400"/>
          </a:xfrm>
          <a:prstGeom prst="rect">
            <a:avLst/>
          </a:prstGeom>
          <a:noFill/>
          <a:ln w="9525">
            <a:noFill/>
            <a:miter lim="800000"/>
            <a:headEnd/>
            <a:tailEnd/>
          </a:ln>
        </p:spPr>
      </p:pic>
      <p:sp>
        <p:nvSpPr>
          <p:cNvPr id="8" name="TextBox 7"/>
          <p:cNvSpPr txBox="1"/>
          <p:nvPr/>
        </p:nvSpPr>
        <p:spPr>
          <a:xfrm>
            <a:off x="5791200" y="3200400"/>
            <a:ext cx="838200" cy="1015663"/>
          </a:xfrm>
          <a:prstGeom prst="rect">
            <a:avLst/>
          </a:prstGeom>
          <a:noFill/>
        </p:spPr>
        <p:txBody>
          <a:bodyPr wrap="square" rtlCol="0">
            <a:spAutoFit/>
          </a:bodyPr>
          <a:lstStyle/>
          <a:p>
            <a:pPr defTabSz="914400"/>
            <a:r>
              <a:rPr lang="en-US" sz="6000" dirty="0"/>
              <a:t>+</a:t>
            </a:r>
          </a:p>
        </p:txBody>
      </p:sp>
      <p:pic>
        <p:nvPicPr>
          <p:cNvPr id="9" name="Picture 4"/>
          <p:cNvPicPr>
            <a:picLocks noChangeAspect="1" noChangeArrowheads="1"/>
          </p:cNvPicPr>
          <p:nvPr/>
        </p:nvPicPr>
        <p:blipFill>
          <a:blip r:embed="rId5" cstate="print"/>
          <a:srcRect/>
          <a:stretch>
            <a:fillRect/>
          </a:stretch>
        </p:blipFill>
        <p:spPr bwMode="auto">
          <a:xfrm>
            <a:off x="6477000" y="1905000"/>
            <a:ext cx="2590800" cy="3453334"/>
          </a:xfrm>
          <a:prstGeom prst="rect">
            <a:avLst/>
          </a:prstGeom>
          <a:noFill/>
          <a:ln w="9525">
            <a:noFill/>
            <a:miter lim="800000"/>
            <a:headEnd/>
            <a:tailEnd/>
          </a:ln>
          <a:effectLst/>
        </p:spPr>
      </p:pic>
      <p:sp>
        <p:nvSpPr>
          <p:cNvPr id="12" name="TextBox 11"/>
          <p:cNvSpPr txBox="1"/>
          <p:nvPr/>
        </p:nvSpPr>
        <p:spPr>
          <a:xfrm>
            <a:off x="522174" y="619780"/>
            <a:ext cx="8099653" cy="523220"/>
          </a:xfrm>
          <a:prstGeom prst="rect">
            <a:avLst/>
          </a:prstGeom>
          <a:solidFill>
            <a:schemeClr val="bg1">
              <a:lumMod val="50000"/>
            </a:schemeClr>
          </a:solidFill>
        </p:spPr>
        <p:txBody>
          <a:bodyPr wrap="none" rtlCol="0">
            <a:spAutoFit/>
          </a:bodyPr>
          <a:lstStyle/>
          <a:p>
            <a:pPr defTabSz="914400"/>
            <a:r>
              <a:rPr lang="en-US" sz="2800" dirty="0">
                <a:solidFill>
                  <a:srgbClr val="FFFF00"/>
                </a:solidFill>
              </a:rPr>
              <a:t>Precipitation = Evapotranspiration + Runoff + </a:t>
            </a:r>
            <a:r>
              <a:rPr lang="el-GR" sz="2800" dirty="0">
                <a:solidFill>
                  <a:srgbClr val="FFFF00"/>
                </a:solidFill>
              </a:rPr>
              <a:t>Δ</a:t>
            </a:r>
            <a:r>
              <a:rPr lang="en-US" sz="2800" dirty="0">
                <a:solidFill>
                  <a:srgbClr val="FFFF00"/>
                </a:solidFill>
              </a:rPr>
              <a:t>Storage</a:t>
            </a:r>
          </a:p>
        </p:txBody>
      </p:sp>
      <p:sp>
        <p:nvSpPr>
          <p:cNvPr id="11" name="TextBox 10"/>
          <p:cNvSpPr txBox="1"/>
          <p:nvPr/>
        </p:nvSpPr>
        <p:spPr>
          <a:xfrm>
            <a:off x="1981200" y="5943600"/>
            <a:ext cx="7086600" cy="830997"/>
          </a:xfrm>
          <a:prstGeom prst="rect">
            <a:avLst/>
          </a:prstGeom>
          <a:noFill/>
        </p:spPr>
        <p:txBody>
          <a:bodyPr wrap="square" rtlCol="0">
            <a:spAutoFit/>
          </a:bodyPr>
          <a:lstStyle/>
          <a:p>
            <a:pPr defTabSz="914400"/>
            <a:r>
              <a:rPr lang="en-US" sz="2400" i="1" dirty="0">
                <a:solidFill>
                  <a:srgbClr val="0070C0"/>
                </a:solidFill>
              </a:rPr>
              <a:t>Evapotranspiration</a:t>
            </a:r>
            <a:r>
              <a:rPr lang="en-US" sz="2400" dirty="0">
                <a:solidFill>
                  <a:srgbClr val="0070C0"/>
                </a:solidFill>
              </a:rPr>
              <a:t> refers to evaporation, sublimation plus water use by vegetation</a:t>
            </a:r>
          </a:p>
        </p:txBody>
      </p:sp>
      <p:sp>
        <p:nvSpPr>
          <p:cNvPr id="10" name="TextBox 9"/>
          <p:cNvSpPr txBox="1"/>
          <p:nvPr/>
        </p:nvSpPr>
        <p:spPr>
          <a:xfrm>
            <a:off x="1676400" y="5029200"/>
            <a:ext cx="838200" cy="646331"/>
          </a:xfrm>
          <a:prstGeom prst="rect">
            <a:avLst/>
          </a:prstGeom>
          <a:noFill/>
        </p:spPr>
        <p:txBody>
          <a:bodyPr wrap="square" rtlCol="0">
            <a:spAutoFit/>
          </a:bodyPr>
          <a:lstStyle/>
          <a:p>
            <a:pPr algn="ctr" defTabSz="914400"/>
            <a:r>
              <a:rPr lang="en-US" dirty="0">
                <a:solidFill>
                  <a:srgbClr val="0070C0"/>
                </a:solidFill>
              </a:rPr>
              <a:t>snow &amp; rain</a:t>
            </a:r>
          </a:p>
        </p:txBody>
      </p:sp>
    </p:spTree>
    <p:extLst>
      <p:ext uri="{BB962C8B-B14F-4D97-AF65-F5344CB8AC3E}">
        <p14:creationId xmlns:p14="http://schemas.microsoft.com/office/powerpoint/2010/main" val="1097694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0AC058DC-0B6D-4BB7-BB21-8DB9F47304F1}"/>
              </a:ext>
            </a:extLst>
          </p:cNvPr>
          <p:cNvSpPr txBox="1"/>
          <p:nvPr/>
        </p:nvSpPr>
        <p:spPr>
          <a:xfrm>
            <a:off x="5073272" y="8878"/>
            <a:ext cx="4068509" cy="1938974"/>
          </a:xfrm>
          <a:prstGeom prst="rect">
            <a:avLst/>
          </a:prstGeom>
          <a:solidFill>
            <a:srgbClr val="000000">
              <a:alpha val="40000"/>
            </a:srgbClr>
          </a:solidFill>
        </p:spPr>
        <p:txBody>
          <a:bodyPr wrap="none" lIns="91420" tIns="45711" rIns="91420" bIns="45711" rtlCol="0">
            <a:spAutoFit/>
          </a:bodyPr>
          <a:lstStyle/>
          <a:p>
            <a:pPr marL="0" marR="0" lvl="0" indent="0" algn="l" defTabSz="91421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alibri"/>
                <a:ea typeface="+mn-ea"/>
                <a:cs typeface="+mn-cs"/>
              </a:rPr>
              <a:t>Topics in this talk</a:t>
            </a: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srgbClr val="FFFF00"/>
                </a:solidFill>
                <a:effectLst/>
                <a:uLnTx/>
                <a:uFillTx/>
                <a:latin typeface="Calibri"/>
                <a:ea typeface="+mn-ea"/>
                <a:cs typeface="+mn-cs"/>
              </a:rPr>
              <a:t>Sierra Nevada </a:t>
            </a:r>
            <a:r>
              <a:rPr kumimoji="0" lang="en-US" sz="2000" b="0" i="0" u="none" strike="noStrike" kern="1200" cap="none" spc="0" normalizeH="0" baseline="0" noProof="0" dirty="0" smtClean="0">
                <a:ln>
                  <a:noFill/>
                </a:ln>
                <a:solidFill>
                  <a:srgbClr val="FFFF00"/>
                </a:solidFill>
                <a:effectLst/>
                <a:uLnTx/>
                <a:uFillTx/>
                <a:latin typeface="Calibri"/>
                <a:ea typeface="+mn-ea"/>
                <a:cs typeface="+mn-cs"/>
              </a:rPr>
              <a:t>hydrology</a:t>
            </a: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000" b="1" i="0" u="none" strike="noStrike" kern="1200" cap="none" spc="0" normalizeH="0" baseline="0" noProof="0" dirty="0" smtClean="0">
                <a:ln>
                  <a:noFill/>
                </a:ln>
                <a:solidFill>
                  <a:srgbClr val="FFFF00"/>
                </a:solidFill>
                <a:effectLst/>
                <a:uLnTx/>
                <a:uFillTx/>
                <a:latin typeface="Calibri"/>
                <a:ea typeface="+mn-ea"/>
                <a:cs typeface="+mn-cs"/>
              </a:rPr>
              <a:t>Measuring snowpack</a:t>
            </a:r>
            <a:endParaRPr kumimoji="0" lang="en-US" sz="2000" b="1" i="0" u="none" strike="noStrike" kern="1200" cap="none" spc="0" normalizeH="0" baseline="0" noProof="0" dirty="0">
              <a:ln>
                <a:noFill/>
              </a:ln>
              <a:solidFill>
                <a:srgbClr val="FFFF00"/>
              </a:solidFill>
              <a:effectLst/>
              <a:uLnTx/>
              <a:uFillTx/>
              <a:latin typeface="Calibri"/>
              <a:ea typeface="+mn-ea"/>
              <a:cs typeface="+mn-cs"/>
            </a:endParaRP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000" i="0" u="none" strike="noStrike" kern="1200" cap="none" spc="0" normalizeH="0" baseline="0" noProof="0" dirty="0">
                <a:ln>
                  <a:noFill/>
                </a:ln>
                <a:solidFill>
                  <a:srgbClr val="FFFF00"/>
                </a:solidFill>
                <a:effectLst/>
                <a:uLnTx/>
                <a:uFillTx/>
                <a:latin typeface="Calibri"/>
                <a:ea typeface="+mn-ea"/>
                <a:cs typeface="+mn-cs"/>
              </a:rPr>
              <a:t>Estimating evapotranspiration</a:t>
            </a: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smtClean="0">
                <a:ln>
                  <a:noFill/>
                </a:ln>
                <a:solidFill>
                  <a:srgbClr val="FFFF00"/>
                </a:solidFill>
                <a:effectLst/>
                <a:uLnTx/>
                <a:uFillTx/>
                <a:latin typeface="Calibri"/>
                <a:ea typeface="+mn-ea"/>
                <a:cs typeface="+mn-cs"/>
              </a:rPr>
              <a:t>Thinning </a:t>
            </a:r>
            <a:r>
              <a:rPr kumimoji="0" lang="en-US" sz="2000" b="0" i="0" u="none" strike="noStrike" kern="1200" cap="none" spc="0" normalizeH="0" baseline="0" noProof="0" dirty="0">
                <a:ln>
                  <a:noFill/>
                </a:ln>
                <a:solidFill>
                  <a:srgbClr val="FFFF00"/>
                </a:solidFill>
                <a:effectLst/>
                <a:uLnTx/>
                <a:uFillTx/>
                <a:latin typeface="Calibri"/>
                <a:ea typeface="+mn-ea"/>
                <a:cs typeface="+mn-cs"/>
              </a:rPr>
              <a:t>impacts</a:t>
            </a:r>
          </a:p>
          <a:p>
            <a:pPr marL="285750" marR="0" lvl="0" indent="-285750" algn="l" defTabSz="91421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srgbClr val="FFFF00"/>
                </a:solidFill>
                <a:effectLst/>
                <a:uLnTx/>
                <a:uFillTx/>
                <a:latin typeface="Calibri"/>
                <a:ea typeface="+mn-ea"/>
                <a:cs typeface="+mn-cs"/>
              </a:rPr>
              <a:t>Linking headwater to groundwater</a:t>
            </a:r>
          </a:p>
        </p:txBody>
      </p:sp>
      <p:cxnSp>
        <p:nvCxnSpPr>
          <p:cNvPr id="4" name="Straight Arrow Connector 3">
            <a:extLst>
              <a:ext uri="{FF2B5EF4-FFF2-40B4-BE49-F238E27FC236}">
                <a16:creationId xmlns:a16="http://schemas.microsoft.com/office/drawing/2014/main" id="{7353B056-9E52-4AB9-A722-ED29EE58285E}"/>
              </a:ext>
            </a:extLst>
          </p:cNvPr>
          <p:cNvCxnSpPr/>
          <p:nvPr/>
        </p:nvCxnSpPr>
        <p:spPr>
          <a:xfrm>
            <a:off x="4844672" y="838200"/>
            <a:ext cx="457200" cy="0"/>
          </a:xfrm>
          <a:prstGeom prst="straightConnector1">
            <a:avLst/>
          </a:prstGeom>
          <a:ln w="57150">
            <a:solidFill>
              <a:srgbClr val="FFFF57"/>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909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228600" y="990600"/>
            <a:ext cx="8001000" cy="1723600"/>
          </a:xfrm>
          <a:prstGeom prst="rect">
            <a:avLst/>
          </a:prstGeom>
        </p:spPr>
        <p:txBody>
          <a:bodyPr vert="horz" lIns="91425" tIns="91425" rIns="91425" bIns="91425" rtlCol="0" anchor="b" anchorCtr="0">
            <a:noAutofit/>
          </a:bodyPr>
          <a:lstStyle/>
          <a:p>
            <a:pPr>
              <a:spcBef>
                <a:spcPts val="0"/>
              </a:spcBef>
            </a:pPr>
            <a:r>
              <a:rPr lang="en" sz="2800" dirty="0" smtClean="0">
                <a:solidFill>
                  <a:srgbClr val="0070C0"/>
                </a:solidFill>
                <a:highlight>
                  <a:srgbClr val="FFFFFF"/>
                </a:highlight>
              </a:rPr>
              <a:t>Basin-scale </a:t>
            </a:r>
            <a:r>
              <a:rPr lang="en" sz="2800" dirty="0">
                <a:solidFill>
                  <a:srgbClr val="0070C0"/>
                </a:solidFill>
                <a:highlight>
                  <a:srgbClr val="FFFFFF"/>
                </a:highlight>
              </a:rPr>
              <a:t>wireless-sensor </a:t>
            </a:r>
            <a:r>
              <a:rPr lang="en" sz="2800" dirty="0" smtClean="0">
                <a:solidFill>
                  <a:srgbClr val="0070C0"/>
                </a:solidFill>
                <a:highlight>
                  <a:srgbClr val="FFFFFF"/>
                </a:highlight>
              </a:rPr>
              <a:t>network: capturing spatial trends in </a:t>
            </a:r>
            <a:r>
              <a:rPr lang="en" sz="2800" i="1" dirty="0" smtClean="0">
                <a:solidFill>
                  <a:srgbClr val="0070C0"/>
                </a:solidFill>
                <a:highlight>
                  <a:srgbClr val="FFFFFF"/>
                </a:highlight>
              </a:rPr>
              <a:t>snow deposition </a:t>
            </a:r>
            <a:r>
              <a:rPr lang="en" sz="2800" dirty="0" smtClean="0">
                <a:solidFill>
                  <a:srgbClr val="0070C0"/>
                </a:solidFill>
                <a:highlight>
                  <a:srgbClr val="FFFFFF"/>
                </a:highlight>
              </a:rPr>
              <a:t>&amp; </a:t>
            </a:r>
            <a:r>
              <a:rPr lang="en" sz="2800" i="1" dirty="0" smtClean="0">
                <a:solidFill>
                  <a:srgbClr val="0070C0"/>
                </a:solidFill>
                <a:highlight>
                  <a:srgbClr val="FFFFFF"/>
                </a:highlight>
              </a:rPr>
              <a:t>melt:</a:t>
            </a:r>
            <a:r>
              <a:rPr lang="en" sz="2800" dirty="0" smtClean="0">
                <a:solidFill>
                  <a:srgbClr val="0070C0"/>
                </a:solidFill>
                <a:highlight>
                  <a:srgbClr val="FFFFFF"/>
                </a:highlight>
              </a:rPr>
              <a:t> </a:t>
            </a:r>
            <a:br>
              <a:rPr lang="en" sz="2800" dirty="0" smtClean="0">
                <a:solidFill>
                  <a:srgbClr val="0070C0"/>
                </a:solidFill>
                <a:highlight>
                  <a:srgbClr val="FFFFFF"/>
                </a:highlight>
              </a:rPr>
            </a:br>
            <a:r>
              <a:rPr lang="en" sz="2800" dirty="0" smtClean="0">
                <a:solidFill>
                  <a:srgbClr val="0070C0"/>
                </a:solidFill>
                <a:highlight>
                  <a:srgbClr val="FFFFFF"/>
                </a:highlight>
              </a:rPr>
              <a:t>snow depth, temperature, relative humidity &amp; soil moisture</a:t>
            </a:r>
            <a:endParaRPr lang="en" sz="2800" dirty="0">
              <a:solidFill>
                <a:srgbClr val="0070C0"/>
              </a:solidFill>
              <a:highlight>
                <a:srgbClr val="FFFFFF"/>
              </a:highlight>
            </a:endParaRPr>
          </a:p>
        </p:txBody>
      </p:sp>
      <p:pic>
        <p:nvPicPr>
          <p:cNvPr id="56" name="Shape 56"/>
          <p:cNvPicPr preferRelativeResize="0"/>
          <p:nvPr/>
        </p:nvPicPr>
        <p:blipFill>
          <a:blip r:embed="rId3">
            <a:alphaModFix/>
          </a:blip>
          <a:stretch>
            <a:fillRect/>
          </a:stretch>
        </p:blipFill>
        <p:spPr>
          <a:xfrm>
            <a:off x="3008476" y="3353750"/>
            <a:ext cx="3282931" cy="2462198"/>
          </a:xfrm>
          <a:prstGeom prst="rect">
            <a:avLst/>
          </a:prstGeom>
          <a:noFill/>
          <a:ln>
            <a:noFill/>
          </a:ln>
        </p:spPr>
      </p:pic>
      <p:pic>
        <p:nvPicPr>
          <p:cNvPr id="57" name="Shape 57"/>
          <p:cNvPicPr preferRelativeResize="0"/>
          <p:nvPr/>
        </p:nvPicPr>
        <p:blipFill>
          <a:blip r:embed="rId4">
            <a:alphaModFix/>
          </a:blip>
          <a:stretch>
            <a:fillRect/>
          </a:stretch>
        </p:blipFill>
        <p:spPr>
          <a:xfrm>
            <a:off x="337007" y="3353750"/>
            <a:ext cx="2573913" cy="2462198"/>
          </a:xfrm>
          <a:prstGeom prst="rect">
            <a:avLst/>
          </a:prstGeom>
          <a:noFill/>
          <a:ln>
            <a:noFill/>
          </a:ln>
        </p:spPr>
      </p:pic>
      <p:pic>
        <p:nvPicPr>
          <p:cNvPr id="58" name="Shape 58"/>
          <p:cNvPicPr preferRelativeResize="0"/>
          <p:nvPr/>
        </p:nvPicPr>
        <p:blipFill rotWithShape="1">
          <a:blip r:embed="rId5">
            <a:alphaModFix/>
          </a:blip>
          <a:srcRect l="24714" r="19822"/>
          <a:stretch/>
        </p:blipFill>
        <p:spPr>
          <a:xfrm>
            <a:off x="6388945" y="3353751"/>
            <a:ext cx="2428703" cy="2462201"/>
          </a:xfrm>
          <a:prstGeom prst="rect">
            <a:avLst/>
          </a:prstGeom>
          <a:noFill/>
          <a:ln>
            <a:noFill/>
          </a:ln>
        </p:spPr>
      </p:pic>
    </p:spTree>
    <p:extLst>
      <p:ext uri="{BB962C8B-B14F-4D97-AF65-F5344CB8AC3E}">
        <p14:creationId xmlns:p14="http://schemas.microsoft.com/office/powerpoint/2010/main" val="570268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76200"/>
            <a:ext cx="5029200" cy="523220"/>
          </a:xfrm>
          <a:prstGeom prst="rect">
            <a:avLst/>
          </a:prstGeom>
          <a:noFill/>
        </p:spPr>
        <p:txBody>
          <a:bodyPr wrap="square" rtlCol="0">
            <a:spAutoFit/>
          </a:bodyPr>
          <a:lstStyle/>
          <a:p>
            <a:r>
              <a:rPr lang="en-US" sz="2800" dirty="0" smtClean="0">
                <a:solidFill>
                  <a:srgbClr val="0070C0"/>
                </a:solidFill>
              </a:rPr>
              <a:t>Node construction at Alpha site</a:t>
            </a:r>
            <a:endParaRPr lang="en-US" sz="2800" dirty="0">
              <a:solidFill>
                <a:srgbClr val="0070C0"/>
              </a:solidFill>
            </a:endParaRPr>
          </a:p>
        </p:txBody>
      </p:sp>
      <p:pic>
        <p:nvPicPr>
          <p:cNvPr id="190466" name="Picture 2" descr="C:\Users\rbales\Dropbox\CITRIS\DWR\Mar_2013\IMG_2971s.jpg"/>
          <p:cNvPicPr>
            <a:picLocks noChangeAspect="1" noChangeArrowheads="1"/>
          </p:cNvPicPr>
          <p:nvPr/>
        </p:nvPicPr>
        <p:blipFill>
          <a:blip r:embed="rId2" cstate="print"/>
          <a:srcRect/>
          <a:stretch>
            <a:fillRect/>
          </a:stretch>
        </p:blipFill>
        <p:spPr bwMode="auto">
          <a:xfrm>
            <a:off x="303430" y="609600"/>
            <a:ext cx="2668370" cy="3557271"/>
          </a:xfrm>
          <a:prstGeom prst="rect">
            <a:avLst/>
          </a:prstGeom>
          <a:noFill/>
        </p:spPr>
      </p:pic>
      <p:pic>
        <p:nvPicPr>
          <p:cNvPr id="190467" name="Picture 3" descr="C:\Users\rbales\Dropbox\CITRIS\DWR\Mar_2013\IMG_2976s.jpg"/>
          <p:cNvPicPr>
            <a:picLocks noChangeAspect="1" noChangeArrowheads="1"/>
          </p:cNvPicPr>
          <p:nvPr/>
        </p:nvPicPr>
        <p:blipFill>
          <a:blip r:embed="rId3" cstate="print"/>
          <a:srcRect/>
          <a:stretch>
            <a:fillRect/>
          </a:stretch>
        </p:blipFill>
        <p:spPr bwMode="auto">
          <a:xfrm>
            <a:off x="990600" y="4267200"/>
            <a:ext cx="3429000" cy="2572152"/>
          </a:xfrm>
          <a:prstGeom prst="rect">
            <a:avLst/>
          </a:prstGeom>
          <a:noFill/>
        </p:spPr>
      </p:pic>
      <p:pic>
        <p:nvPicPr>
          <p:cNvPr id="190468" name="Picture 4" descr="C:\Users\rbales\Dropbox\CITRIS\DWR\Mar_2013\IMG_2982s.jpg"/>
          <p:cNvPicPr>
            <a:picLocks noChangeAspect="1" noChangeArrowheads="1"/>
          </p:cNvPicPr>
          <p:nvPr/>
        </p:nvPicPr>
        <p:blipFill>
          <a:blip r:embed="rId4" cstate="print"/>
          <a:srcRect/>
          <a:stretch>
            <a:fillRect/>
          </a:stretch>
        </p:blipFill>
        <p:spPr bwMode="auto">
          <a:xfrm>
            <a:off x="3276600" y="609599"/>
            <a:ext cx="2686471" cy="3581401"/>
          </a:xfrm>
          <a:prstGeom prst="rect">
            <a:avLst/>
          </a:prstGeom>
          <a:noFill/>
        </p:spPr>
      </p:pic>
      <p:pic>
        <p:nvPicPr>
          <p:cNvPr id="190469" name="Picture 5" descr="C:\Users\rbales\Dropbox\CITRIS\DWR\Mar_2013\IMG_2967s.jpg"/>
          <p:cNvPicPr>
            <a:picLocks noChangeAspect="1" noChangeArrowheads="1"/>
          </p:cNvPicPr>
          <p:nvPr/>
        </p:nvPicPr>
        <p:blipFill>
          <a:blip r:embed="rId5" cstate="print"/>
          <a:srcRect/>
          <a:stretch>
            <a:fillRect/>
          </a:stretch>
        </p:blipFill>
        <p:spPr bwMode="auto">
          <a:xfrm>
            <a:off x="6248400" y="563562"/>
            <a:ext cx="2721003" cy="3627438"/>
          </a:xfrm>
          <a:prstGeom prst="rect">
            <a:avLst/>
          </a:prstGeom>
          <a:noFill/>
        </p:spPr>
      </p:pic>
      <p:pic>
        <p:nvPicPr>
          <p:cNvPr id="190471" name="Picture 7" descr="C:\Users\rbales\Dropbox\CITRIS\DWR\Mar_2013\IMG_2953s.jpg"/>
          <p:cNvPicPr>
            <a:picLocks noChangeAspect="1" noChangeArrowheads="1"/>
          </p:cNvPicPr>
          <p:nvPr/>
        </p:nvPicPr>
        <p:blipFill>
          <a:blip r:embed="rId6" cstate="print"/>
          <a:srcRect/>
          <a:stretch>
            <a:fillRect/>
          </a:stretch>
        </p:blipFill>
        <p:spPr bwMode="auto">
          <a:xfrm>
            <a:off x="4589462" y="4267200"/>
            <a:ext cx="3411538" cy="2559054"/>
          </a:xfrm>
          <a:prstGeom prst="rect">
            <a:avLst/>
          </a:prstGeom>
          <a:noFill/>
        </p:spPr>
      </p:pic>
      <p:sp>
        <p:nvSpPr>
          <p:cNvPr id="3" name="Rectangle 2"/>
          <p:cNvSpPr/>
          <p:nvPr/>
        </p:nvSpPr>
        <p:spPr>
          <a:xfrm>
            <a:off x="4453217" y="3244334"/>
            <a:ext cx="237566" cy="369332"/>
          </a:xfrm>
          <a:prstGeom prst="rect">
            <a:avLst/>
          </a:prstGeom>
        </p:spPr>
        <p:txBody>
          <a:bodyPr wrap="none">
            <a:spAutoFit/>
          </a:bodyPr>
          <a:lstStyle/>
          <a:p>
            <a:r>
              <a:rPr lang="en-US" dirty="0"/>
              <a:t> </a:t>
            </a:r>
          </a:p>
        </p:txBody>
      </p:sp>
      <p:sp>
        <p:nvSpPr>
          <p:cNvPr id="5" name="Rectangle 4"/>
          <p:cNvSpPr/>
          <p:nvPr/>
        </p:nvSpPr>
        <p:spPr>
          <a:xfrm>
            <a:off x="4453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255010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Figure_8_AlphaOnGoogle-01.png"/>
          <p:cNvPicPr preferRelativeResize="0"/>
          <p:nvPr/>
        </p:nvPicPr>
        <p:blipFill>
          <a:blip r:embed="rId3">
            <a:alphaModFix/>
          </a:blip>
          <a:stretch>
            <a:fillRect/>
          </a:stretch>
        </p:blipFill>
        <p:spPr>
          <a:xfrm>
            <a:off x="91851" y="1458237"/>
            <a:ext cx="6364277" cy="3941522"/>
          </a:xfrm>
          <a:prstGeom prst="rect">
            <a:avLst/>
          </a:prstGeom>
          <a:noFill/>
          <a:ln>
            <a:noFill/>
          </a:ln>
        </p:spPr>
      </p:pic>
      <p:pic>
        <p:nvPicPr>
          <p:cNvPr id="85" name="Shape 85" descr="nodes base station and repeaters-01-01.png"/>
          <p:cNvPicPr preferRelativeResize="0"/>
          <p:nvPr/>
        </p:nvPicPr>
        <p:blipFill>
          <a:blip r:embed="rId4">
            <a:alphaModFix/>
          </a:blip>
          <a:stretch>
            <a:fillRect/>
          </a:stretch>
        </p:blipFill>
        <p:spPr>
          <a:xfrm>
            <a:off x="6758618" y="3440050"/>
            <a:ext cx="1698482" cy="2400498"/>
          </a:xfrm>
          <a:prstGeom prst="rect">
            <a:avLst/>
          </a:prstGeom>
          <a:noFill/>
          <a:ln>
            <a:noFill/>
          </a:ln>
        </p:spPr>
      </p:pic>
      <p:pic>
        <p:nvPicPr>
          <p:cNvPr id="86" name="Shape 86"/>
          <p:cNvPicPr preferRelativeResize="0"/>
          <p:nvPr/>
        </p:nvPicPr>
        <p:blipFill>
          <a:blip r:embed="rId5">
            <a:alphaModFix/>
          </a:blip>
          <a:stretch>
            <a:fillRect/>
          </a:stretch>
        </p:blipFill>
        <p:spPr>
          <a:xfrm>
            <a:off x="7662003" y="935950"/>
            <a:ext cx="1418674" cy="2400498"/>
          </a:xfrm>
          <a:prstGeom prst="rect">
            <a:avLst/>
          </a:prstGeom>
          <a:noFill/>
          <a:ln>
            <a:noFill/>
          </a:ln>
        </p:spPr>
      </p:pic>
      <p:pic>
        <p:nvPicPr>
          <p:cNvPr id="87" name="Shape 87"/>
          <p:cNvPicPr preferRelativeResize="0"/>
          <p:nvPr/>
        </p:nvPicPr>
        <p:blipFill>
          <a:blip r:embed="rId6">
            <a:alphaModFix/>
          </a:blip>
          <a:stretch>
            <a:fillRect/>
          </a:stretch>
        </p:blipFill>
        <p:spPr>
          <a:xfrm>
            <a:off x="5936350" y="926757"/>
            <a:ext cx="1725651" cy="2418892"/>
          </a:xfrm>
          <a:prstGeom prst="rect">
            <a:avLst/>
          </a:prstGeom>
          <a:noFill/>
          <a:ln>
            <a:noFill/>
          </a:ln>
        </p:spPr>
      </p:pic>
      <p:sp>
        <p:nvSpPr>
          <p:cNvPr id="88" name="Shape 88"/>
          <p:cNvSpPr txBox="1"/>
          <p:nvPr/>
        </p:nvSpPr>
        <p:spPr>
          <a:xfrm>
            <a:off x="-549200" y="3413150"/>
            <a:ext cx="6083400" cy="709800"/>
          </a:xfrm>
          <a:prstGeom prst="rect">
            <a:avLst/>
          </a:prstGeom>
          <a:noFill/>
          <a:ln>
            <a:noFill/>
          </a:ln>
        </p:spPr>
        <p:txBody>
          <a:bodyPr lIns="91425" tIns="91425" rIns="91425" bIns="91425" anchor="t" anchorCtr="0">
            <a:noAutofit/>
          </a:bodyPr>
          <a:lstStyle/>
          <a:p>
            <a:endParaRPr/>
          </a:p>
        </p:txBody>
      </p:sp>
      <p:sp>
        <p:nvSpPr>
          <p:cNvPr id="2" name="TextBox 1"/>
          <p:cNvSpPr txBox="1"/>
          <p:nvPr/>
        </p:nvSpPr>
        <p:spPr>
          <a:xfrm>
            <a:off x="23091" y="304800"/>
            <a:ext cx="5902963" cy="523220"/>
          </a:xfrm>
          <a:prstGeom prst="rect">
            <a:avLst/>
          </a:prstGeom>
          <a:noFill/>
        </p:spPr>
        <p:txBody>
          <a:bodyPr wrap="none" rtlCol="0">
            <a:spAutoFit/>
          </a:bodyPr>
          <a:lstStyle/>
          <a:p>
            <a:r>
              <a:rPr lang="en-US" sz="2800" dirty="0" smtClean="0">
                <a:solidFill>
                  <a:srgbClr val="0070C0"/>
                </a:solidFill>
              </a:rPr>
              <a:t>American River Hydrologic Observatory</a:t>
            </a:r>
            <a:endParaRPr lang="en-US" sz="2800" dirty="0">
              <a:solidFill>
                <a:srgbClr val="0070C0"/>
              </a:solidFill>
            </a:endParaRPr>
          </a:p>
        </p:txBody>
      </p:sp>
    </p:spTree>
    <p:extLst>
      <p:ext uri="{BB962C8B-B14F-4D97-AF65-F5344CB8AC3E}">
        <p14:creationId xmlns:p14="http://schemas.microsoft.com/office/powerpoint/2010/main" val="3090862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19113</TotalTime>
  <Words>1532</Words>
  <Application>Microsoft Office PowerPoint</Application>
  <PresentationFormat>On-screen Show (4:3)</PresentationFormat>
  <Paragraphs>267</Paragraphs>
  <Slides>24</Slides>
  <Notes>18</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24</vt:i4>
      </vt:variant>
    </vt:vector>
  </HeadingPairs>
  <TitlesOfParts>
    <vt:vector size="38" baseType="lpstr">
      <vt:lpstr>ＭＳ Ｐゴシック</vt:lpstr>
      <vt:lpstr>Arial</vt:lpstr>
      <vt:lpstr>Calibri</vt:lpstr>
      <vt:lpstr>Times</vt:lpstr>
      <vt:lpstr>Wingdings</vt:lpstr>
      <vt:lpstr>Office Theme</vt:lpstr>
      <vt:lpstr>5_Office Theme</vt:lpstr>
      <vt:lpstr>8_Office Theme</vt:lpstr>
      <vt:lpstr>13_Office Theme</vt:lpstr>
      <vt:lpstr>11_Office Theme</vt:lpstr>
      <vt:lpstr>1_Office Theme</vt:lpstr>
      <vt:lpstr>4_Default Design</vt:lpstr>
      <vt:lpstr>2_Office Theme</vt:lpstr>
      <vt:lpstr>simple-light-2</vt:lpstr>
      <vt:lpstr>PowerPoint Presentation</vt:lpstr>
      <vt:lpstr>PowerPoint Presentation</vt:lpstr>
      <vt:lpstr>PowerPoint Presentation</vt:lpstr>
      <vt:lpstr>PowerPoint Presentation</vt:lpstr>
      <vt:lpstr>PowerPoint Presentation</vt:lpstr>
      <vt:lpstr>PowerPoint Presentation</vt:lpstr>
      <vt:lpstr>Basin-scale wireless-sensor network: capturing spatial trends in snow deposition &amp; melt:  snow depth, temperature, relative humidity &amp; soil moisture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rbales</dc:creator>
  <cp:lastModifiedBy>DSS</cp:lastModifiedBy>
  <cp:revision>520</cp:revision>
  <cp:lastPrinted>2016-09-19T03:22:59Z</cp:lastPrinted>
  <dcterms:created xsi:type="dcterms:W3CDTF">2006-08-16T00:00:00Z</dcterms:created>
  <dcterms:modified xsi:type="dcterms:W3CDTF">2017-11-08T16:11:59Z</dcterms:modified>
</cp:coreProperties>
</file>