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notesMasterIdLst>
    <p:notesMasterId r:id="rId17"/>
  </p:notesMasterIdLst>
  <p:sldIdLst>
    <p:sldId id="256" r:id="rId2"/>
    <p:sldId id="267" r:id="rId3"/>
    <p:sldId id="257" r:id="rId4"/>
    <p:sldId id="262" r:id="rId5"/>
    <p:sldId id="270" r:id="rId6"/>
    <p:sldId id="259" r:id="rId7"/>
    <p:sldId id="274" r:id="rId8"/>
    <p:sldId id="275" r:id="rId9"/>
    <p:sldId id="260" r:id="rId10"/>
    <p:sldId id="258" r:id="rId11"/>
    <p:sldId id="269" r:id="rId12"/>
    <p:sldId id="273" r:id="rId13"/>
    <p:sldId id="272" r:id="rId14"/>
    <p:sldId id="27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0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>
        <p:scale>
          <a:sx n="70" d="100"/>
          <a:sy n="70" d="100"/>
        </p:scale>
        <p:origin x="810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76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47111-7AF9-4CF3-BD86-F049144CEA12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665CF-7CD8-4285-832C-E30AB9ABD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665CF-7CD8-4285-832C-E30AB9ABDB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1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665CF-7CD8-4285-832C-E30AB9ABDB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1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665CF-7CD8-4285-832C-E30AB9ABDB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27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 of project</a:t>
            </a:r>
          </a:p>
          <a:p>
            <a:r>
              <a:rPr lang="en-US" dirty="0" smtClean="0"/>
              <a:t>Ecology of Landscape</a:t>
            </a:r>
          </a:p>
          <a:p>
            <a:r>
              <a:rPr lang="en-US" dirty="0" smtClean="0"/>
              <a:t>Fire History – fire return intervals, fire scars in the landscape</a:t>
            </a:r>
          </a:p>
          <a:p>
            <a:r>
              <a:rPr lang="en-US" dirty="0" smtClean="0"/>
              <a:t>Fire Departure – </a:t>
            </a:r>
          </a:p>
          <a:p>
            <a:r>
              <a:rPr lang="en-US" dirty="0" smtClean="0"/>
              <a:t>Effects on vegetation etc. images of downed trees, fuel loading, alterations in vegetation</a:t>
            </a:r>
          </a:p>
          <a:p>
            <a:r>
              <a:rPr lang="en-US" dirty="0" err="1" smtClean="0"/>
              <a:t>Caples</a:t>
            </a:r>
            <a:r>
              <a:rPr lang="en-US" dirty="0" smtClean="0"/>
              <a:t> Project – objectives</a:t>
            </a:r>
          </a:p>
          <a:p>
            <a:r>
              <a:rPr lang="en-US" dirty="0" smtClean="0"/>
              <a:t>RX burn plan – overview and map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665CF-7CD8-4285-832C-E30AB9ABDB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8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665CF-7CD8-4285-832C-E30AB9ABDB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2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13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9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55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71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7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4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5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21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1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641BE-6F85-401E-BAAF-CC6982F59D8D}" type="datetimeFigureOut">
              <a:rPr lang="en-US" smtClean="0"/>
              <a:t>11/7/2017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1CE9A-F8CE-45E4-B248-8DCD71D08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gi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16.tmp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7772" y="521861"/>
            <a:ext cx="9144000" cy="181190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Reconciling Expansion of Restorative Burning with Protecting Public Health from Smoke Impacts: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Caples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Creek Watershed Case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749" y="2445761"/>
            <a:ext cx="9648725" cy="2383413"/>
          </a:xfrm>
        </p:spPr>
        <p:txBody>
          <a:bodyPr>
            <a:normAutofit/>
          </a:bodyPr>
          <a:lstStyle/>
          <a:p>
            <a:r>
              <a:rPr lang="en-US" dirty="0" smtClean="0"/>
              <a:t>Wednesday, November 8, </a:t>
            </a:r>
            <a:r>
              <a:rPr lang="en-US" dirty="0" smtClean="0"/>
              <a:t>2017</a:t>
            </a:r>
          </a:p>
          <a:p>
            <a:r>
              <a:rPr lang="en-US" dirty="0"/>
              <a:t>Amador-Calaveras Consensus Group Monitoring &amp; Science </a:t>
            </a:r>
            <a:r>
              <a:rPr lang="en-US" dirty="0" smtClean="0"/>
              <a:t>Symposium</a:t>
            </a:r>
          </a:p>
          <a:p>
            <a:r>
              <a:rPr lang="en-US" dirty="0" smtClean="0"/>
              <a:t>Becky </a:t>
            </a:r>
            <a:r>
              <a:rPr lang="en-US" dirty="0" smtClean="0"/>
              <a:t>Estes, Ph.D.</a:t>
            </a:r>
          </a:p>
          <a:p>
            <a:r>
              <a:rPr lang="en-US" dirty="0" smtClean="0"/>
              <a:t>US Forest Service</a:t>
            </a:r>
          </a:p>
          <a:p>
            <a:r>
              <a:rPr lang="en-US" dirty="0" smtClean="0"/>
              <a:t>Central Sierra Province Ecologist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C:\Users\erinmmiller\Desktop\FScolor-transparen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095" y="6184232"/>
            <a:ext cx="598905" cy="6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2210937" y="4754539"/>
            <a:ext cx="8270544" cy="19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9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376518" cy="68580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2">
                    <a:shade val="98000"/>
                    <a:satMod val="120000"/>
                    <a:lumMod val="98000"/>
                  </a:schemeClr>
                </a:gs>
              </a:gsLst>
              <a:path path="circle">
                <a:fillToRect l="50000" t="50000" r="100000" b="100000"/>
              </a:path>
            </a:gra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C:\Users\erinmmiller\Desktop\FScolor-transparent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3095" y="6184232"/>
              <a:ext cx="598905" cy="67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78" y="1052115"/>
            <a:ext cx="6221211" cy="5090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80482" y="1742963"/>
            <a:ext cx="41954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Improve watershed and forest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Reduce hazardous fuel accumulation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Meadow restoration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Improve conditions for aspen and oak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Improve public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90074" y="140537"/>
            <a:ext cx="10515600" cy="912346"/>
          </a:xfrm>
        </p:spPr>
        <p:txBody>
          <a:bodyPr/>
          <a:lstStyle/>
          <a:p>
            <a:pPr algn="ctr"/>
            <a:r>
              <a:rPr lang="en-US" b="1" dirty="0" err="1" smtClean="0"/>
              <a:t>Caples</a:t>
            </a:r>
            <a:r>
              <a:rPr lang="en-US" b="1" dirty="0" smtClean="0"/>
              <a:t> Creek Restoration Project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898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225" y="1151099"/>
            <a:ext cx="30194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Proposed 8,800 acres of prescribed burning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4,400 acres of burning in lower elevations (western portion of the project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4,400 acres of vegetative island burning in the higher elevations (eastern portion of the project area)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0074" y="140537"/>
            <a:ext cx="10515600" cy="912346"/>
          </a:xfrm>
        </p:spPr>
        <p:txBody>
          <a:bodyPr/>
          <a:lstStyle/>
          <a:p>
            <a:pPr algn="ctr"/>
            <a:r>
              <a:rPr lang="en-US" b="1" dirty="0" err="1" smtClean="0"/>
              <a:t>Caples</a:t>
            </a:r>
            <a:r>
              <a:rPr lang="en-US" b="1" dirty="0" smtClean="0"/>
              <a:t> Creek Restoration Project</a:t>
            </a:r>
            <a:endParaRPr lang="en-US" b="1" dirty="0"/>
          </a:p>
        </p:txBody>
      </p:sp>
      <p:pic>
        <p:nvPicPr>
          <p:cNvPr id="7" name="Picture 6" descr="Caples Rx Burn Project Map (002)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t="27418" r="25291" b="4649"/>
          <a:stretch/>
        </p:blipFill>
        <p:spPr>
          <a:xfrm>
            <a:off x="3393388" y="1155031"/>
            <a:ext cx="8115962" cy="5390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C:\Users\erinmmiller\Desktop\FScolor-transparen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095" y="6184232"/>
            <a:ext cx="598905" cy="6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75" y="1547495"/>
            <a:ext cx="557212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Site Preparation</a:t>
            </a:r>
          </a:p>
          <a:p>
            <a:r>
              <a:rPr lang="en-US" dirty="0" smtClean="0"/>
              <a:t>Infrastructure Protection</a:t>
            </a:r>
          </a:p>
          <a:p>
            <a:r>
              <a:rPr lang="en-US" dirty="0" smtClean="0"/>
              <a:t>Old Growth Tree Raking</a:t>
            </a:r>
          </a:p>
          <a:p>
            <a:r>
              <a:rPr lang="en-US" dirty="0" smtClean="0"/>
              <a:t>Fire Line Construction</a:t>
            </a:r>
          </a:p>
          <a:p>
            <a:r>
              <a:rPr lang="en-US" dirty="0" smtClean="0"/>
              <a:t>Remove ladder fuels and pile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Prescribed Burning</a:t>
            </a:r>
          </a:p>
          <a:p>
            <a:r>
              <a:rPr lang="en-US" dirty="0" smtClean="0"/>
              <a:t>Pile Burning</a:t>
            </a:r>
          </a:p>
          <a:p>
            <a:r>
              <a:rPr lang="en-US" dirty="0" smtClean="0"/>
              <a:t>Understory Burning (Hand/Aerial)</a:t>
            </a:r>
          </a:p>
          <a:p>
            <a:r>
              <a:rPr lang="en-US" dirty="0" smtClean="0"/>
              <a:t>Vegetation Island Burning (Aerial)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074" y="140537"/>
            <a:ext cx="10515600" cy="912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/>
              <a:t>Caples Creek Restoration Project</a:t>
            </a:r>
            <a:endParaRPr lang="en-US" b="1" dirty="0"/>
          </a:p>
        </p:txBody>
      </p:sp>
      <p:pic>
        <p:nvPicPr>
          <p:cNvPr id="2050" name="Picture 2" descr="Photo: duff mou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597025"/>
            <a:ext cx="34861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uff around large diameter old growth ponderosa p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2" r="12965"/>
          <a:stretch/>
        </p:blipFill>
        <p:spPr bwMode="auto">
          <a:xfrm>
            <a:off x="2184401" y="3981450"/>
            <a:ext cx="3435349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rinmmiller\Desktop\FScolor-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409" y="6184232"/>
            <a:ext cx="598905" cy="6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68506" y="161365"/>
            <a:ext cx="10515600" cy="9547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Caples</a:t>
            </a:r>
            <a:r>
              <a:rPr lang="en-US" dirty="0" smtClean="0"/>
              <a:t> Creek Watershed </a:t>
            </a:r>
            <a:r>
              <a:rPr lang="en-US" dirty="0" smtClean="0"/>
              <a:t>WFDSS </a:t>
            </a:r>
            <a:r>
              <a:rPr lang="en-US" dirty="0" smtClean="0"/>
              <a:t>Fire Simulation</a:t>
            </a:r>
            <a:endParaRPr lang="en-US" dirty="0"/>
          </a:p>
        </p:txBody>
      </p:sp>
      <p:pic>
        <p:nvPicPr>
          <p:cNvPr id="5" name="Picture 4" descr="15_0401_FuelsandFireReport_CaplesEcoRestProject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t="30000" r="28491" b="16388"/>
          <a:stretch/>
        </p:blipFill>
        <p:spPr>
          <a:xfrm>
            <a:off x="2324100" y="1159195"/>
            <a:ext cx="7105650" cy="419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499" y="5534561"/>
            <a:ext cx="8543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WFDSS Fire Simulation at 90 percentile weather conditions for the 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Current, untreated fuel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otential for aggressive and intense surface fire behavior, crown fire potential and containment difficulty</a:t>
            </a:r>
            <a:endParaRPr lang="en-US" sz="2000" dirty="0"/>
          </a:p>
        </p:txBody>
      </p:sp>
      <p:pic>
        <p:nvPicPr>
          <p:cNvPr id="7" name="Picture 4" descr="C:\Users\erinmmiller\Desktop\FScolor-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409" y="6184232"/>
            <a:ext cx="598905" cy="6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252" y="-42819"/>
            <a:ext cx="11799455" cy="983817"/>
          </a:xfrm>
        </p:spPr>
        <p:txBody>
          <a:bodyPr>
            <a:noAutofit/>
          </a:bodyPr>
          <a:lstStyle/>
          <a:p>
            <a:r>
              <a:rPr lang="en-US" sz="2400" dirty="0" smtClean="0"/>
              <a:t>Potential (Modeled) Smoke from WF vs. a Proposed Rx fire in the </a:t>
            </a:r>
            <a:r>
              <a:rPr lang="en-US" sz="2400" dirty="0" err="1" smtClean="0"/>
              <a:t>Caples</a:t>
            </a:r>
            <a:r>
              <a:rPr lang="en-US" sz="2400" dirty="0" smtClean="0"/>
              <a:t> Creek watershed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(Near Lake Tahoe)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08552" y="5692185"/>
            <a:ext cx="121063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*Note that </a:t>
            </a:r>
            <a:r>
              <a:rPr lang="en-US" sz="1600" dirty="0" err="1" smtClean="0"/>
              <a:t>BlueSky</a:t>
            </a:r>
            <a:r>
              <a:rPr lang="en-US" sz="1600" dirty="0" smtClean="0"/>
              <a:t> is an experimental computer model that tries to predict smoke at the surface—This used here for illustration purposes only.</a:t>
            </a:r>
          </a:p>
          <a:p>
            <a:r>
              <a:rPr lang="en-US" sz="1600" dirty="0" smtClean="0"/>
              <a:t> Smoke concentrations should not be as taken as literal predictions of concentrations at monitors, but as indicators of relative intensity and </a:t>
            </a:r>
          </a:p>
          <a:p>
            <a:r>
              <a:rPr lang="en-US" sz="1600" dirty="0" smtClean="0"/>
              <a:t>probability of having an impact. Areas that are more red are likely to see more smoke, all other things being equal, but look at the </a:t>
            </a:r>
          </a:p>
          <a:p>
            <a:r>
              <a:rPr lang="en-US" sz="1600" dirty="0" smtClean="0"/>
              <a:t>differences between scenarios, not the absolute concentrations.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650129" y="903587"/>
            <a:ext cx="5219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Spring Rx </a:t>
            </a:r>
            <a:r>
              <a:rPr lang="en-US" sz="1600" dirty="0" smtClean="0"/>
              <a:t>(June 9, 2016; 500 acres/day; 350 tons PM</a:t>
            </a:r>
            <a:r>
              <a:rPr lang="en-US" sz="1600" baseline="-25000" dirty="0" smtClean="0"/>
              <a:t>2.5</a:t>
            </a:r>
            <a:r>
              <a:rPr lang="en-US" sz="1600" dirty="0" smtClean="0"/>
              <a:t>)</a:t>
            </a:r>
            <a:endParaRPr lang="en-US" sz="16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58733" y="873775"/>
            <a:ext cx="626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August Wildfire </a:t>
            </a:r>
            <a:r>
              <a:rPr lang="en-US" sz="1600" dirty="0" smtClean="0"/>
              <a:t>(Aug 20, 2016, 1000 acres/day; 1100 tons PM</a:t>
            </a:r>
            <a:r>
              <a:rPr lang="en-US" sz="1600" baseline="-25000" dirty="0" smtClean="0"/>
              <a:t>2.5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18212" y="1354334"/>
            <a:ext cx="4796337" cy="4199030"/>
            <a:chOff x="303887" y="1354334"/>
            <a:chExt cx="4796337" cy="4199030"/>
          </a:xfrm>
        </p:grpSpPr>
        <p:pic>
          <p:nvPicPr>
            <p:cNvPr id="6" name="Picture 5" descr="WF3rdDayAvera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887" y="1354334"/>
              <a:ext cx="4796337" cy="4199030"/>
            </a:xfrm>
            <a:prstGeom prst="rect">
              <a:avLst/>
            </a:prstGeom>
          </p:spPr>
        </p:pic>
        <p:sp>
          <p:nvSpPr>
            <p:cNvPr id="9" name="Rectangular Callout 8"/>
            <p:cNvSpPr/>
            <p:nvPr/>
          </p:nvSpPr>
          <p:spPr>
            <a:xfrm>
              <a:off x="3124455" y="3056183"/>
              <a:ext cx="1316803" cy="319429"/>
            </a:xfrm>
            <a:prstGeom prst="wedgeRectCallout">
              <a:avLst>
                <a:gd name="adj1" fmla="val -112399"/>
                <a:gd name="adj2" fmla="val -20266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Fire Origin</a:t>
              </a:r>
              <a:endParaRPr lang="en-US" dirty="0"/>
            </a:p>
          </p:txBody>
        </p:sp>
        <p:sp>
          <p:nvSpPr>
            <p:cNvPr id="13" name="Rectangular Callout 12"/>
            <p:cNvSpPr/>
            <p:nvPr/>
          </p:nvSpPr>
          <p:spPr>
            <a:xfrm>
              <a:off x="397391" y="2190213"/>
              <a:ext cx="940176" cy="231826"/>
            </a:xfrm>
            <a:prstGeom prst="wedgeRectCallout">
              <a:avLst>
                <a:gd name="adj1" fmla="val 107379"/>
                <a:gd name="adj2" fmla="val 355144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Placerville</a:t>
              </a:r>
              <a:endParaRPr lang="en-US" sz="1200" dirty="0"/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2960844" y="1849316"/>
              <a:ext cx="835453" cy="231826"/>
            </a:xfrm>
            <a:prstGeom prst="wedgeRectCallout">
              <a:avLst>
                <a:gd name="adj1" fmla="val -86423"/>
                <a:gd name="adj2" fmla="val 254324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Reno</a:t>
              </a:r>
              <a:endParaRPr lang="en-US" sz="1200" dirty="0"/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3290684" y="2357632"/>
              <a:ext cx="940176" cy="231826"/>
            </a:xfrm>
            <a:prstGeom prst="wedgeRectCallout">
              <a:avLst>
                <a:gd name="adj1" fmla="val -136272"/>
                <a:gd name="adj2" fmla="val 193832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Lake Tahoe</a:t>
              </a:r>
              <a:endParaRPr lang="en-US" sz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81781" y="1407576"/>
            <a:ext cx="4733636" cy="4147230"/>
            <a:chOff x="6881781" y="1407576"/>
            <a:chExt cx="4733636" cy="4147230"/>
          </a:xfrm>
        </p:grpSpPr>
        <p:pic>
          <p:nvPicPr>
            <p:cNvPr id="5" name="Picture 4" descr="Rx_3rdDayAverageSpring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1781" y="1407576"/>
              <a:ext cx="4733636" cy="4147230"/>
            </a:xfrm>
            <a:prstGeom prst="rect">
              <a:avLst/>
            </a:prstGeom>
          </p:spPr>
        </p:pic>
        <p:sp>
          <p:nvSpPr>
            <p:cNvPr id="10" name="Rectangular Callout 9"/>
            <p:cNvSpPr/>
            <p:nvPr/>
          </p:nvSpPr>
          <p:spPr>
            <a:xfrm>
              <a:off x="9751726" y="3618086"/>
              <a:ext cx="1410290" cy="397339"/>
            </a:xfrm>
            <a:prstGeom prst="wedgeRectCallout">
              <a:avLst>
                <a:gd name="adj1" fmla="val -111696"/>
                <a:gd name="adj2" fmla="val -163594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Fire Origin</a:t>
              </a:r>
              <a:endParaRPr lang="en-US" dirty="0"/>
            </a:p>
          </p:txBody>
        </p:sp>
        <p:sp>
          <p:nvSpPr>
            <p:cNvPr id="11" name="Rectangular Callout 10"/>
            <p:cNvSpPr/>
            <p:nvPr/>
          </p:nvSpPr>
          <p:spPr>
            <a:xfrm>
              <a:off x="7160535" y="2018471"/>
              <a:ext cx="835453" cy="231826"/>
            </a:xfrm>
            <a:prstGeom prst="wedgeRectCallout">
              <a:avLst>
                <a:gd name="adj1" fmla="val 184971"/>
                <a:gd name="adj2" fmla="val 217356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Reno</a:t>
              </a:r>
              <a:endParaRPr lang="en-US" sz="1200" dirty="0"/>
            </a:p>
          </p:txBody>
        </p:sp>
        <p:sp>
          <p:nvSpPr>
            <p:cNvPr id="12" name="Rectangular Callout 11"/>
            <p:cNvSpPr/>
            <p:nvPr/>
          </p:nvSpPr>
          <p:spPr>
            <a:xfrm>
              <a:off x="6950162" y="2411437"/>
              <a:ext cx="940176" cy="231826"/>
            </a:xfrm>
            <a:prstGeom prst="wedgeRectCallout">
              <a:avLst>
                <a:gd name="adj1" fmla="val 168706"/>
                <a:gd name="adj2" fmla="val 173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Lake Tahoe</a:t>
              </a:r>
              <a:endParaRPr lang="en-US" sz="1200" dirty="0"/>
            </a:p>
          </p:txBody>
        </p:sp>
        <p:sp>
          <p:nvSpPr>
            <p:cNvPr id="16" name="Rectangular Callout 15"/>
            <p:cNvSpPr/>
            <p:nvPr/>
          </p:nvSpPr>
          <p:spPr>
            <a:xfrm>
              <a:off x="6881781" y="3120414"/>
              <a:ext cx="940176" cy="231826"/>
            </a:xfrm>
            <a:prstGeom prst="wedgeRectCallout">
              <a:avLst>
                <a:gd name="adj1" fmla="val 110694"/>
                <a:gd name="adj2" fmla="val -27976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Placerville</a:t>
              </a:r>
              <a:endParaRPr lang="en-US" sz="1200" dirty="0"/>
            </a:p>
          </p:txBody>
        </p:sp>
      </p:grpSp>
      <p:pic>
        <p:nvPicPr>
          <p:cNvPr id="19" name="Picture 4" descr="C:\Users\erinmmiller\Desktop\FScolor-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095" y="6184232"/>
            <a:ext cx="598905" cy="6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-12065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150" y="1634965"/>
            <a:ext cx="10515600" cy="39630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Teresa </a:t>
            </a:r>
            <a:r>
              <a:rPr lang="en-US" dirty="0" err="1" smtClean="0"/>
              <a:t>Riesenhuber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Robert Allen</a:t>
            </a:r>
          </a:p>
          <a:p>
            <a:pPr marL="0" indent="0">
              <a:buNone/>
            </a:pPr>
            <a:r>
              <a:rPr lang="en-US" dirty="0" smtClean="0"/>
              <a:t>Duane Nelson</a:t>
            </a:r>
          </a:p>
          <a:p>
            <a:pPr marL="0" indent="0">
              <a:buNone/>
            </a:pPr>
            <a:r>
              <a:rPr lang="en-US" dirty="0" smtClean="0"/>
              <a:t>Eldorado National Forest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Partnerships</a:t>
            </a:r>
          </a:p>
          <a:p>
            <a:r>
              <a:rPr lang="en-US" dirty="0" smtClean="0"/>
              <a:t>Eldorado Irrigation District</a:t>
            </a:r>
          </a:p>
          <a:p>
            <a:r>
              <a:rPr lang="en-US" dirty="0" smtClean="0"/>
              <a:t>Sierra Forest Legacy</a:t>
            </a:r>
          </a:p>
          <a:p>
            <a:r>
              <a:rPr lang="en-US" dirty="0"/>
              <a:t>South Fork American River Cohesive Strategy</a:t>
            </a:r>
          </a:p>
          <a:p>
            <a:r>
              <a:rPr lang="en-US" dirty="0" smtClean="0"/>
              <a:t>Sierra Nevada Conservancy</a:t>
            </a:r>
          </a:p>
          <a:p>
            <a:r>
              <a:rPr lang="en-US" dirty="0" smtClean="0"/>
              <a:t>Amador-Calaveras Consensus Group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21314" cy="6858000"/>
            <a:chOff x="0" y="0"/>
            <a:chExt cx="12121314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376518" cy="68580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2">
                    <a:shade val="98000"/>
                    <a:satMod val="120000"/>
                    <a:lumMod val="98000"/>
                  </a:schemeClr>
                </a:gs>
              </a:gsLst>
              <a:path path="circle">
                <a:fillToRect l="50000" t="50000" r="100000" b="100000"/>
              </a:path>
            </a:gra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C:\Users\erinmmiller\Desktop\FScolor-transparent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2409" y="6184232"/>
              <a:ext cx="598905" cy="67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8" b="28162"/>
          <a:stretch/>
        </p:blipFill>
        <p:spPr>
          <a:xfrm>
            <a:off x="4745736" y="1648577"/>
            <a:ext cx="6448425" cy="227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9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352" y="-9143"/>
            <a:ext cx="10515600" cy="932688"/>
          </a:xfrm>
        </p:spPr>
        <p:txBody>
          <a:bodyPr/>
          <a:lstStyle/>
          <a:p>
            <a:pPr algn="ctr"/>
            <a:r>
              <a:rPr lang="en-US" b="1" dirty="0" err="1" smtClean="0"/>
              <a:t>Caples</a:t>
            </a:r>
            <a:r>
              <a:rPr lang="en-US" b="1" dirty="0" smtClean="0"/>
              <a:t> Creek Watershed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0684" y="1130968"/>
            <a:ext cx="41188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Sixth field watershed located 30 miles east of Placerville, California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Watershed is 20,236 </a:t>
            </a:r>
            <a:r>
              <a:rPr lang="en-US" sz="2800" dirty="0"/>
              <a:t>acres and is part of the larger South Fork American River </a:t>
            </a:r>
            <a:r>
              <a:rPr lang="en-US" sz="2800" dirty="0" smtClean="0"/>
              <a:t>Watershed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Watershed provides the primary water supply for more than 110,000 people</a:t>
            </a:r>
          </a:p>
        </p:txBody>
      </p:sp>
      <p:pic>
        <p:nvPicPr>
          <p:cNvPr id="7" name="Picture 6" descr="ProjectLocationMap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24210" r="24174" b="3685"/>
          <a:stretch/>
        </p:blipFill>
        <p:spPr>
          <a:xfrm>
            <a:off x="4273215" y="1287379"/>
            <a:ext cx="7230980" cy="4944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49327" y="1503945"/>
            <a:ext cx="79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Lake </a:t>
            </a:r>
          </a:p>
          <a:p>
            <a:pPr algn="ct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Tahoe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C:\Users\erinmmiller\Desktop\FScolor-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095" y="6184232"/>
            <a:ext cx="598905" cy="6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84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776" y="137160"/>
            <a:ext cx="10515600" cy="986600"/>
          </a:xfrm>
        </p:spPr>
        <p:txBody>
          <a:bodyPr/>
          <a:lstStyle/>
          <a:p>
            <a:r>
              <a:rPr lang="en-US" dirty="0" err="1" smtClean="0"/>
              <a:t>Caples</a:t>
            </a:r>
            <a:r>
              <a:rPr lang="en-US" dirty="0" smtClean="0"/>
              <a:t> Creek Watershed Ecosystem Diversity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1806989" cy="6858000"/>
            <a:chOff x="0" y="0"/>
            <a:chExt cx="11806989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376518" cy="68580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2">
                    <a:shade val="98000"/>
                    <a:satMod val="120000"/>
                    <a:lumMod val="98000"/>
                  </a:schemeClr>
                </a:gs>
              </a:gsLst>
              <a:path path="circle">
                <a:fillToRect l="50000" t="50000" r="100000" b="100000"/>
              </a:path>
            </a:gra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C:\Users\erinmmiller\Desktop\FScolor-transparent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8084" y="6184232"/>
              <a:ext cx="598905" cy="67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22" y="1037879"/>
            <a:ext cx="3784828" cy="2392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253" y="1037879"/>
            <a:ext cx="3784828" cy="2392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/>
          <a:stretch/>
        </p:blipFill>
        <p:spPr bwMode="auto">
          <a:xfrm>
            <a:off x="4848415" y="3438144"/>
            <a:ext cx="2311337" cy="288036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56" y="3438144"/>
            <a:ext cx="2293620" cy="2878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2" y="3434207"/>
            <a:ext cx="2245995" cy="28842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0" t="701" b="22892"/>
          <a:stretch/>
        </p:blipFill>
        <p:spPr>
          <a:xfrm>
            <a:off x="5100810" y="1035585"/>
            <a:ext cx="2167570" cy="24016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466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-385011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-385011" y="0"/>
              <a:ext cx="376518" cy="68580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2">
                    <a:shade val="98000"/>
                    <a:satMod val="120000"/>
                    <a:lumMod val="98000"/>
                  </a:schemeClr>
                </a:gs>
              </a:gsLst>
              <a:path path="circle">
                <a:fillToRect l="50000" t="50000" r="100000" b="100000"/>
              </a:path>
            </a:gra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C:\Users\erinmmiller\Desktop\FScolor-transparent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8084" y="6184232"/>
              <a:ext cx="598905" cy="67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43308" y="61571"/>
            <a:ext cx="10515600" cy="67909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Caples</a:t>
            </a:r>
            <a:r>
              <a:rPr lang="en-US" dirty="0" smtClean="0"/>
              <a:t> Creek Watershed Fire History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b="15823"/>
          <a:stretch/>
        </p:blipFill>
        <p:spPr>
          <a:xfrm>
            <a:off x="9025568" y="1001616"/>
            <a:ext cx="2251167" cy="51338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88" y="4266829"/>
            <a:ext cx="2101596" cy="236180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45940"/>
              </p:ext>
            </p:extLst>
          </p:nvPr>
        </p:nvGraphicFramePr>
        <p:xfrm>
          <a:off x="1956197" y="664677"/>
          <a:ext cx="6596900" cy="329561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33905"/>
                <a:gridCol w="762293"/>
                <a:gridCol w="1079653"/>
                <a:gridCol w="793215"/>
                <a:gridCol w="716096"/>
                <a:gridCol w="1211738"/>
              </a:tblGrid>
              <a:tr h="709343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                                 Pre-European</a:t>
                      </a:r>
                      <a:r>
                        <a:rPr lang="en-US" sz="1800" b="0" baseline="0" dirty="0" smtClean="0">
                          <a:effectLst/>
                        </a:rPr>
                        <a:t> Fire Return Interval</a:t>
                      </a:r>
                      <a:endParaRPr lang="en-US" sz="1800" b="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 smtClean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93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Forest Type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</a:rPr>
                        <a:t>Mean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Median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Mean Min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Mean Max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Number of Sources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57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Yellow pine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11</a:t>
                      </a:r>
                      <a:r>
                        <a:rPr lang="en-US" sz="1800" b="0" baseline="30000">
                          <a:effectLst/>
                        </a:rPr>
                        <a:t> 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7</a:t>
                      </a:r>
                      <a:r>
                        <a:rPr lang="en-US" sz="1800" b="0" baseline="30000">
                          <a:effectLst/>
                        </a:rPr>
                        <a:t> 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5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40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24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60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Dry mixed conifer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11</a:t>
                      </a:r>
                      <a:r>
                        <a:rPr lang="en-US" sz="1800" b="0" baseline="30000" dirty="0">
                          <a:effectLst/>
                        </a:rPr>
                        <a:t> 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9</a:t>
                      </a:r>
                      <a:r>
                        <a:rPr lang="en-US" sz="1800" b="0" baseline="30000">
                          <a:effectLst/>
                        </a:rPr>
                        <a:t> 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5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50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37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60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Moist mixed conifer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16</a:t>
                      </a:r>
                      <a:r>
                        <a:rPr lang="en-US" sz="1800" b="0" baseline="30000">
                          <a:effectLst/>
                        </a:rPr>
                        <a:t> 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12</a:t>
                      </a:r>
                      <a:r>
                        <a:rPr lang="en-US" sz="1800" b="0" baseline="30000" dirty="0">
                          <a:effectLst/>
                        </a:rPr>
                        <a:t> 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5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effectLst/>
                        </a:rPr>
                        <a:t>80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53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71" y="4044061"/>
            <a:ext cx="2007870" cy="26771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67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aplesDM_map_20160205_Lightning - ArcMap - \\Remot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1" t="14306" r="5524" b="8611"/>
          <a:stretch/>
        </p:blipFill>
        <p:spPr>
          <a:xfrm>
            <a:off x="781050" y="762000"/>
            <a:ext cx="6800850" cy="52863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266" y="15530"/>
            <a:ext cx="10515600" cy="841883"/>
          </a:xfrm>
        </p:spPr>
        <p:txBody>
          <a:bodyPr/>
          <a:lstStyle/>
          <a:p>
            <a:pPr algn="ctr"/>
            <a:r>
              <a:rPr lang="en-US" dirty="0" err="1" smtClean="0"/>
              <a:t>Caples</a:t>
            </a:r>
            <a:r>
              <a:rPr lang="en-US" dirty="0" smtClean="0"/>
              <a:t> Creek Watershed Lightning Ignition</a:t>
            </a:r>
            <a:endParaRPr lang="en-US" dirty="0"/>
          </a:p>
        </p:txBody>
      </p:sp>
      <p:pic>
        <p:nvPicPr>
          <p:cNvPr id="9" name="Picture 8" descr="15_0401_FuelsandFireReport_CaplesEcoRestProject.pdf - Adobe Acrobat Reader D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33333" r="42272" b="50139"/>
          <a:stretch/>
        </p:blipFill>
        <p:spPr>
          <a:xfrm>
            <a:off x="5924551" y="5919666"/>
            <a:ext cx="4267200" cy="862134"/>
          </a:xfrm>
          <a:prstGeom prst="rect">
            <a:avLst/>
          </a:prstGeom>
        </p:spPr>
      </p:pic>
      <p:pic>
        <p:nvPicPr>
          <p:cNvPr id="11" name="Picture 10" descr="DSCN26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1600" y="1238250"/>
            <a:ext cx="2228850" cy="4648200"/>
          </a:xfrm>
          <a:prstGeom prst="rect">
            <a:avLst/>
          </a:prstGeom>
        </p:spPr>
      </p:pic>
      <p:pic>
        <p:nvPicPr>
          <p:cNvPr id="12" name="Picture 11" descr="15_0401_FuelsandFireReport_CaplesEcoRestProject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43889" r="42354" b="33334"/>
          <a:stretch/>
        </p:blipFill>
        <p:spPr>
          <a:xfrm>
            <a:off x="142876" y="5522649"/>
            <a:ext cx="4438650" cy="1240101"/>
          </a:xfrm>
          <a:prstGeom prst="rect">
            <a:avLst/>
          </a:prstGeom>
        </p:spPr>
      </p:pic>
      <p:pic>
        <p:nvPicPr>
          <p:cNvPr id="15" name="Picture 4" descr="C:\Users\erinmmiller\Desktop\FScolor-transparen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095" y="6184232"/>
            <a:ext cx="598905" cy="6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0"/>
            <a:ext cx="376518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2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21314" cy="6858000"/>
            <a:chOff x="0" y="0"/>
            <a:chExt cx="12121314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376518" cy="68580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2">
                    <a:shade val="98000"/>
                    <a:satMod val="120000"/>
                    <a:lumMod val="98000"/>
                  </a:schemeClr>
                </a:gs>
              </a:gsLst>
              <a:path path="circle">
                <a:fillToRect l="50000" t="50000" r="100000" b="100000"/>
              </a:path>
            </a:gra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C:\Users\erinmmiller\Desktop\FScolor-transparent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2409" y="6184232"/>
              <a:ext cx="598905" cy="67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t="6086" r="9409" b="12757"/>
          <a:stretch/>
        </p:blipFill>
        <p:spPr bwMode="auto">
          <a:xfrm>
            <a:off x="3357552" y="952165"/>
            <a:ext cx="5838565" cy="5620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2494" y="0"/>
            <a:ext cx="7230035" cy="966134"/>
          </a:xfrm>
        </p:spPr>
        <p:txBody>
          <a:bodyPr/>
          <a:lstStyle/>
          <a:p>
            <a:r>
              <a:rPr lang="en-US" dirty="0" smtClean="0"/>
              <a:t>Fire Return Interval Departure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28925" y="2838450"/>
            <a:ext cx="1714500" cy="3905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09700" y="24765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Departure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229600" y="2324100"/>
            <a:ext cx="25527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715500" y="2009775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Moderate Departure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1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6122" r="3986" b="8707"/>
          <a:stretch/>
        </p:blipFill>
        <p:spPr>
          <a:xfrm>
            <a:off x="1726163" y="982078"/>
            <a:ext cx="8075062" cy="57639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1352" y="-9143"/>
            <a:ext cx="10515600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Monitoring Plots in the </a:t>
            </a:r>
            <a:r>
              <a:rPr lang="en-US" b="1" dirty="0" err="1" smtClean="0"/>
              <a:t>Caples</a:t>
            </a:r>
            <a:r>
              <a:rPr lang="en-US" b="1" dirty="0" smtClean="0"/>
              <a:t> Creek Watershed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7253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95850" y="733246"/>
            <a:ext cx="718185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2059" lvl="1" indent="-472059" algn="just">
              <a:buFont typeface="Wingdings" panose="05000000000000000000" pitchFamily="2" charset="2"/>
              <a:buChar char="§"/>
            </a:pPr>
            <a:r>
              <a:rPr lang="en-US" sz="2800" dirty="0"/>
              <a:t>The ecological condition of the mixed conifer forests </a:t>
            </a:r>
            <a:r>
              <a:rPr lang="en-US" sz="2800" dirty="0" smtClean="0"/>
              <a:t>were </a:t>
            </a:r>
            <a:r>
              <a:rPr lang="en-US" sz="2800" dirty="0"/>
              <a:t>evaluated using the Natural Range of Variability (NRV) </a:t>
            </a:r>
            <a:r>
              <a:rPr lang="en-US" sz="2800" dirty="0" smtClean="0"/>
              <a:t>concept;</a:t>
            </a:r>
            <a:endParaRPr lang="en-US" sz="2800" dirty="0"/>
          </a:p>
          <a:p>
            <a:pPr marL="472059" lvl="1" indent="-472059" algn="just">
              <a:buFont typeface="Wingdings" panose="05000000000000000000" pitchFamily="2" charset="2"/>
              <a:buChar char="§"/>
            </a:pPr>
            <a:r>
              <a:rPr lang="en-US" sz="2800" dirty="0"/>
              <a:t>Mean NRV was compared to current conditions in the Sierra </a:t>
            </a:r>
            <a:r>
              <a:rPr lang="en-US" sz="2800" dirty="0" smtClean="0"/>
              <a:t>Nevada (Forest Inventory Analysis Plot (FIA) data </a:t>
            </a:r>
            <a:r>
              <a:rPr lang="en-US" sz="2800" dirty="0"/>
              <a:t>and in the </a:t>
            </a:r>
            <a:r>
              <a:rPr lang="en-US" sz="2800" dirty="0" err="1" smtClean="0"/>
              <a:t>Caples</a:t>
            </a:r>
            <a:r>
              <a:rPr lang="en-US" sz="2800" dirty="0" smtClean="0"/>
              <a:t> Creek Watershed (Common Stand Exam Protocol);</a:t>
            </a:r>
            <a:endParaRPr lang="en-US" sz="2800" dirty="0"/>
          </a:p>
          <a:p>
            <a:pPr marL="472059" lvl="1" indent="-472059" algn="just">
              <a:buFont typeface="Wingdings" panose="05000000000000000000" pitchFamily="2" charset="2"/>
              <a:buChar char="§"/>
            </a:pPr>
            <a:r>
              <a:rPr lang="en-US" sz="2800" dirty="0"/>
              <a:t>NRV sources included historical inventory data, contemporary reference information, modelling approaches, other historical accounts, data from peer reviewed sources, and USDA Forest Service data (e.g., Region 5 FRID database) and technical </a:t>
            </a:r>
            <a:r>
              <a:rPr lang="en-US" sz="2800" dirty="0" smtClean="0"/>
              <a:t>reports.</a:t>
            </a:r>
            <a:endParaRPr lang="en-US" sz="2800" dirty="0">
              <a:solidFill>
                <a:srgbClr val="FF0000"/>
              </a:solidFill>
              <a:ea typeface="Calibri" charset="0"/>
              <a:cs typeface="Times New Roman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641473" y="0"/>
            <a:ext cx="10515600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/>
              <a:t>Methodology</a:t>
            </a:r>
            <a:endParaRPr lang="en-US" sz="4800" b="1" dirty="0"/>
          </a:p>
        </p:txBody>
      </p:sp>
      <p:pic>
        <p:nvPicPr>
          <p:cNvPr id="6" name="Picture 5" descr="15_0401_FuelsandFireReport_CaplesEcoRestProject.pdf - Adobe Acrobat Reader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22639" r="26640" b="4861"/>
          <a:stretch/>
        </p:blipFill>
        <p:spPr>
          <a:xfrm>
            <a:off x="200025" y="1918863"/>
            <a:ext cx="4676719" cy="346276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225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481" y="-85725"/>
            <a:ext cx="10515600" cy="954741"/>
          </a:xfrm>
        </p:spPr>
        <p:txBody>
          <a:bodyPr/>
          <a:lstStyle/>
          <a:p>
            <a:pPr algn="ctr"/>
            <a:r>
              <a:rPr lang="en-US" b="1" dirty="0" err="1" smtClean="0"/>
              <a:t>Caples</a:t>
            </a:r>
            <a:r>
              <a:rPr lang="en-US" b="1" dirty="0" smtClean="0"/>
              <a:t> Creek Watershed Conditions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376518" cy="6858000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bg2">
                    <a:shade val="98000"/>
                    <a:satMod val="120000"/>
                    <a:lumMod val="98000"/>
                  </a:schemeClr>
                </a:gs>
              </a:gsLst>
              <a:path path="circle">
                <a:fillToRect l="50000" t="50000" r="100000" b="100000"/>
              </a:path>
            </a:gradFill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C:\Users\erinmmiller\Desktop\FScolor-transparent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3095" y="6184232"/>
              <a:ext cx="598905" cy="673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337915"/>
              </p:ext>
            </p:extLst>
          </p:nvPr>
        </p:nvGraphicFramePr>
        <p:xfrm>
          <a:off x="1218708" y="700572"/>
          <a:ext cx="5219779" cy="320222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442219"/>
                <a:gridCol w="824610"/>
                <a:gridCol w="1030761"/>
                <a:gridCol w="922189"/>
              </a:tblGrid>
              <a:tr h="6980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Stand Variable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NRV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Sierra Nevada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Caples</a:t>
                      </a:r>
                      <a:r>
                        <a:rPr lang="en-US" sz="1200" dirty="0">
                          <a:effectLst/>
                        </a:rPr>
                        <a:t> Creek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6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Tree Density (</a:t>
                      </a:r>
                      <a:r>
                        <a:rPr lang="en-US" sz="1200" b="0" dirty="0" smtClean="0">
                          <a:effectLst/>
                        </a:rPr>
                        <a:t>trees/acre)*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61 ± 37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181 ± 63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b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168 ± 146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b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36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Small tree (&lt;8 </a:t>
                      </a:r>
                      <a:r>
                        <a:rPr lang="en-US" sz="1200" b="0" dirty="0" smtClean="0">
                          <a:effectLst/>
                        </a:rPr>
                        <a:t>inch </a:t>
                      </a:r>
                      <a:r>
                        <a:rPr lang="en-US" sz="1200" b="0" dirty="0" err="1">
                          <a:effectLst/>
                        </a:rPr>
                        <a:t>dbh</a:t>
                      </a:r>
                      <a:r>
                        <a:rPr lang="en-US" sz="1200" b="0" dirty="0">
                          <a:effectLst/>
                        </a:rPr>
                        <a:t>) density (no./acre)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34 ± 23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255 ± 128</a:t>
                      </a:r>
                      <a:r>
                        <a:rPr lang="en-US" sz="1200" b="1" baseline="3000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en-US" sz="1200" b="1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80 ± 74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87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Canopy cover (%)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37 ± 14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46 ±22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75 ± 30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c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13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Snag density (</a:t>
                      </a:r>
                      <a:r>
                        <a:rPr lang="en-US" sz="1200" b="0" dirty="0" smtClean="0">
                          <a:effectLst/>
                        </a:rPr>
                        <a:t>trees/acre</a:t>
                      </a:r>
                      <a:r>
                        <a:rPr lang="en-US" sz="1200" b="0" dirty="0">
                          <a:effectLst/>
                        </a:rPr>
                        <a:t>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 ± 3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17 ± 28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36 ± 29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c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36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Fuel loading 1-100-hr fuels (tons/acre)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1.4 ± 1.3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3.0 ± 1.02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4.0 ± 6.9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280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Fuel loading 1000-hr fuels (tons/acre)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6.3 ± 3.8</a:t>
                      </a:r>
                      <a:r>
                        <a:rPr lang="en-US" sz="1200" b="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9.3 ± 5.2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16.2 ± 30.9</a:t>
                      </a:r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436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Fuel loading litter and duff depth (</a:t>
                      </a:r>
                      <a:r>
                        <a:rPr lang="en-US" sz="1200" b="0" dirty="0" smtClean="0">
                          <a:effectLst/>
                        </a:rPr>
                        <a:t>inch)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0.6 ± 0.4</a:t>
                      </a:r>
                      <a:r>
                        <a:rPr lang="en-US" sz="1200" b="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3.0 ± 2.0</a:t>
                      </a:r>
                      <a:r>
                        <a:rPr lang="en-US" sz="1200" b="1" baseline="300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endParaRPr lang="en-US" sz="12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05" y="3617259"/>
            <a:ext cx="2397760" cy="301046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714" y="1223682"/>
            <a:ext cx="2489946" cy="2931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088" y="6027003"/>
            <a:ext cx="6448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Mean (±SD) stand variables in mixed conifer stands  summarizing the Natural Range of Variability (NRV), current Sierra Nevada (FIA) conditions and current </a:t>
            </a:r>
            <a:r>
              <a:rPr lang="en-US" sz="1200" dirty="0" err="1"/>
              <a:t>Caples</a:t>
            </a:r>
            <a:r>
              <a:rPr lang="en-US" sz="1200" dirty="0"/>
              <a:t> Creek conditions. Letters that were similar were not significantly different using an α level of 0.05. Red text indicates an increased departure and blue text indicates decreased departure. </a:t>
            </a:r>
            <a:endParaRPr lang="en-US" sz="12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966080"/>
              </p:ext>
            </p:extLst>
          </p:nvPr>
        </p:nvGraphicFramePr>
        <p:xfrm>
          <a:off x="1220980" y="3896423"/>
          <a:ext cx="5219779" cy="710149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442219"/>
                <a:gridCol w="824610"/>
                <a:gridCol w="1030761"/>
                <a:gridCol w="922189"/>
              </a:tblGrid>
              <a:tr h="436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Large tree (≥31 </a:t>
                      </a:r>
                      <a:r>
                        <a:rPr lang="en-US" sz="1200" b="0" dirty="0" smtClean="0">
                          <a:effectLst/>
                        </a:rPr>
                        <a:t>inch </a:t>
                      </a:r>
                      <a:r>
                        <a:rPr lang="en-US" sz="1200" b="0" dirty="0" err="1">
                          <a:effectLst/>
                        </a:rPr>
                        <a:t>dbh</a:t>
                      </a:r>
                      <a:r>
                        <a:rPr lang="en-US" sz="1200" b="0" dirty="0">
                          <a:effectLst/>
                        </a:rPr>
                        <a:t>) density (no./acre)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17 ± 11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 ± 10</a:t>
                      </a:r>
                      <a:r>
                        <a:rPr lang="en-US" sz="1200" b="1" baseline="30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 ± 4</a:t>
                      </a:r>
                      <a:r>
                        <a:rPr lang="en-US" sz="1200" b="1" baseline="30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73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Mean diameter (</a:t>
                      </a:r>
                      <a:r>
                        <a:rPr lang="en-US" sz="1200" b="0" dirty="0" smtClean="0">
                          <a:effectLst/>
                        </a:rPr>
                        <a:t>inch)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22 ± 4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200" b="1" baseline="30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b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 ± 6</a:t>
                      </a:r>
                      <a:r>
                        <a:rPr lang="en-US" sz="1200" b="1" baseline="30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c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345024"/>
              </p:ext>
            </p:extLst>
          </p:nvPr>
        </p:nvGraphicFramePr>
        <p:xfrm>
          <a:off x="1223258" y="4608380"/>
          <a:ext cx="5219779" cy="1106793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442219"/>
                <a:gridCol w="824610"/>
                <a:gridCol w="1030761"/>
                <a:gridCol w="922189"/>
              </a:tblGrid>
              <a:tr h="327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Basal area (ft</a:t>
                      </a:r>
                      <a:r>
                        <a:rPr lang="en-US" sz="1200" b="0" baseline="30000" dirty="0">
                          <a:effectLst/>
                        </a:rPr>
                        <a:t>2</a:t>
                      </a:r>
                      <a:r>
                        <a:rPr lang="en-US" sz="1200" b="0" dirty="0">
                          <a:effectLst/>
                        </a:rPr>
                        <a:t>/acre)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145 ± 91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143 ± 89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168 ± 134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138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Tree regeneration (trees </a:t>
                      </a:r>
                      <a:r>
                        <a:rPr lang="en-US" sz="1200" b="0" dirty="0" smtClean="0">
                          <a:effectLst/>
                        </a:rPr>
                        <a:t>/acre</a:t>
                      </a:r>
                      <a:r>
                        <a:rPr lang="en-US" sz="1200" b="0" dirty="0">
                          <a:effectLst/>
                        </a:rPr>
                        <a:t>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143 ± 131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188 ± 178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32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Shrub cover (%)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 ± 2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 ± 32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32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Herbaceous plant cover (%)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 ± 7</a:t>
                      </a:r>
                      <a:r>
                        <a:rPr lang="en-US" sz="1200" b="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 ± 27</a:t>
                      </a:r>
                      <a:r>
                        <a:rPr lang="en-US" sz="1200" b="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30126" r="16307" b="27219"/>
          <a:stretch/>
        </p:blipFill>
        <p:spPr>
          <a:xfrm>
            <a:off x="740898" y="668741"/>
            <a:ext cx="6860018" cy="513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13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1873</TotalTime>
  <Words>902</Words>
  <Application>Microsoft Office PowerPoint</Application>
  <PresentationFormat>Widescreen</PresentationFormat>
  <Paragraphs>170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Reconciling Expansion of Restorative Burning with Protecting Public Health from Smoke Impacts: Caples Creek Watershed Case Study</vt:lpstr>
      <vt:lpstr>Caples Creek Watershed</vt:lpstr>
      <vt:lpstr>Caples Creek Watershed Ecosystem Diversity</vt:lpstr>
      <vt:lpstr>Caples Creek Watershed Fire History</vt:lpstr>
      <vt:lpstr>Caples Creek Watershed Lightning Ignition</vt:lpstr>
      <vt:lpstr>Fire Return Interval Departure</vt:lpstr>
      <vt:lpstr>PowerPoint Presentation</vt:lpstr>
      <vt:lpstr>PowerPoint Presentation</vt:lpstr>
      <vt:lpstr>Caples Creek Watershed Conditions</vt:lpstr>
      <vt:lpstr>Caples Creek Restoration Project</vt:lpstr>
      <vt:lpstr>Caples Creek Restoration Project</vt:lpstr>
      <vt:lpstr>PowerPoint Presentation</vt:lpstr>
      <vt:lpstr>Caples Creek Watershed WFDSS Fire Simulation</vt:lpstr>
      <vt:lpstr>Potential (Modeled) Smoke from WF vs. a Proposed Rx fire in the Caples Creek watershed  (Near Lake Tahoe)</vt:lpstr>
      <vt:lpstr>Acknowledgements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Estes, Becky -FS</dc:creator>
  <cp:lastModifiedBy>Estes, Becky -FS</cp:lastModifiedBy>
  <cp:revision>65</cp:revision>
  <dcterms:created xsi:type="dcterms:W3CDTF">2017-04-18T16:37:31Z</dcterms:created>
  <dcterms:modified xsi:type="dcterms:W3CDTF">2017-11-07T20:58:30Z</dcterms:modified>
</cp:coreProperties>
</file>