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62" r:id="rId3"/>
    <p:sldId id="273" r:id="rId4"/>
    <p:sldId id="274" r:id="rId5"/>
    <p:sldId id="260" r:id="rId6"/>
    <p:sldId id="275" r:id="rId7"/>
    <p:sldId id="270" r:id="rId8"/>
    <p:sldId id="261" r:id="rId9"/>
    <p:sldId id="267" r:id="rId10"/>
    <p:sldId id="288" r:id="rId11"/>
    <p:sldId id="290" r:id="rId12"/>
    <p:sldId id="278" r:id="rId13"/>
    <p:sldId id="285" r:id="rId14"/>
    <p:sldId id="286" r:id="rId15"/>
    <p:sldId id="258" r:id="rId16"/>
    <p:sldId id="265" r:id="rId17"/>
    <p:sldId id="287" r:id="rId18"/>
    <p:sldId id="280" r:id="rId19"/>
    <p:sldId id="284" r:id="rId20"/>
    <p:sldId id="272" r:id="rId2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C06"/>
    <a:srgbClr val="FFFFCC"/>
    <a:srgbClr val="FFFFFF"/>
    <a:srgbClr val="E5BA05"/>
    <a:srgbClr val="CC9900"/>
    <a:srgbClr val="990099"/>
    <a:srgbClr val="CC0000"/>
    <a:srgbClr val="F0EA00"/>
    <a:srgbClr val="8000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68012" autoAdjust="0"/>
  </p:normalViewPr>
  <p:slideViewPr>
    <p:cSldViewPr>
      <p:cViewPr varScale="1">
        <p:scale>
          <a:sx n="60" d="100"/>
          <a:sy n="60" d="100"/>
        </p:scale>
        <p:origin x="2093" y="53"/>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34"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b="0" dirty="0" smtClean="0"/>
              <a:t>Results:  Bumble </a:t>
            </a:r>
            <a:r>
              <a:rPr lang="en-US" b="0" dirty="0"/>
              <a:t>Bee Species Encountered</a:t>
            </a:r>
          </a:p>
        </c:rich>
      </c:tx>
      <c:layout>
        <c:manualLayout>
          <c:xMode val="edge"/>
          <c:yMode val="edge"/>
          <c:x val="9.9799212598425197E-2"/>
          <c:y val="6.2500000000000003E-3"/>
        </c:manualLayout>
      </c:layout>
      <c:overlay val="0"/>
    </c:title>
    <c:autoTitleDeleted val="0"/>
    <c:plotArea>
      <c:layout/>
      <c:pieChart>
        <c:varyColors val="1"/>
        <c:ser>
          <c:idx val="0"/>
          <c:order val="0"/>
          <c:tx>
            <c:strRef>
              <c:f>Sheet1!$B$1</c:f>
              <c:strCache>
                <c:ptCount val="1"/>
                <c:pt idx="0">
                  <c:v>Bumble Bee Species Encountered</c:v>
                </c:pt>
              </c:strCache>
            </c:strRef>
          </c:tx>
          <c:dPt>
            <c:idx val="2"/>
            <c:bubble3D val="0"/>
            <c:spPr>
              <a:solidFill>
                <a:srgbClr val="008000"/>
              </a:solidFill>
              <a:ln>
                <a:solidFill>
                  <a:schemeClr val="accent1"/>
                </a:solidFill>
              </a:ln>
            </c:spPr>
          </c:dPt>
          <c:dPt>
            <c:idx val="3"/>
            <c:bubble3D val="0"/>
            <c:spPr>
              <a:solidFill>
                <a:srgbClr val="CC0000"/>
              </a:solidFill>
            </c:spPr>
          </c:dPt>
          <c:dPt>
            <c:idx val="4"/>
            <c:bubble3D val="0"/>
            <c:spPr>
              <a:solidFill>
                <a:srgbClr val="00CC00"/>
              </a:solidFill>
            </c:spPr>
          </c:dPt>
          <c:dPt>
            <c:idx val="5"/>
            <c:bubble3D val="0"/>
            <c:spPr>
              <a:solidFill>
                <a:srgbClr val="FF0066"/>
              </a:solidFill>
            </c:spPr>
          </c:dPt>
          <c:dPt>
            <c:idx val="6"/>
            <c:bubble3D val="0"/>
            <c:spPr>
              <a:solidFill>
                <a:srgbClr val="00FFCC"/>
              </a:solidFill>
            </c:spPr>
          </c:dPt>
          <c:dPt>
            <c:idx val="8"/>
            <c:bubble3D val="0"/>
            <c:spPr>
              <a:solidFill>
                <a:srgbClr val="F0EA00"/>
              </a:solidFill>
              <a:effectLst>
                <a:outerShdw blurRad="50800" dist="50800" dir="5400000" algn="ctr" rotWithShape="0">
                  <a:schemeClr val="bg1"/>
                </a:outerShdw>
              </a:effectLst>
            </c:spPr>
          </c:dPt>
          <c:dPt>
            <c:idx val="9"/>
            <c:bubble3D val="0"/>
            <c:spPr>
              <a:solidFill>
                <a:srgbClr val="990099"/>
              </a:solidFill>
            </c:spPr>
          </c:dPt>
          <c:dPt>
            <c:idx val="10"/>
            <c:bubble3D val="0"/>
            <c:spPr>
              <a:solidFill>
                <a:schemeClr val="accent3">
                  <a:lumMod val="60000"/>
                  <a:lumOff val="40000"/>
                </a:schemeClr>
              </a:solidFill>
            </c:spPr>
          </c:dPt>
          <c:dPt>
            <c:idx val="11"/>
            <c:bubble3D val="0"/>
            <c:spPr>
              <a:solidFill>
                <a:srgbClr val="FF9900"/>
              </a:solidFill>
            </c:spPr>
          </c:dPt>
          <c:cat>
            <c:strRef>
              <c:f>Sheet1!$A$2:$A$13</c:f>
              <c:strCache>
                <c:ptCount val="12"/>
                <c:pt idx="0">
                  <c:v>B. appositus</c:v>
                </c:pt>
                <c:pt idx="1">
                  <c:v>B. bifarius
</c:v>
                </c:pt>
                <c:pt idx="2">
                  <c:v>B. californicus</c:v>
                </c:pt>
                <c:pt idx="3">
                  <c:v>B. flavifrons</c:v>
                </c:pt>
                <c:pt idx="4">
                  <c:v>B. melanopygus</c:v>
                </c:pt>
                <c:pt idx="5">
                  <c:v>B. mixtus</c:v>
                </c:pt>
                <c:pt idx="6">
                  <c:v>B. rufocinctus</c:v>
                </c:pt>
                <c:pt idx="7">
                  <c:v>B. sylvicola</c:v>
                </c:pt>
                <c:pt idx="8">
                  <c:v>B. vandykei</c:v>
                </c:pt>
                <c:pt idx="9">
                  <c:v>B. vosnesenskii</c:v>
                </c:pt>
                <c:pt idx="10">
                  <c:v>Cuckoo - B. insularis</c:v>
                </c:pt>
                <c:pt idx="11">
                  <c:v>Cuckoo- B. fernaldae</c:v>
                </c:pt>
              </c:strCache>
            </c:strRef>
          </c:cat>
          <c:val>
            <c:numRef>
              <c:f>Sheet1!$B$2:$B$13</c:f>
              <c:numCache>
                <c:formatCode>General</c:formatCode>
                <c:ptCount val="12"/>
                <c:pt idx="0">
                  <c:v>2</c:v>
                </c:pt>
                <c:pt idx="1">
                  <c:v>9</c:v>
                </c:pt>
                <c:pt idx="2">
                  <c:v>49</c:v>
                </c:pt>
                <c:pt idx="3">
                  <c:v>43</c:v>
                </c:pt>
                <c:pt idx="4">
                  <c:v>238</c:v>
                </c:pt>
                <c:pt idx="5">
                  <c:v>78</c:v>
                </c:pt>
                <c:pt idx="6">
                  <c:v>5</c:v>
                </c:pt>
                <c:pt idx="7">
                  <c:v>2</c:v>
                </c:pt>
                <c:pt idx="8">
                  <c:v>299</c:v>
                </c:pt>
                <c:pt idx="9">
                  <c:v>1733</c:v>
                </c:pt>
                <c:pt idx="10">
                  <c:v>29</c:v>
                </c:pt>
                <c:pt idx="11">
                  <c:v>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359281794321167"/>
          <c:y val="8.1397155574087443E-2"/>
          <c:w val="0.33731627296587924"/>
          <c:h val="0.9129705657114382"/>
        </c:manualLayout>
      </c:layout>
      <c:overlay val="0"/>
      <c:txPr>
        <a:bodyPr/>
        <a:lstStyle/>
        <a:p>
          <a:pPr>
            <a:defRPr sz="2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0.19091</cdr:x>
      <cdr:y>0.6375</cdr:y>
    </cdr:from>
    <cdr:to>
      <cdr:x>0.47273</cdr:x>
      <cdr:y>0.7875</cdr:y>
    </cdr:to>
    <cdr:sp macro="" textlink="">
      <cdr:nvSpPr>
        <cdr:cNvPr id="2" name="TextBox 1"/>
        <cdr:cNvSpPr txBox="1"/>
      </cdr:nvSpPr>
      <cdr:spPr>
        <a:xfrm xmlns:a="http://schemas.openxmlformats.org/drawingml/2006/main">
          <a:off x="1600200" y="3886200"/>
          <a:ext cx="236221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B. vosnesenskii</a:t>
          </a:r>
          <a:endParaRPr lang="en-US" sz="2400" b="1" dirty="0"/>
        </a:p>
      </cdr:txBody>
    </cdr:sp>
  </cdr:relSizeAnchor>
  <cdr:relSizeAnchor xmlns:cdr="http://schemas.openxmlformats.org/drawingml/2006/chartDrawing">
    <cdr:from>
      <cdr:x>0.41818</cdr:x>
      <cdr:y>0.475</cdr:y>
    </cdr:from>
    <cdr:to>
      <cdr:x>0.52727</cdr:x>
      <cdr:y>0.625</cdr:y>
    </cdr:to>
    <cdr:sp macro="" textlink="">
      <cdr:nvSpPr>
        <cdr:cNvPr id="3" name="TextBox 2"/>
        <cdr:cNvSpPr txBox="1"/>
      </cdr:nvSpPr>
      <cdr:spPr>
        <a:xfrm xmlns:a="http://schemas.openxmlformats.org/drawingml/2006/main">
          <a:off x="3505200" y="2895600"/>
          <a:ext cx="91439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B. vandykei</a:t>
          </a:r>
          <a:endParaRPr lang="en-US" sz="2400" b="1" dirty="0"/>
        </a:p>
      </cdr:txBody>
    </cdr:sp>
  </cdr:relSizeAnchor>
  <cdr:relSizeAnchor xmlns:cdr="http://schemas.openxmlformats.org/drawingml/2006/chartDrawing">
    <cdr:from>
      <cdr:x>0.40909</cdr:x>
      <cdr:y>0.1875</cdr:y>
    </cdr:from>
    <cdr:to>
      <cdr:x>0.51818</cdr:x>
      <cdr:y>0.3375</cdr:y>
    </cdr:to>
    <cdr:sp macro="" textlink="">
      <cdr:nvSpPr>
        <cdr:cNvPr id="4" name="TextBox 3"/>
        <cdr:cNvSpPr txBox="1"/>
      </cdr:nvSpPr>
      <cdr:spPr>
        <a:xfrm xmlns:a="http://schemas.openxmlformats.org/drawingml/2006/main">
          <a:off x="3429000" y="114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B. </a:t>
          </a:r>
          <a:r>
            <a:rPr lang="en-US" sz="2400" b="1" dirty="0" err="1" smtClean="0"/>
            <a:t>melanopygus</a:t>
          </a:r>
          <a:endParaRPr lang="en-US"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97B121D-2BD3-420C-BC84-90FD486474BE}" type="datetimeFigureOut">
              <a:rPr lang="en-US" smtClean="0"/>
              <a:t>11/8/2017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1D7D032-3199-44F2-8F53-8771C91CA4D4}" type="slidenum">
              <a:rPr lang="en-US" smtClean="0"/>
              <a:t>‹#›</a:t>
            </a:fld>
            <a:endParaRPr lang="en-US"/>
          </a:p>
        </p:txBody>
      </p:sp>
    </p:spTree>
    <p:extLst>
      <p:ext uri="{BB962C8B-B14F-4D97-AF65-F5344CB8AC3E}">
        <p14:creationId xmlns:p14="http://schemas.microsoft.com/office/powerpoint/2010/main" val="44679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D7D032-3199-44F2-8F53-8771C91CA4D4}" type="slidenum">
              <a:rPr lang="en-US" smtClean="0"/>
              <a:t>1</a:t>
            </a:fld>
            <a:endParaRPr lang="en-US"/>
          </a:p>
        </p:txBody>
      </p:sp>
    </p:spTree>
    <p:extLst>
      <p:ext uri="{BB962C8B-B14F-4D97-AF65-F5344CB8AC3E}">
        <p14:creationId xmlns:p14="http://schemas.microsoft.com/office/powerpoint/2010/main" val="198429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10</a:t>
            </a:fld>
            <a:endParaRPr lang="en-US"/>
          </a:p>
        </p:txBody>
      </p:sp>
    </p:spTree>
    <p:extLst>
      <p:ext uri="{BB962C8B-B14F-4D97-AF65-F5344CB8AC3E}">
        <p14:creationId xmlns:p14="http://schemas.microsoft.com/office/powerpoint/2010/main" val="1962430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So, here are the results of the hierarchical model for richness.  </a:t>
            </a:r>
            <a:r>
              <a:rPr lang="en-US" sz="1900" dirty="0" smtClean="0"/>
              <a:t>5 </a:t>
            </a:r>
            <a:r>
              <a:rPr lang="en-US" sz="1900" dirty="0"/>
              <a:t>variables highlighted in yellow were </a:t>
            </a:r>
            <a:r>
              <a:rPr lang="en-US" sz="1200" b="0" i="0" u="none" strike="noStrike" kern="1200" baseline="0" dirty="0" smtClean="0">
                <a:solidFill>
                  <a:schemeClr val="tx1"/>
                </a:solidFill>
                <a:latin typeface="+mn-lt"/>
                <a:ea typeface="+mn-ea"/>
                <a:cs typeface="+mn-cs"/>
              </a:rPr>
              <a:t>important covariates of occupancy</a:t>
            </a:r>
          </a:p>
          <a:p>
            <a:r>
              <a:rPr lang="en-US" sz="1200" b="0" i="0" u="none" strike="noStrike" kern="1200" baseline="0" dirty="0" smtClean="0">
                <a:solidFill>
                  <a:schemeClr val="tx1"/>
                </a:solidFill>
                <a:latin typeface="+mn-lt"/>
                <a:ea typeface="+mn-ea"/>
                <a:cs typeface="+mn-cs"/>
              </a:rPr>
              <a:t>across the entire bumble bee community</a:t>
            </a:r>
            <a:r>
              <a:rPr lang="en-US" sz="1900" dirty="0" smtClean="0"/>
              <a:t>. </a:t>
            </a:r>
            <a:endParaRPr lang="en-US" sz="1900" dirty="0"/>
          </a:p>
          <a:p>
            <a:r>
              <a:rPr lang="en-US" sz="1900" dirty="0"/>
              <a:t>The other variables that were strongly predictive variables for species richness were elevation with richness increasing up the mountain, and total herbaceous cover.  Also of interest was the strongly negative relationship with Greenleaf manzanita.  Although we observed many foraging incidents on </a:t>
            </a:r>
            <a:r>
              <a:rPr lang="en-US" sz="1900" dirty="0" err="1"/>
              <a:t>bearclover</a:t>
            </a:r>
            <a:r>
              <a:rPr lang="en-US" sz="1900" dirty="0"/>
              <a:t>, the relationship was only weakly positive.</a:t>
            </a:r>
          </a:p>
        </p:txBody>
      </p:sp>
      <p:sp>
        <p:nvSpPr>
          <p:cNvPr id="4" name="Slide Number Placeholder 3"/>
          <p:cNvSpPr>
            <a:spLocks noGrp="1"/>
          </p:cNvSpPr>
          <p:nvPr>
            <p:ph type="sldNum" sz="quarter" idx="10"/>
          </p:nvPr>
        </p:nvSpPr>
        <p:spPr/>
        <p:txBody>
          <a:bodyPr/>
          <a:lstStyle/>
          <a:p>
            <a:fld id="{F1D7D032-3199-44F2-8F53-8771C91CA4D4}" type="slidenum">
              <a:rPr lang="en-US" smtClean="0"/>
              <a:t>11</a:t>
            </a:fld>
            <a:endParaRPr lang="en-US"/>
          </a:p>
        </p:txBody>
      </p:sp>
    </p:spTree>
    <p:extLst>
      <p:ext uri="{BB962C8B-B14F-4D97-AF65-F5344CB8AC3E}">
        <p14:creationId xmlns:p14="http://schemas.microsoft.com/office/powerpoint/2010/main" val="2617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Here are some figures displaying these relationships.</a:t>
            </a:r>
          </a:p>
          <a:p>
            <a:r>
              <a:rPr lang="en-US" sz="1900" dirty="0" err="1" smtClean="0"/>
              <a:t>Liklihood</a:t>
            </a:r>
            <a:r>
              <a:rPr lang="en-US" sz="1900" dirty="0" smtClean="0"/>
              <a:t> of occupancy increased with elevation for 6 species (but not for the most common)</a:t>
            </a:r>
            <a:endParaRPr lang="en-US" sz="1900" dirty="0"/>
          </a:p>
          <a:p>
            <a:r>
              <a:rPr lang="en-US" sz="1900" dirty="0"/>
              <a:t>Modeling of occurrence for each species found that riparian sites significantly associated with occupancy for </a:t>
            </a:r>
            <a:r>
              <a:rPr lang="en-US" sz="1900" dirty="0" smtClean="0"/>
              <a:t>5 </a:t>
            </a:r>
            <a:r>
              <a:rPr lang="en-US" sz="1900" dirty="0"/>
              <a:t>species (black lines), but not our most common </a:t>
            </a:r>
            <a:r>
              <a:rPr lang="en-US" sz="1900" dirty="0" err="1"/>
              <a:t>vos</a:t>
            </a:r>
            <a:r>
              <a:rPr lang="en-US" sz="1900" dirty="0"/>
              <a:t> and </a:t>
            </a:r>
            <a:r>
              <a:rPr lang="en-US" sz="1900" dirty="0" err="1"/>
              <a:t>vandkyei</a:t>
            </a:r>
            <a:r>
              <a:rPr lang="en-US" sz="1900" dirty="0"/>
              <a:t>, </a:t>
            </a:r>
          </a:p>
          <a:p>
            <a:endParaRPr lang="en-US" sz="1900" dirty="0"/>
          </a:p>
          <a:p>
            <a:r>
              <a:rPr lang="en-US" sz="1900" dirty="0" smtClean="0"/>
              <a:t>But for our most common species, bear </a:t>
            </a:r>
            <a:r>
              <a:rPr lang="en-US" sz="1900" dirty="0"/>
              <a:t>clover was </a:t>
            </a:r>
            <a:r>
              <a:rPr lang="en-US" sz="1900" dirty="0" smtClean="0"/>
              <a:t>strongly predictive</a:t>
            </a:r>
            <a:r>
              <a:rPr lang="en-US" sz="1900" baseline="0" dirty="0" smtClean="0"/>
              <a:t> for</a:t>
            </a:r>
            <a:r>
              <a:rPr lang="en-US" sz="1900" dirty="0" smtClean="0"/>
              <a:t> </a:t>
            </a:r>
            <a:r>
              <a:rPr lang="en-US" sz="1900" dirty="0" err="1" smtClean="0"/>
              <a:t>Vos</a:t>
            </a:r>
            <a:r>
              <a:rPr lang="en-US" sz="1900" dirty="0" smtClean="0"/>
              <a:t> occupancy</a:t>
            </a:r>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12</a:t>
            </a:fld>
            <a:endParaRPr lang="en-US"/>
          </a:p>
        </p:txBody>
      </p:sp>
    </p:spTree>
    <p:extLst>
      <p:ext uri="{BB962C8B-B14F-4D97-AF65-F5344CB8AC3E}">
        <p14:creationId xmlns:p14="http://schemas.microsoft.com/office/powerpoint/2010/main" val="348599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13</a:t>
            </a:fld>
            <a:endParaRPr lang="en-US"/>
          </a:p>
        </p:txBody>
      </p:sp>
    </p:spTree>
    <p:extLst>
      <p:ext uri="{BB962C8B-B14F-4D97-AF65-F5344CB8AC3E}">
        <p14:creationId xmlns:p14="http://schemas.microsoft.com/office/powerpoint/2010/main" val="242653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 3</a:t>
            </a:r>
            <a:r>
              <a:rPr lang="en-US" sz="2000" baseline="0" dirty="0" smtClean="0"/>
              <a:t> most common species predicted by lower canopy closure (but less common species not)</a:t>
            </a:r>
          </a:p>
          <a:p>
            <a:r>
              <a:rPr lang="en-US" sz="2000" baseline="0" dirty="0" smtClean="0"/>
              <a:t>7 species strongly predicted by total herbaceous </a:t>
            </a:r>
            <a:r>
              <a:rPr lang="en-US" sz="2400" baseline="0" dirty="0" smtClean="0"/>
              <a:t>cover</a:t>
            </a:r>
            <a:endParaRPr lang="en-US" sz="2400" dirty="0"/>
          </a:p>
        </p:txBody>
      </p:sp>
      <p:sp>
        <p:nvSpPr>
          <p:cNvPr id="4" name="Slide Number Placeholder 3"/>
          <p:cNvSpPr>
            <a:spLocks noGrp="1"/>
          </p:cNvSpPr>
          <p:nvPr>
            <p:ph type="sldNum" sz="quarter" idx="10"/>
          </p:nvPr>
        </p:nvSpPr>
        <p:spPr/>
        <p:txBody>
          <a:bodyPr/>
          <a:lstStyle/>
          <a:p>
            <a:fld id="{F1D7D032-3199-44F2-8F53-8771C91CA4D4}" type="slidenum">
              <a:rPr lang="en-US" smtClean="0"/>
              <a:t>14</a:t>
            </a:fld>
            <a:endParaRPr lang="en-US"/>
          </a:p>
        </p:txBody>
      </p:sp>
    </p:spTree>
    <p:extLst>
      <p:ext uri="{BB962C8B-B14F-4D97-AF65-F5344CB8AC3E}">
        <p14:creationId xmlns:p14="http://schemas.microsoft.com/office/powerpoint/2010/main" val="394667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 </a:t>
            </a:r>
            <a:r>
              <a:rPr lang="en-US" sz="1600" dirty="0"/>
              <a:t>Okay, now for results on how these bees used foraging resources.</a:t>
            </a:r>
          </a:p>
          <a:p>
            <a:r>
              <a:rPr lang="en-US" sz="1600" b="1" dirty="0"/>
              <a:t>109</a:t>
            </a:r>
            <a:r>
              <a:rPr lang="en-US" sz="1600" dirty="0"/>
              <a:t> plant species or species complexes were documented being used by foraging bumbles. These top 10 had more than 50 foraging incidents.  Most commonly used is a </a:t>
            </a:r>
            <a:r>
              <a:rPr lang="en-US" sz="1600" dirty="0" smtClean="0"/>
              <a:t>complex of 3 forb in phacelia genus with </a:t>
            </a:r>
            <a:r>
              <a:rPr lang="en-US" sz="1600" dirty="0"/>
              <a:t>445 uses, followed by </a:t>
            </a:r>
            <a:r>
              <a:rPr lang="en-US" sz="1600" dirty="0" err="1"/>
              <a:t>bearclover</a:t>
            </a:r>
            <a:r>
              <a:rPr lang="en-US" sz="1600" dirty="0"/>
              <a:t> at 390, and non-native plant bull thistle with 182 detections of use.</a:t>
            </a:r>
          </a:p>
        </p:txBody>
      </p:sp>
      <p:sp>
        <p:nvSpPr>
          <p:cNvPr id="4" name="Slide Number Placeholder 3"/>
          <p:cNvSpPr>
            <a:spLocks noGrp="1"/>
          </p:cNvSpPr>
          <p:nvPr>
            <p:ph type="sldNum" sz="quarter" idx="10"/>
          </p:nvPr>
        </p:nvSpPr>
        <p:spPr/>
        <p:txBody>
          <a:bodyPr/>
          <a:lstStyle/>
          <a:p>
            <a:fld id="{F1D7D032-3199-44F2-8F53-8771C91CA4D4}" type="slidenum">
              <a:rPr lang="en-US" smtClean="0"/>
              <a:t>15</a:t>
            </a:fld>
            <a:endParaRPr lang="en-US"/>
          </a:p>
        </p:txBody>
      </p:sp>
    </p:spTree>
    <p:extLst>
      <p:ext uri="{BB962C8B-B14F-4D97-AF65-F5344CB8AC3E}">
        <p14:creationId xmlns:p14="http://schemas.microsoft.com/office/powerpoint/2010/main" val="579641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068339"/>
            <a:ext cx="5681980" cy="4616000"/>
          </a:xfrm>
        </p:spPr>
        <p:txBody>
          <a:bodyPr/>
          <a:lstStyle/>
          <a:p>
            <a:r>
              <a:rPr lang="en-US" sz="1600" dirty="0"/>
              <a:t>We had interesting results when we compared use vs </a:t>
            </a:r>
            <a:r>
              <a:rPr lang="en-US" sz="1600" dirty="0" smtClean="0"/>
              <a:t>availability </a:t>
            </a:r>
            <a:r>
              <a:rPr lang="en-US" sz="1600" dirty="0"/>
              <a:t>in foraging.  Plant Species shown Above the dotted line means it is used more often than expected based on plant availability alone.  These are plants that bumble bees seek it out and prefer it over more abundant blooms available at the same time. </a:t>
            </a:r>
          </a:p>
          <a:p>
            <a:r>
              <a:rPr lang="en-US" sz="1600" dirty="0"/>
              <a:t>WE found Bumble bees foraged on 11 plant species significantly more than expected based on their availability, and foraged on 36 species of plants significantly less than expected based on their availability across plots </a:t>
            </a:r>
          </a:p>
          <a:p>
            <a:r>
              <a:rPr lang="en-US" sz="1600" dirty="0"/>
              <a:t>First, three phacelia species that intergrade were the complex that was most frequently used but also the most preferred for foraging given its availability.</a:t>
            </a:r>
          </a:p>
          <a:p>
            <a:r>
              <a:rPr lang="en-US" sz="1600" dirty="0"/>
              <a:t>If we look at the chaparral shrub species, we see that bear clover is in fact used more than expected based on availability).  What is really interesting here is the relative use of this shrub when compared with deer brush and whitethorn, both very abundant and blooming during the same time.  These two </a:t>
            </a:r>
            <a:r>
              <a:rPr lang="en-US" sz="1600" dirty="0" err="1"/>
              <a:t>ceanoths</a:t>
            </a:r>
            <a:r>
              <a:rPr lang="en-US" sz="1600" dirty="0"/>
              <a:t> are used significantly less than expected based on their availability.</a:t>
            </a:r>
          </a:p>
        </p:txBody>
      </p:sp>
      <p:sp>
        <p:nvSpPr>
          <p:cNvPr id="4" name="Slide Number Placeholder 3"/>
          <p:cNvSpPr>
            <a:spLocks noGrp="1"/>
          </p:cNvSpPr>
          <p:nvPr>
            <p:ph type="sldNum" sz="quarter" idx="10"/>
          </p:nvPr>
        </p:nvSpPr>
        <p:spPr/>
        <p:txBody>
          <a:bodyPr/>
          <a:lstStyle/>
          <a:p>
            <a:fld id="{F1D7D032-3199-44F2-8F53-8771C91CA4D4}" type="slidenum">
              <a:rPr lang="en-US" smtClean="0"/>
              <a:t>16</a:t>
            </a:fld>
            <a:endParaRPr lang="en-US"/>
          </a:p>
        </p:txBody>
      </p:sp>
    </p:spTree>
    <p:extLst>
      <p:ext uri="{BB962C8B-B14F-4D97-AF65-F5344CB8AC3E}">
        <p14:creationId xmlns:p14="http://schemas.microsoft.com/office/powerpoint/2010/main" val="27488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These results triggered more questions about the 4 most frequently used (and significantly preferred) forage plants.  We looked at timing of use and found that </a:t>
            </a:r>
            <a:r>
              <a:rPr lang="en-US" dirty="0" err="1"/>
              <a:t>Bearclover</a:t>
            </a:r>
            <a:r>
              <a:rPr lang="en-US" dirty="0"/>
              <a:t> provides important forage during may and </a:t>
            </a:r>
            <a:r>
              <a:rPr lang="en-US" dirty="0" err="1"/>
              <a:t>june</a:t>
            </a:r>
            <a:r>
              <a:rPr lang="en-US" dirty="0"/>
              <a:t>.  As </a:t>
            </a:r>
            <a:r>
              <a:rPr lang="en-US" dirty="0" err="1"/>
              <a:t>bearclover</a:t>
            </a:r>
            <a:r>
              <a:rPr lang="en-US" dirty="0"/>
              <a:t> blooms fade, phacelia  and stickseed begin to bloom.  Then stickseed fades and bull thistle increases to join phacelia.  These types of patterns of foraging and bloom period suggest that management can not focus on single plant species but rather needs to provide foraging opportunities throughout the spring/summer/fall.  </a:t>
            </a:r>
            <a:r>
              <a:rPr lang="en-US" dirty="0" err="1"/>
              <a:t>Bearclover</a:t>
            </a:r>
            <a:r>
              <a:rPr lang="en-US" dirty="0"/>
              <a:t> may be valuable because it blooms before many forbs emerge and bloom.  Likewise, uninterrupted stands of </a:t>
            </a:r>
            <a:r>
              <a:rPr lang="en-US" dirty="0" err="1"/>
              <a:t>bearclover</a:t>
            </a:r>
            <a:r>
              <a:rPr lang="en-US" dirty="0"/>
              <a:t> may not provide forage during mid/late summer without patches of herbaceous vegetation intermixed.</a:t>
            </a:r>
          </a:p>
          <a:p>
            <a:endParaRPr lang="en-US" dirty="0"/>
          </a:p>
        </p:txBody>
      </p:sp>
      <p:sp>
        <p:nvSpPr>
          <p:cNvPr id="4" name="Slide Number Placeholder 3"/>
          <p:cNvSpPr>
            <a:spLocks noGrp="1"/>
          </p:cNvSpPr>
          <p:nvPr>
            <p:ph type="sldNum" sz="quarter" idx="10"/>
          </p:nvPr>
        </p:nvSpPr>
        <p:spPr/>
        <p:txBody>
          <a:bodyPr/>
          <a:lstStyle/>
          <a:p>
            <a:fld id="{F1D7D032-3199-44F2-8F53-8771C91CA4D4}" type="slidenum">
              <a:rPr lang="en-US" smtClean="0"/>
              <a:t>17</a:t>
            </a:fld>
            <a:endParaRPr lang="en-US"/>
          </a:p>
        </p:txBody>
      </p:sp>
    </p:spTree>
    <p:extLst>
      <p:ext uri="{BB962C8B-B14F-4D97-AF65-F5344CB8AC3E}">
        <p14:creationId xmlns:p14="http://schemas.microsoft.com/office/powerpoint/2010/main" val="141306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Although Riparian Areas result in  somewhat greater species diversity, upland areas also provide some of the </a:t>
            </a:r>
            <a:r>
              <a:rPr lang="en-US" sz="1900" dirty="0" smtClean="0"/>
              <a:t>most highly </a:t>
            </a:r>
            <a:r>
              <a:rPr lang="en-US" sz="1900" dirty="0"/>
              <a:t>preferred and abundant foraging resources.</a:t>
            </a:r>
          </a:p>
          <a:p>
            <a:r>
              <a:rPr lang="en-US" sz="1900" dirty="0"/>
              <a:t>Within upland areas, </a:t>
            </a:r>
            <a:r>
              <a:rPr lang="en-US" sz="1900" dirty="0" err="1"/>
              <a:t>Bearclover</a:t>
            </a:r>
            <a:r>
              <a:rPr lang="en-US" sz="1900" dirty="0"/>
              <a:t> is selected for foraging over other chaparral shrub species.</a:t>
            </a:r>
          </a:p>
          <a:p>
            <a:r>
              <a:rPr lang="en-US" sz="1900" dirty="0"/>
              <a:t>Greater cover from herbaceous plants results in greater abundance and diversity of bumble bees. Phacelia was highly preferred foraging taxa.</a:t>
            </a:r>
          </a:p>
          <a:p>
            <a:r>
              <a:rPr lang="en-US" sz="1900" dirty="0"/>
              <a:t>A mosaic of bear clover and a variety of herbaceous vegetation with diversity in bloom periods may provide the greatest availability of foraging resources.</a:t>
            </a:r>
          </a:p>
          <a:p>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18</a:t>
            </a:fld>
            <a:endParaRPr lang="en-US"/>
          </a:p>
        </p:txBody>
      </p:sp>
    </p:spTree>
    <p:extLst>
      <p:ext uri="{BB962C8B-B14F-4D97-AF65-F5344CB8AC3E}">
        <p14:creationId xmlns:p14="http://schemas.microsoft.com/office/powerpoint/2010/main" val="1937912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u="sng" dirty="0"/>
              <a:t>Post-fire plantations</a:t>
            </a:r>
            <a:r>
              <a:rPr lang="en-US" sz="1900" dirty="0"/>
              <a:t>:</a:t>
            </a:r>
          </a:p>
          <a:p>
            <a:r>
              <a:rPr lang="en-US" sz="1900" dirty="0"/>
              <a:t>Retain patches of </a:t>
            </a:r>
            <a:r>
              <a:rPr lang="en-US" sz="1900" dirty="0" err="1"/>
              <a:t>Bearclover</a:t>
            </a:r>
            <a:r>
              <a:rPr lang="en-US" sz="1900" dirty="0"/>
              <a:t> where possible.</a:t>
            </a:r>
          </a:p>
          <a:p>
            <a:r>
              <a:rPr lang="en-US" sz="1900" dirty="0"/>
              <a:t>If </a:t>
            </a:r>
            <a:r>
              <a:rPr lang="en-US" sz="1900" dirty="0" err="1"/>
              <a:t>bearclover</a:t>
            </a:r>
            <a:r>
              <a:rPr lang="en-US" sz="1900" dirty="0"/>
              <a:t> is to be removed in plantations, Postpone mechanical treatment or herbicide applications until after </a:t>
            </a:r>
            <a:r>
              <a:rPr lang="en-US" sz="1900" dirty="0" err="1"/>
              <a:t>Bearclover</a:t>
            </a:r>
            <a:r>
              <a:rPr lang="en-US" sz="1900" dirty="0"/>
              <a:t> bloom period.</a:t>
            </a:r>
          </a:p>
          <a:p>
            <a:endParaRPr lang="en-US" sz="1900" dirty="0"/>
          </a:p>
          <a:p>
            <a:r>
              <a:rPr lang="en-US" sz="1900" dirty="0"/>
              <a:t>Use only targeted herbicide applications to avoid treatment of non-target shrubs and forbs, especially </a:t>
            </a:r>
            <a:r>
              <a:rPr lang="en-US" sz="1900" dirty="0" err="1"/>
              <a:t>Silverleaf</a:t>
            </a:r>
            <a:r>
              <a:rPr lang="en-US" sz="1900" dirty="0"/>
              <a:t> Phacelia</a:t>
            </a:r>
          </a:p>
        </p:txBody>
      </p:sp>
      <p:sp>
        <p:nvSpPr>
          <p:cNvPr id="4" name="Slide Number Placeholder 3"/>
          <p:cNvSpPr>
            <a:spLocks noGrp="1"/>
          </p:cNvSpPr>
          <p:nvPr>
            <p:ph type="sldNum" sz="quarter" idx="10"/>
          </p:nvPr>
        </p:nvSpPr>
        <p:spPr/>
        <p:txBody>
          <a:bodyPr/>
          <a:lstStyle/>
          <a:p>
            <a:fld id="{F1D7D032-3199-44F2-8F53-8771C91CA4D4}" type="slidenum">
              <a:rPr lang="en-US" smtClean="0"/>
              <a:t>19</a:t>
            </a:fld>
            <a:endParaRPr lang="en-US"/>
          </a:p>
        </p:txBody>
      </p:sp>
    </p:spTree>
    <p:extLst>
      <p:ext uri="{BB962C8B-B14F-4D97-AF65-F5344CB8AC3E}">
        <p14:creationId xmlns:p14="http://schemas.microsoft.com/office/powerpoint/2010/main" val="227683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7D032-3199-44F2-8F53-8771C91CA4D4}" type="slidenum">
              <a:rPr lang="en-US" smtClean="0"/>
              <a:t>2</a:t>
            </a:fld>
            <a:endParaRPr lang="en-US"/>
          </a:p>
        </p:txBody>
      </p:sp>
    </p:spTree>
    <p:extLst>
      <p:ext uri="{BB962C8B-B14F-4D97-AF65-F5344CB8AC3E}">
        <p14:creationId xmlns:p14="http://schemas.microsoft.com/office/powerpoint/2010/main" val="382769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D7D032-3199-44F2-8F53-8771C91CA4D4}" type="slidenum">
              <a:rPr lang="en-US" smtClean="0"/>
              <a:t>20</a:t>
            </a:fld>
            <a:endParaRPr lang="en-US"/>
          </a:p>
        </p:txBody>
      </p:sp>
    </p:spTree>
    <p:extLst>
      <p:ext uri="{BB962C8B-B14F-4D97-AF65-F5344CB8AC3E}">
        <p14:creationId xmlns:p14="http://schemas.microsoft.com/office/powerpoint/2010/main" val="98090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a:buFont typeface="Arial" panose="020B0604020202020204" pitchFamily="34" charset="0"/>
              <a:buChar char="•"/>
            </a:pPr>
            <a:r>
              <a:rPr lang="en-US" sz="1900" dirty="0"/>
              <a:t>2 fires 30 km apart burned at the same time 12 years ago.</a:t>
            </a:r>
          </a:p>
          <a:p>
            <a:pPr marL="294465" indent="-294465">
              <a:buFont typeface="Arial" panose="020B0604020202020204" pitchFamily="34" charset="0"/>
              <a:buChar char="•"/>
            </a:pPr>
            <a:r>
              <a:rPr lang="en-US" sz="1900" dirty="0"/>
              <a:t> study design  involving 20 m circular radius plots distributed randomly located across fire perimeter, plus </a:t>
            </a:r>
            <a:r>
              <a:rPr lang="en-US" sz="1900" dirty="0" err="1"/>
              <a:t>approx</a:t>
            </a:r>
            <a:r>
              <a:rPr lang="en-US" sz="1900" dirty="0"/>
              <a:t> 10% additional added in riparian zones using stratified random method </a:t>
            </a:r>
          </a:p>
          <a:p>
            <a:pPr marL="294465" indent="-294465">
              <a:buFont typeface="Arial" panose="020B0604020202020204" pitchFamily="34" charset="0"/>
              <a:buChar char="•"/>
            </a:pPr>
            <a:endParaRPr lang="en-US" sz="1900" dirty="0"/>
          </a:p>
          <a:p>
            <a:pPr marL="294465" indent="-294465">
              <a:buFont typeface="Arial" panose="020B0604020202020204" pitchFamily="34" charset="0"/>
              <a:buChar char="•"/>
            </a:pPr>
            <a:r>
              <a:rPr lang="en-US" sz="1900" dirty="0"/>
              <a:t>Most plots in 5 plot clusters 100m on center– total of 495 plots</a:t>
            </a:r>
          </a:p>
          <a:p>
            <a:pPr marL="294465" indent="-294465">
              <a:buFont typeface="Arial" panose="020B0604020202020204" pitchFamily="34" charset="0"/>
              <a:buChar char="•"/>
            </a:pPr>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3</a:t>
            </a:fld>
            <a:endParaRPr lang="en-US"/>
          </a:p>
        </p:txBody>
      </p:sp>
    </p:spTree>
    <p:extLst>
      <p:ext uri="{BB962C8B-B14F-4D97-AF65-F5344CB8AC3E}">
        <p14:creationId xmlns:p14="http://schemas.microsoft.com/office/powerpoint/2010/main" val="131778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defTabSz="942289">
              <a:buFont typeface="Arial" panose="020B0604020202020204" pitchFamily="34" charset="0"/>
              <a:buChar char="•"/>
              <a:defRPr/>
            </a:pPr>
            <a:r>
              <a:rPr lang="en-US" sz="1600" dirty="0"/>
              <a:t>Plots surveyed twice between May and August in both 2015 and 2106.</a:t>
            </a:r>
          </a:p>
          <a:p>
            <a:pPr marL="176679" indent="-176679">
              <a:buFont typeface="Arial" panose="020B0604020202020204" pitchFamily="34" charset="0"/>
              <a:buChar char="•"/>
            </a:pPr>
            <a:r>
              <a:rPr lang="en-US" sz="1600" dirty="0"/>
              <a:t>16-min active plot search.</a:t>
            </a:r>
          </a:p>
          <a:p>
            <a:pPr marL="176679" indent="-176679">
              <a:buFont typeface="Arial" panose="020B0604020202020204" pitchFamily="34" charset="0"/>
              <a:buChar char="•"/>
            </a:pPr>
            <a:r>
              <a:rPr lang="en-US" sz="1600" dirty="0"/>
              <a:t>Bumble bees captured, </a:t>
            </a:r>
            <a:r>
              <a:rPr lang="en-US" sz="1600" b="1" dirty="0"/>
              <a:t>placed in a plastic vial</a:t>
            </a:r>
            <a:r>
              <a:rPr lang="en-US" sz="1600" dirty="0"/>
              <a:t>, cooled </a:t>
            </a:r>
            <a:r>
              <a:rPr lang="en-US" sz="1600" b="1" dirty="0"/>
              <a:t>in an </a:t>
            </a:r>
            <a:r>
              <a:rPr lang="en-US" sz="1600" b="1" dirty="0" err="1"/>
              <a:t>icechest</a:t>
            </a:r>
            <a:r>
              <a:rPr lang="en-US" sz="1600" dirty="0"/>
              <a:t>,</a:t>
            </a:r>
          </a:p>
          <a:p>
            <a:pPr marL="176679" indent="-176679">
              <a:buFont typeface="Arial" panose="020B0604020202020204" pitchFamily="34" charset="0"/>
              <a:buChar char="•"/>
            </a:pPr>
            <a:r>
              <a:rPr lang="en-US" sz="1600" b="1" dirty="0"/>
              <a:t>After the plot search is complete we</a:t>
            </a:r>
            <a:r>
              <a:rPr lang="en-US" sz="1600" dirty="0"/>
              <a:t> identified, photographed and released.</a:t>
            </a:r>
          </a:p>
          <a:p>
            <a:pPr marL="176679" indent="-176679">
              <a:buFont typeface="Arial" panose="020B0604020202020204" pitchFamily="34" charset="0"/>
              <a:buChar char="•"/>
            </a:pPr>
            <a:r>
              <a:rPr lang="en-US" sz="1600" dirty="0"/>
              <a:t>Recorded plant species on which bumble bees were captured.</a:t>
            </a:r>
          </a:p>
          <a:p>
            <a:pPr marL="176679" indent="-176679">
              <a:buFont typeface="Arial" panose="020B0604020202020204" pitchFamily="34" charset="0"/>
              <a:buChar char="•"/>
            </a:pPr>
            <a:r>
              <a:rPr lang="en-US" sz="1600" b="1" dirty="0"/>
              <a:t>On every visit</a:t>
            </a:r>
            <a:r>
              <a:rPr lang="en-US" sz="1600" dirty="0"/>
              <a:t> we recorded top 5 plants with the most abundant blooming </a:t>
            </a:r>
            <a:r>
              <a:rPr lang="en-US" sz="1600" dirty="0" err="1"/>
              <a:t>infloresences</a:t>
            </a:r>
            <a:r>
              <a:rPr lang="en-US" sz="1600" dirty="0"/>
              <a:t>, within plot and estimated bloom density for those plants.</a:t>
            </a:r>
          </a:p>
          <a:p>
            <a:pPr marL="176679" indent="-176679">
              <a:buFont typeface="Arial" panose="020B0604020202020204" pitchFamily="34" charset="0"/>
              <a:buChar char="•"/>
            </a:pPr>
            <a:r>
              <a:rPr lang="en-US" sz="1600" dirty="0"/>
              <a:t>Recorded vegetative cover for plot: </a:t>
            </a:r>
            <a:r>
              <a:rPr lang="en-US" sz="1600" b="1" dirty="0"/>
              <a:t>by species for shrubs and basic taxonomic groups for trees and herbaceous plants.</a:t>
            </a:r>
          </a:p>
        </p:txBody>
      </p:sp>
      <p:sp>
        <p:nvSpPr>
          <p:cNvPr id="4" name="Slide Number Placeholder 3"/>
          <p:cNvSpPr>
            <a:spLocks noGrp="1"/>
          </p:cNvSpPr>
          <p:nvPr>
            <p:ph type="sldNum" sz="quarter" idx="10"/>
          </p:nvPr>
        </p:nvSpPr>
        <p:spPr/>
        <p:txBody>
          <a:bodyPr/>
          <a:lstStyle/>
          <a:p>
            <a:fld id="{F1D7D032-3199-44F2-8F53-8771C91CA4D4}" type="slidenum">
              <a:rPr lang="en-US" smtClean="0"/>
              <a:t>4</a:t>
            </a:fld>
            <a:endParaRPr lang="en-US"/>
          </a:p>
        </p:txBody>
      </p:sp>
    </p:spTree>
    <p:extLst>
      <p:ext uri="{BB962C8B-B14F-4D97-AF65-F5344CB8AC3E}">
        <p14:creationId xmlns:p14="http://schemas.microsoft.com/office/powerpoint/2010/main" val="243004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4459526"/>
          </a:xfrm>
        </p:spPr>
        <p:txBody>
          <a:bodyPr/>
          <a:lstStyle/>
          <a:p>
            <a:pPr defTabSz="942289">
              <a:defRPr/>
            </a:pPr>
            <a:r>
              <a:rPr lang="en-US" sz="1400" dirty="0"/>
              <a:t>We created a Bayesian Hierarchical community model to examine probability of overall species richness  and also applied that model to assess the probability of occurrence for each  individual species</a:t>
            </a:r>
          </a:p>
          <a:p>
            <a:pPr defTabSz="942289">
              <a:defRPr/>
            </a:pPr>
            <a:r>
              <a:rPr lang="en-US" sz="1400" b="1" dirty="0"/>
              <a:t>We used the “cluster” variable to account for possible pseudo replication in our clusters of 5 survey stations, and </a:t>
            </a:r>
          </a:p>
          <a:p>
            <a:pPr defTabSz="942289">
              <a:defRPr/>
            </a:pPr>
            <a:r>
              <a:rPr lang="en-US" sz="1400" b="1" dirty="0"/>
              <a:t>We used 10 environmental covariates</a:t>
            </a:r>
            <a:r>
              <a:rPr lang="en-US" sz="1400" dirty="0"/>
              <a:t>:</a:t>
            </a:r>
          </a:p>
          <a:p>
            <a:pPr defTabSz="942289">
              <a:defRPr/>
            </a:pPr>
            <a:r>
              <a:rPr lang="en-US" sz="1400" dirty="0"/>
              <a:t>upland (versus riparian), </a:t>
            </a:r>
          </a:p>
          <a:p>
            <a:pPr defTabSz="942289">
              <a:defRPr/>
            </a:pPr>
            <a:r>
              <a:rPr lang="en-US" sz="1400" dirty="0"/>
              <a:t>elevation, </a:t>
            </a:r>
          </a:p>
          <a:p>
            <a:pPr defTabSz="942289">
              <a:defRPr/>
            </a:pPr>
            <a:r>
              <a:rPr lang="en-US" sz="1400" dirty="0"/>
              <a:t> percent cover of shrubs (all species pooled),</a:t>
            </a:r>
          </a:p>
          <a:p>
            <a:pPr defTabSz="942289">
              <a:defRPr/>
            </a:pPr>
            <a:r>
              <a:rPr lang="en-US" sz="1400" dirty="0"/>
              <a:t> total </a:t>
            </a:r>
            <a:r>
              <a:rPr lang="en-US" sz="1400" dirty="0" err="1"/>
              <a:t>overstory</a:t>
            </a:r>
            <a:r>
              <a:rPr lang="en-US" sz="1400" dirty="0"/>
              <a:t> from trees, </a:t>
            </a:r>
          </a:p>
          <a:p>
            <a:pPr defTabSz="942289">
              <a:defRPr/>
            </a:pPr>
            <a:r>
              <a:rPr lang="en-US" sz="1400" dirty="0"/>
              <a:t>all herbaceous plant categories pooled, </a:t>
            </a:r>
          </a:p>
          <a:p>
            <a:pPr defTabSz="942289">
              <a:defRPr/>
            </a:pPr>
            <a:r>
              <a:rPr lang="en-US" sz="1400" dirty="0"/>
              <a:t>We then added species-specific cover for mountain whitethorn and </a:t>
            </a:r>
            <a:r>
              <a:rPr lang="en-US" sz="1400" dirty="0" err="1"/>
              <a:t>bearclover</a:t>
            </a:r>
            <a:r>
              <a:rPr lang="en-US" sz="1400" dirty="0"/>
              <a:t>, </a:t>
            </a:r>
            <a:r>
              <a:rPr lang="en-US" sz="1400" dirty="0" err="1"/>
              <a:t>deerbrush</a:t>
            </a:r>
            <a:r>
              <a:rPr lang="en-US" sz="1400" dirty="0"/>
              <a:t> and green leaf manzanita. </a:t>
            </a:r>
          </a:p>
          <a:p>
            <a:pPr defTabSz="942289">
              <a:defRPr/>
            </a:pPr>
            <a:r>
              <a:rPr lang="en-US" sz="1400" b="1" dirty="0"/>
              <a:t>Percent cover of individual shrub species were included as distinct variables because they were by far the most abundant chaparral species in our study area, and anecdotal observations indicated substantial disparity in the presence of foraging bumble bees on these species.  In addition management of plantations focuses largely on these shrub species.</a:t>
            </a:r>
          </a:p>
        </p:txBody>
      </p:sp>
      <p:sp>
        <p:nvSpPr>
          <p:cNvPr id="4" name="Slide Number Placeholder 3"/>
          <p:cNvSpPr>
            <a:spLocks noGrp="1"/>
          </p:cNvSpPr>
          <p:nvPr>
            <p:ph type="sldNum" sz="quarter" idx="10"/>
          </p:nvPr>
        </p:nvSpPr>
        <p:spPr/>
        <p:txBody>
          <a:bodyPr/>
          <a:lstStyle/>
          <a:p>
            <a:fld id="{F1D7D032-3199-44F2-8F53-8771C91CA4D4}" type="slidenum">
              <a:rPr lang="en-US" smtClean="0"/>
              <a:t>5</a:t>
            </a:fld>
            <a:endParaRPr lang="en-US"/>
          </a:p>
        </p:txBody>
      </p:sp>
    </p:spTree>
    <p:extLst>
      <p:ext uri="{BB962C8B-B14F-4D97-AF65-F5344CB8AC3E}">
        <p14:creationId xmlns:p14="http://schemas.microsoft.com/office/powerpoint/2010/main" val="412161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9164" y="4459526"/>
            <a:ext cx="5681980" cy="4224814"/>
          </a:xfrm>
        </p:spPr>
        <p:txBody>
          <a:bodyPr/>
          <a:lstStyle/>
          <a:p>
            <a:r>
              <a:rPr lang="en-US" sz="1900" dirty="0"/>
              <a:t>WE then examined whether any plant species we used by bumble bees in greater frequency than expected based on their availability within the landscape</a:t>
            </a:r>
          </a:p>
          <a:p>
            <a:endParaRPr lang="en-US" sz="1900" dirty="0"/>
          </a:p>
          <a:p>
            <a:r>
              <a:rPr lang="en-US" sz="1900" dirty="0"/>
              <a:t>We defined usage as the proportion of all bee captures that occurred on a given plant species </a:t>
            </a:r>
          </a:p>
          <a:p>
            <a:endParaRPr lang="en-US" sz="1900" dirty="0"/>
          </a:p>
          <a:p>
            <a:r>
              <a:rPr lang="en-US" sz="1900" dirty="0"/>
              <a:t>We defined availability as the proportion of times that each plant species was identified as one of the 5 flowering plant species with the most inflorescences blooming in a plot on the day of a survey across all plots and surveys. </a:t>
            </a:r>
          </a:p>
          <a:p>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6</a:t>
            </a:fld>
            <a:endParaRPr lang="en-US"/>
          </a:p>
        </p:txBody>
      </p:sp>
    </p:spTree>
    <p:extLst>
      <p:ext uri="{BB962C8B-B14F-4D97-AF65-F5344CB8AC3E}">
        <p14:creationId xmlns:p14="http://schemas.microsoft.com/office/powerpoint/2010/main" val="1187419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1,952 surveys on 495 plots </a:t>
            </a:r>
          </a:p>
          <a:p>
            <a:pPr lvl="1"/>
            <a:r>
              <a:rPr lang="en-US" dirty="0" smtClean="0"/>
              <a:t>413 upland plots </a:t>
            </a:r>
          </a:p>
          <a:p>
            <a:pPr lvl="1"/>
            <a:r>
              <a:rPr lang="en-US" dirty="0" smtClean="0"/>
              <a:t>82 riparian plots</a:t>
            </a:r>
          </a:p>
          <a:p>
            <a:r>
              <a:rPr lang="en-US" sz="1900" dirty="0"/>
              <a:t>We made the final determination of  which plots were riparian vs. upland after reviewing in the field and  by assessing presence and cover of water and other riparian obligate plant taxa.</a:t>
            </a:r>
          </a:p>
          <a:p>
            <a:endParaRPr lang="en-US" sz="1900" dirty="0"/>
          </a:p>
          <a:p>
            <a:r>
              <a:rPr lang="en-US" sz="1900" dirty="0"/>
              <a:t>Captured 2,494  bumble bees from 12 species</a:t>
            </a:r>
          </a:p>
          <a:p>
            <a:r>
              <a:rPr lang="en-US" sz="1900" dirty="0"/>
              <a:t>Twice as many captured in 2016 as in 2016 despite even effort.</a:t>
            </a:r>
          </a:p>
          <a:p>
            <a:endParaRPr lang="en-US" sz="1900" dirty="0"/>
          </a:p>
        </p:txBody>
      </p:sp>
      <p:sp>
        <p:nvSpPr>
          <p:cNvPr id="4" name="Slide Number Placeholder 3"/>
          <p:cNvSpPr>
            <a:spLocks noGrp="1"/>
          </p:cNvSpPr>
          <p:nvPr>
            <p:ph type="sldNum" sz="quarter" idx="10"/>
          </p:nvPr>
        </p:nvSpPr>
        <p:spPr/>
        <p:txBody>
          <a:bodyPr/>
          <a:lstStyle/>
          <a:p>
            <a:fld id="{F1D7D032-3199-44F2-8F53-8771C91CA4D4}" type="slidenum">
              <a:rPr lang="en-US" smtClean="0"/>
              <a:t>7</a:t>
            </a:fld>
            <a:endParaRPr lang="en-US"/>
          </a:p>
        </p:txBody>
      </p:sp>
    </p:spTree>
    <p:extLst>
      <p:ext uri="{BB962C8B-B14F-4D97-AF65-F5344CB8AC3E}">
        <p14:creationId xmlns:p14="http://schemas.microsoft.com/office/powerpoint/2010/main" val="422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Of the 2, 494 bees we captured the  Vast majority were from 3 species </a:t>
            </a:r>
            <a:r>
              <a:rPr lang="en-US" sz="1900" dirty="0" err="1"/>
              <a:t>vosnesenskii</a:t>
            </a:r>
            <a:r>
              <a:rPr lang="en-US" sz="1900" dirty="0"/>
              <a:t> (69%)and </a:t>
            </a:r>
            <a:r>
              <a:rPr lang="en-US" sz="1900" dirty="0" err="1"/>
              <a:t>vandykei</a:t>
            </a:r>
            <a:r>
              <a:rPr lang="en-US" sz="1900" dirty="0"/>
              <a:t> (12%),, and </a:t>
            </a:r>
            <a:r>
              <a:rPr lang="en-US" sz="1900" dirty="0" err="1"/>
              <a:t>melanopygus</a:t>
            </a:r>
            <a:r>
              <a:rPr lang="en-US" sz="1900" dirty="0"/>
              <a:t> (10%) but a healthy smattering of 9 others.  5 with fewer than 10 individuals and 4 with between 40 and 100 encountered, </a:t>
            </a:r>
            <a:r>
              <a:rPr lang="en-US" sz="1900" dirty="0" err="1"/>
              <a:t>mixtus</a:t>
            </a:r>
            <a:r>
              <a:rPr lang="en-US" sz="1900" dirty="0"/>
              <a:t>, </a:t>
            </a:r>
            <a:r>
              <a:rPr lang="en-US" sz="1900" dirty="0" err="1"/>
              <a:t>flavifrons</a:t>
            </a:r>
            <a:r>
              <a:rPr lang="en-US" sz="1900" dirty="0"/>
              <a:t>, </a:t>
            </a:r>
            <a:r>
              <a:rPr lang="en-US" sz="1900" dirty="0" err="1"/>
              <a:t>californicus</a:t>
            </a:r>
            <a:r>
              <a:rPr lang="en-US" sz="1900" dirty="0"/>
              <a:t>, </a:t>
            </a:r>
            <a:r>
              <a:rPr lang="en-US" sz="1900" dirty="0" err="1"/>
              <a:t>insularis</a:t>
            </a:r>
            <a:endParaRPr lang="en-US" sz="1900" dirty="0"/>
          </a:p>
          <a:p>
            <a:r>
              <a:rPr lang="en-US" sz="1900" dirty="0"/>
              <a:t>including 2 parasitic cuckoo species.</a:t>
            </a:r>
          </a:p>
        </p:txBody>
      </p:sp>
      <p:sp>
        <p:nvSpPr>
          <p:cNvPr id="4" name="Slide Number Placeholder 3"/>
          <p:cNvSpPr>
            <a:spLocks noGrp="1"/>
          </p:cNvSpPr>
          <p:nvPr>
            <p:ph type="sldNum" sz="quarter" idx="10"/>
          </p:nvPr>
        </p:nvSpPr>
        <p:spPr/>
        <p:txBody>
          <a:bodyPr/>
          <a:lstStyle/>
          <a:p>
            <a:fld id="{F1D7D032-3199-44F2-8F53-8771C91CA4D4}" type="slidenum">
              <a:rPr lang="en-US" smtClean="0"/>
              <a:t>8</a:t>
            </a:fld>
            <a:endParaRPr lang="en-US"/>
          </a:p>
        </p:txBody>
      </p:sp>
    </p:spTree>
    <p:extLst>
      <p:ext uri="{BB962C8B-B14F-4D97-AF65-F5344CB8AC3E}">
        <p14:creationId xmlns:p14="http://schemas.microsoft.com/office/powerpoint/2010/main" val="380001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Here are a few examples of the species we captured.</a:t>
            </a:r>
          </a:p>
          <a:p>
            <a:r>
              <a:rPr lang="en-US" sz="1900" dirty="0" err="1"/>
              <a:t>Vosnesenskii</a:t>
            </a:r>
            <a:r>
              <a:rPr lang="en-US" sz="1900" dirty="0"/>
              <a:t> and </a:t>
            </a:r>
            <a:r>
              <a:rPr lang="en-US" sz="1900" dirty="0" err="1"/>
              <a:t>vandykei</a:t>
            </a:r>
            <a:r>
              <a:rPr lang="en-US" sz="1900" dirty="0"/>
              <a:t> the 2 most abundant (look very similar – yellow stripe on abdomen on terga 2 versus terga 3).</a:t>
            </a:r>
          </a:p>
          <a:p>
            <a:r>
              <a:rPr lang="en-US" sz="1900" dirty="0"/>
              <a:t> </a:t>
            </a:r>
            <a:r>
              <a:rPr lang="en-US" sz="1900" dirty="0" err="1"/>
              <a:t>rufocinctus</a:t>
            </a:r>
            <a:r>
              <a:rPr lang="en-US" sz="1900" dirty="0"/>
              <a:t> has orange stripe</a:t>
            </a:r>
          </a:p>
          <a:p>
            <a:r>
              <a:rPr lang="en-US" sz="1900" dirty="0" err="1"/>
              <a:t>Flavifrons</a:t>
            </a:r>
            <a:r>
              <a:rPr lang="en-US" sz="1900" dirty="0"/>
              <a:t> stripy yellow and black.</a:t>
            </a:r>
          </a:p>
          <a:p>
            <a:endParaRPr lang="en-US" sz="1900" dirty="0"/>
          </a:p>
          <a:p>
            <a:r>
              <a:rPr lang="en-US" sz="1900" dirty="0"/>
              <a:t>Bumbles are nice study species because unlike other bee taxa, generally can ID to species with a </a:t>
            </a:r>
            <a:r>
              <a:rPr lang="en-US" sz="1900" dirty="0" err="1"/>
              <a:t>handlens</a:t>
            </a:r>
            <a:r>
              <a:rPr lang="en-US" sz="1900" dirty="0"/>
              <a:t> while in the field.  By looking at color pattern, cheek length, leg characteristics.</a:t>
            </a:r>
          </a:p>
        </p:txBody>
      </p:sp>
      <p:sp>
        <p:nvSpPr>
          <p:cNvPr id="4" name="Slide Number Placeholder 3"/>
          <p:cNvSpPr>
            <a:spLocks noGrp="1"/>
          </p:cNvSpPr>
          <p:nvPr>
            <p:ph type="sldNum" sz="quarter" idx="10"/>
          </p:nvPr>
        </p:nvSpPr>
        <p:spPr/>
        <p:txBody>
          <a:bodyPr/>
          <a:lstStyle/>
          <a:p>
            <a:fld id="{F1D7D032-3199-44F2-8F53-8771C91CA4D4}" type="slidenum">
              <a:rPr lang="en-US" smtClean="0"/>
              <a:t>9</a:t>
            </a:fld>
            <a:endParaRPr lang="en-US"/>
          </a:p>
        </p:txBody>
      </p:sp>
    </p:spTree>
    <p:extLst>
      <p:ext uri="{BB962C8B-B14F-4D97-AF65-F5344CB8AC3E}">
        <p14:creationId xmlns:p14="http://schemas.microsoft.com/office/powerpoint/2010/main" val="242200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3041C-D675-4D57-81CE-244458A4D69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293761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041C-D675-4D57-81CE-244458A4D69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123453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041C-D675-4D57-81CE-244458A4D69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40648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041C-D675-4D57-81CE-244458A4D69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25974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B3041C-D675-4D57-81CE-244458A4D691}"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18493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3041C-D675-4D57-81CE-244458A4D69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416366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3041C-D675-4D57-81CE-244458A4D691}"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420313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3041C-D675-4D57-81CE-244458A4D691}"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9050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3041C-D675-4D57-81CE-244458A4D691}"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42116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3041C-D675-4D57-81CE-244458A4D69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261408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3041C-D675-4D57-81CE-244458A4D691}"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1303D-3DEA-400B-B625-2DDF22748EBC}" type="slidenum">
              <a:rPr lang="en-US" smtClean="0"/>
              <a:t>‹#›</a:t>
            </a:fld>
            <a:endParaRPr lang="en-US"/>
          </a:p>
        </p:txBody>
      </p:sp>
    </p:spTree>
    <p:extLst>
      <p:ext uri="{BB962C8B-B14F-4D97-AF65-F5344CB8AC3E}">
        <p14:creationId xmlns:p14="http://schemas.microsoft.com/office/powerpoint/2010/main" val="269946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3041C-D675-4D57-81CE-244458A4D691}"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1303D-3DEA-400B-B625-2DDF22748EBC}" type="slidenum">
              <a:rPr lang="en-US" smtClean="0"/>
              <a:t>‹#›</a:t>
            </a:fld>
            <a:endParaRPr lang="en-US"/>
          </a:p>
        </p:txBody>
      </p:sp>
    </p:spTree>
    <p:extLst>
      <p:ext uri="{BB962C8B-B14F-4D97-AF65-F5344CB8AC3E}">
        <p14:creationId xmlns:p14="http://schemas.microsoft.com/office/powerpoint/2010/main" val="3501782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6262915" cy="1143000"/>
          </a:xfrm>
        </p:spPr>
        <p:txBody>
          <a:bodyPr>
            <a:normAutofit fontScale="90000"/>
          </a:bodyPr>
          <a:lstStyle/>
          <a:p>
            <a:r>
              <a:rPr lang="en-US" b="1" dirty="0"/>
              <a:t>Bumble Bee use of montane chaparral and riparian vegetation after wildfire in the central Sierra Nevada</a:t>
            </a:r>
            <a:r>
              <a:rPr lang="en-US" dirty="0"/>
              <a:t/>
            </a:r>
            <a:br>
              <a:rPr lang="en-US" dirty="0"/>
            </a:br>
            <a:endParaRPr lang="en-US" dirty="0"/>
          </a:p>
        </p:txBody>
      </p:sp>
      <p:sp>
        <p:nvSpPr>
          <p:cNvPr id="3" name="Content Placeholder 2"/>
          <p:cNvSpPr>
            <a:spLocks noGrp="1"/>
          </p:cNvSpPr>
          <p:nvPr>
            <p:ph idx="1"/>
          </p:nvPr>
        </p:nvSpPr>
        <p:spPr>
          <a:xfrm>
            <a:off x="304800" y="4953000"/>
            <a:ext cx="6324600" cy="1173163"/>
          </a:xfrm>
        </p:spPr>
        <p:txBody>
          <a:bodyPr>
            <a:normAutofit fontScale="85000" lnSpcReduction="20000"/>
          </a:bodyPr>
          <a:lstStyle/>
          <a:p>
            <a:pPr marL="0" indent="0">
              <a:buNone/>
            </a:pPr>
            <a:r>
              <a:rPr lang="en-US" dirty="0" smtClean="0"/>
              <a:t>Helen </a:t>
            </a:r>
            <a:r>
              <a:rPr lang="en-US" dirty="0"/>
              <a:t>L. </a:t>
            </a:r>
            <a:r>
              <a:rPr lang="en-US" dirty="0" smtClean="0"/>
              <a:t>Loffland, Rodney </a:t>
            </a:r>
            <a:r>
              <a:rPr lang="en-US" dirty="0"/>
              <a:t>B. </a:t>
            </a:r>
            <a:r>
              <a:rPr lang="en-US" dirty="0" smtClean="0"/>
              <a:t>Siegel, </a:t>
            </a:r>
            <a:r>
              <a:rPr lang="en-US" dirty="0"/>
              <a:t>Julia S. </a:t>
            </a:r>
            <a:r>
              <a:rPr lang="en-US" dirty="0" err="1"/>
              <a:t>Polasik</a:t>
            </a:r>
            <a:r>
              <a:rPr lang="en-US" dirty="0"/>
              <a:t>, Erin </a:t>
            </a:r>
            <a:r>
              <a:rPr lang="en-US" dirty="0" smtClean="0"/>
              <a:t>Elsey, Chuck Loffland, Gretchen </a:t>
            </a:r>
            <a:r>
              <a:rPr lang="en-US" dirty="0" err="1" smtClean="0"/>
              <a:t>LeBuhn</a:t>
            </a:r>
            <a:r>
              <a:rPr lang="en-US" dirty="0" smtClean="0"/>
              <a:t> and Morgan W. </a:t>
            </a:r>
            <a:r>
              <a:rPr lang="en-US" dirty="0" err="1" smtClean="0"/>
              <a:t>Tingley</a:t>
            </a:r>
            <a:endParaRPr lang="en-US"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2815" y="9392"/>
            <a:ext cx="2423885"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599" y="2743200"/>
            <a:ext cx="1580003" cy="2015866"/>
          </a:xfrm>
          <a:prstGeom prst="rect">
            <a:avLst/>
          </a:prstGeom>
        </p:spPr>
      </p:pic>
      <p:sp>
        <p:nvSpPr>
          <p:cNvPr id="6" name="TextBox 5"/>
          <p:cNvSpPr txBox="1"/>
          <p:nvPr/>
        </p:nvSpPr>
        <p:spPr>
          <a:xfrm>
            <a:off x="7856281" y="6604084"/>
            <a:ext cx="1300419" cy="253916"/>
          </a:xfrm>
          <a:prstGeom prst="rect">
            <a:avLst/>
          </a:prstGeom>
          <a:noFill/>
        </p:spPr>
        <p:txBody>
          <a:bodyPr wrap="square" rtlCol="0">
            <a:spAutoFit/>
          </a:bodyPr>
          <a:lstStyle/>
          <a:p>
            <a:r>
              <a:rPr lang="en-US" sz="1050" dirty="0" smtClean="0"/>
              <a:t>Alma Schrage 2015</a:t>
            </a:r>
            <a:endParaRPr lang="en-US" sz="1050" dirty="0"/>
          </a:p>
        </p:txBody>
      </p:sp>
    </p:spTree>
    <p:extLst>
      <p:ext uri="{BB962C8B-B14F-4D97-AF65-F5344CB8AC3E}">
        <p14:creationId xmlns:p14="http://schemas.microsoft.com/office/powerpoint/2010/main" val="264257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47290"/>
            <a:ext cx="9144000" cy="6917990"/>
          </a:xfrm>
          <a:prstGeom prst="rect">
            <a:avLst/>
          </a:prstGeom>
        </p:spPr>
      </p:pic>
      <p:sp>
        <p:nvSpPr>
          <p:cNvPr id="5" name="Title 4"/>
          <p:cNvSpPr>
            <a:spLocks noGrp="1"/>
          </p:cNvSpPr>
          <p:nvPr>
            <p:ph type="title"/>
          </p:nvPr>
        </p:nvSpPr>
        <p:spPr>
          <a:xfrm>
            <a:off x="457200" y="274638"/>
            <a:ext cx="7786323" cy="927409"/>
          </a:xfrm>
          <a:solidFill>
            <a:schemeClr val="bg1"/>
          </a:solidFill>
        </p:spPr>
        <p:txBody>
          <a:bodyPr/>
          <a:lstStyle/>
          <a:p>
            <a:r>
              <a:rPr lang="en-US" dirty="0" smtClean="0"/>
              <a:t>Results: Bumble Bee Abundance</a:t>
            </a:r>
            <a:endParaRPr lang="en-US" dirty="0"/>
          </a:p>
        </p:txBody>
      </p:sp>
      <p:pic>
        <p:nvPicPr>
          <p:cNvPr id="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855" y="-1"/>
            <a:ext cx="942145" cy="1202047"/>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09600" y="1371600"/>
            <a:ext cx="7965059" cy="4495800"/>
          </a:xfrm>
        </p:spPr>
      </p:pic>
      <p:sp>
        <p:nvSpPr>
          <p:cNvPr id="10" name="TextBox 9"/>
          <p:cNvSpPr txBox="1"/>
          <p:nvPr/>
        </p:nvSpPr>
        <p:spPr>
          <a:xfrm>
            <a:off x="7818181" y="6536503"/>
            <a:ext cx="1300419" cy="253916"/>
          </a:xfrm>
          <a:prstGeom prst="rect">
            <a:avLst/>
          </a:prstGeom>
          <a:noFill/>
        </p:spPr>
        <p:txBody>
          <a:bodyPr wrap="square" rtlCol="0">
            <a:spAutoFit/>
          </a:bodyPr>
          <a:lstStyle/>
          <a:p>
            <a:r>
              <a:rPr lang="en-US" sz="1050" dirty="0" smtClean="0"/>
              <a:t>Helen Loffland 2016</a:t>
            </a:r>
            <a:endParaRPr lang="en-US" sz="1050" dirty="0"/>
          </a:p>
        </p:txBody>
      </p:sp>
    </p:spTree>
    <p:extLst>
      <p:ext uri="{BB962C8B-B14F-4D97-AF65-F5344CB8AC3E}">
        <p14:creationId xmlns:p14="http://schemas.microsoft.com/office/powerpoint/2010/main" val="421926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229600" cy="1143000"/>
          </a:xfrm>
        </p:spPr>
        <p:txBody>
          <a:bodyPr>
            <a:normAutofit/>
          </a:bodyPr>
          <a:lstStyle/>
          <a:p>
            <a:endParaRPr lang="en-US"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 y="0"/>
            <a:ext cx="9144000" cy="6858000"/>
          </a:xfrm>
          <a:prstGeom prst="rect">
            <a:avLst/>
          </a:prstGeom>
        </p:spPr>
      </p:pic>
      <p:sp>
        <p:nvSpPr>
          <p:cNvPr id="8" name="TextBox 7"/>
          <p:cNvSpPr txBox="1"/>
          <p:nvPr/>
        </p:nvSpPr>
        <p:spPr>
          <a:xfrm>
            <a:off x="304800" y="40467"/>
            <a:ext cx="7848600" cy="584775"/>
          </a:xfrm>
          <a:prstGeom prst="rect">
            <a:avLst/>
          </a:prstGeom>
          <a:solidFill>
            <a:schemeClr val="bg1"/>
          </a:solidFill>
        </p:spPr>
        <p:txBody>
          <a:bodyPr wrap="square" rtlCol="0">
            <a:spAutoFit/>
          </a:bodyPr>
          <a:lstStyle/>
          <a:p>
            <a:pPr algn="ctr"/>
            <a:r>
              <a:rPr lang="en-US" sz="3200" dirty="0" smtClean="0"/>
              <a:t>Results: Species Richness Community Model</a:t>
            </a:r>
            <a:endParaRPr lang="en-US" sz="3200" dirty="0"/>
          </a:p>
        </p:txBody>
      </p:sp>
      <p:pic>
        <p:nvPicPr>
          <p:cNvPr id="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5761" y="76200"/>
            <a:ext cx="900477" cy="1148884"/>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360091" y="625242"/>
            <a:ext cx="6107509" cy="6132909"/>
          </a:xfrm>
        </p:spPr>
      </p:pic>
      <p:sp>
        <p:nvSpPr>
          <p:cNvPr id="3" name="Rectangle 2"/>
          <p:cNvSpPr/>
          <p:nvPr/>
        </p:nvSpPr>
        <p:spPr>
          <a:xfrm>
            <a:off x="1360091" y="650642"/>
            <a:ext cx="2221309" cy="2092558"/>
          </a:xfrm>
          <a:prstGeom prst="rect">
            <a:avLst/>
          </a:prstGeom>
          <a:noFill/>
          <a:ln w="38100">
            <a:solidFill>
              <a:srgbClr val="FAC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1400" y="625242"/>
            <a:ext cx="2057400" cy="2117958"/>
          </a:xfrm>
          <a:prstGeom prst="rect">
            <a:avLst/>
          </a:prstGeom>
          <a:noFill/>
          <a:ln w="38100">
            <a:solidFill>
              <a:srgbClr val="FAC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4724400"/>
            <a:ext cx="2057400" cy="1981200"/>
          </a:xfrm>
          <a:prstGeom prst="rect">
            <a:avLst/>
          </a:prstGeom>
          <a:noFill/>
          <a:ln w="38100">
            <a:solidFill>
              <a:srgbClr val="FAC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4724400"/>
            <a:ext cx="1828800" cy="1981200"/>
          </a:xfrm>
          <a:prstGeom prst="rect">
            <a:avLst/>
          </a:prstGeom>
          <a:noFill/>
          <a:ln w="38100">
            <a:solidFill>
              <a:srgbClr val="FAC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2743200"/>
            <a:ext cx="1828800" cy="1981200"/>
          </a:xfrm>
          <a:prstGeom prst="rect">
            <a:avLst/>
          </a:prstGeom>
          <a:noFill/>
          <a:ln w="38100">
            <a:solidFill>
              <a:srgbClr val="FAC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8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species models</a:t>
            </a:r>
            <a:endParaRPr lang="en-US" dirty="0"/>
          </a:p>
        </p:txBody>
      </p:sp>
      <p:pic>
        <p:nvPicPr>
          <p:cNvPr id="21"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4953000"/>
            <a:ext cx="9144000" cy="19050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65295"/>
          <a:stretch/>
        </p:blipFill>
        <p:spPr>
          <a:xfrm>
            <a:off x="0" y="1779588"/>
            <a:ext cx="9144000" cy="3173412"/>
          </a:xfrm>
          <a:prstGeom prst="rect">
            <a:avLst/>
          </a:prstGeom>
        </p:spPr>
      </p:pic>
    </p:spTree>
    <p:extLst>
      <p:ext uri="{BB962C8B-B14F-4D97-AF65-F5344CB8AC3E}">
        <p14:creationId xmlns:p14="http://schemas.microsoft.com/office/powerpoint/2010/main" val="248211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0" y="12700"/>
            <a:ext cx="9127434" cy="6845300"/>
          </a:xfrm>
          <a:prstGeom prst="rect">
            <a:avLst/>
          </a:prstGeom>
        </p:spPr>
      </p:pic>
      <p:sp>
        <p:nvSpPr>
          <p:cNvPr id="2" name="Title 1"/>
          <p:cNvSpPr>
            <a:spLocks noGrp="1"/>
          </p:cNvSpPr>
          <p:nvPr>
            <p:ph type="title"/>
          </p:nvPr>
        </p:nvSpPr>
        <p:spPr>
          <a:xfrm>
            <a:off x="0" y="12700"/>
            <a:ext cx="9127434" cy="1282700"/>
          </a:xfrm>
          <a:solidFill>
            <a:schemeClr val="bg1"/>
          </a:solidFill>
        </p:spPr>
        <p:txBody>
          <a:bodyPr>
            <a:normAutofit/>
          </a:bodyPr>
          <a:lstStyle/>
          <a:p>
            <a:r>
              <a:rPr lang="en-US" dirty="0" smtClean="0"/>
              <a:t>Results: species models</a:t>
            </a:r>
            <a:endParaRPr lang="en-US" dirty="0"/>
          </a:p>
        </p:txBody>
      </p:sp>
      <p:pic>
        <p:nvPicPr>
          <p:cNvPr id="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938" t="33528" b="32352"/>
          <a:stretch/>
        </p:blipFill>
        <p:spPr>
          <a:xfrm>
            <a:off x="0" y="2561328"/>
            <a:ext cx="9127434" cy="3208543"/>
          </a:xfrm>
          <a:prstGeom prst="rect">
            <a:avLst/>
          </a:prstGeom>
        </p:spPr>
      </p:pic>
      <p:sp>
        <p:nvSpPr>
          <p:cNvPr id="7" name="TextBox 6"/>
          <p:cNvSpPr txBox="1"/>
          <p:nvPr/>
        </p:nvSpPr>
        <p:spPr>
          <a:xfrm>
            <a:off x="7827015" y="6604084"/>
            <a:ext cx="1300419" cy="253916"/>
          </a:xfrm>
          <a:prstGeom prst="rect">
            <a:avLst/>
          </a:prstGeom>
          <a:noFill/>
        </p:spPr>
        <p:txBody>
          <a:bodyPr wrap="square" rtlCol="0">
            <a:spAutoFit/>
          </a:bodyPr>
          <a:lstStyle/>
          <a:p>
            <a:r>
              <a:rPr lang="en-US" sz="1050" dirty="0" smtClean="0"/>
              <a:t>Helen Loffland 2016</a:t>
            </a:r>
            <a:endParaRPr lang="en-US" sz="1050" dirty="0"/>
          </a:p>
        </p:txBody>
      </p:sp>
    </p:spTree>
    <p:extLst>
      <p:ext uri="{BB962C8B-B14F-4D97-AF65-F5344CB8AC3E}">
        <p14:creationId xmlns:p14="http://schemas.microsoft.com/office/powerpoint/2010/main" val="2094852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091123" cy="1143000"/>
          </a:xfrm>
        </p:spPr>
        <p:txBody>
          <a:bodyPr>
            <a:normAutofit/>
          </a:bodyPr>
          <a:lstStyle/>
          <a:p>
            <a:r>
              <a:rPr lang="en-US" dirty="0" smtClean="0"/>
              <a:t>Results: species models</a:t>
            </a: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814" t="-1058" r="2423" b="23009"/>
          <a:stretch/>
        </p:blipFill>
        <p:spPr>
          <a:xfrm>
            <a:off x="25820" y="1271865"/>
            <a:ext cx="9080080" cy="560882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9" t="66495" r="129" b="257"/>
          <a:stretch/>
        </p:blipFill>
        <p:spPr>
          <a:xfrm>
            <a:off x="-61815" y="1981200"/>
            <a:ext cx="9167715" cy="3048000"/>
          </a:xfrm>
          <a:prstGeom prst="rect">
            <a:avLst/>
          </a:prstGeom>
        </p:spPr>
      </p:pic>
      <p:sp>
        <p:nvSpPr>
          <p:cNvPr id="8" name="TextBox 7"/>
          <p:cNvSpPr txBox="1"/>
          <p:nvPr/>
        </p:nvSpPr>
        <p:spPr>
          <a:xfrm>
            <a:off x="7780081" y="6604084"/>
            <a:ext cx="1300419" cy="253916"/>
          </a:xfrm>
          <a:prstGeom prst="rect">
            <a:avLst/>
          </a:prstGeom>
          <a:noFill/>
        </p:spPr>
        <p:txBody>
          <a:bodyPr wrap="square" rtlCol="0">
            <a:spAutoFit/>
          </a:bodyPr>
          <a:lstStyle/>
          <a:p>
            <a:r>
              <a:rPr lang="en-US" sz="1050" dirty="0" smtClean="0"/>
              <a:t>Helen Loffland 2016</a:t>
            </a:r>
            <a:endParaRPr lang="en-US" sz="1050" dirty="0"/>
          </a:p>
        </p:txBody>
      </p:sp>
    </p:spTree>
    <p:extLst>
      <p:ext uri="{BB962C8B-B14F-4D97-AF65-F5344CB8AC3E}">
        <p14:creationId xmlns:p14="http://schemas.microsoft.com/office/powerpoint/2010/main" val="4235898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85" y="152400"/>
            <a:ext cx="8091715" cy="838200"/>
          </a:xfrm>
          <a:solidFill>
            <a:schemeClr val="bg1"/>
          </a:solidFill>
          <a:ln>
            <a:noFill/>
          </a:ln>
        </p:spPr>
        <p:txBody>
          <a:bodyPr>
            <a:normAutofit/>
          </a:bodyPr>
          <a:lstStyle/>
          <a:p>
            <a:r>
              <a:rPr lang="en-US" dirty="0" smtClean="0"/>
              <a:t>Results: Floral Resources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116" t="-2508" r="43877" b="-1"/>
          <a:stretch/>
        </p:blipFill>
        <p:spPr>
          <a:xfrm>
            <a:off x="5895524" y="838200"/>
            <a:ext cx="2940195" cy="5698908"/>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252501113"/>
              </p:ext>
            </p:extLst>
          </p:nvPr>
        </p:nvGraphicFramePr>
        <p:xfrm>
          <a:off x="293767" y="990600"/>
          <a:ext cx="6488033" cy="5546508"/>
        </p:xfrm>
        <a:graphic>
          <a:graphicData uri="http://schemas.openxmlformats.org/drawingml/2006/table">
            <a:tbl>
              <a:tblPr firstRow="1" firstCol="1" bandRow="1">
                <a:tableStyleId>{0505E3EF-67EA-436B-97B2-0124C06EBD24}</a:tableStyleId>
              </a:tblPr>
              <a:tblGrid>
                <a:gridCol w="2467280"/>
                <a:gridCol w="2789002"/>
                <a:gridCol w="1231751"/>
              </a:tblGrid>
              <a:tr h="680846">
                <a:tc>
                  <a:txBody>
                    <a:bodyPr/>
                    <a:lstStyle/>
                    <a:p>
                      <a:pPr marL="0" marR="0">
                        <a:lnSpc>
                          <a:spcPct val="115000"/>
                        </a:lnSpc>
                        <a:spcBef>
                          <a:spcPts val="0"/>
                        </a:spcBef>
                        <a:spcAft>
                          <a:spcPts val="0"/>
                        </a:spcAft>
                      </a:pPr>
                      <a:r>
                        <a:rPr lang="en-US" sz="2000" i="0" dirty="0">
                          <a:effectLst/>
                          <a:latin typeface="Cambria Math" panose="02040503050406030204" pitchFamily="18" charset="0"/>
                          <a:ea typeface="Cambria Math" panose="02040503050406030204" pitchFamily="18" charset="0"/>
                        </a:rPr>
                        <a:t>Common Name</a:t>
                      </a:r>
                      <a:endParaRPr lang="en-US" sz="2000" i="0" dirty="0">
                        <a:effectLst/>
                        <a:latin typeface="Cambria Math" panose="02040503050406030204" pitchFamily="18" charset="0"/>
                        <a:ea typeface="Cambria Math" panose="02040503050406030204" pitchFamily="18" charset="0"/>
                        <a:cs typeface="Times New Roman"/>
                      </a:endParaRPr>
                    </a:p>
                  </a:txBody>
                  <a:tcPr marL="57877" marR="57877" marT="0" marB="0">
                    <a:solidFill>
                      <a:srgbClr val="FFFFCC"/>
                    </a:solidFill>
                  </a:tcPr>
                </a:tc>
                <a:tc>
                  <a:txBody>
                    <a:bodyPr/>
                    <a:lstStyle/>
                    <a:p>
                      <a:pPr marL="0" marR="0">
                        <a:lnSpc>
                          <a:spcPct val="115000"/>
                        </a:lnSpc>
                        <a:spcBef>
                          <a:spcPts val="0"/>
                        </a:spcBef>
                        <a:spcAft>
                          <a:spcPts val="0"/>
                        </a:spcAft>
                      </a:pPr>
                      <a:r>
                        <a:rPr lang="en-US" sz="2000" i="0" dirty="0">
                          <a:effectLst/>
                          <a:latin typeface="Cambria Math" panose="02040503050406030204" pitchFamily="18" charset="0"/>
                          <a:ea typeface="Cambria Math" panose="02040503050406030204" pitchFamily="18" charset="0"/>
                        </a:rPr>
                        <a:t>Scientific Name</a:t>
                      </a:r>
                      <a:endParaRPr lang="en-US" sz="2000" i="0" dirty="0">
                        <a:effectLst/>
                        <a:latin typeface="Cambria Math" panose="02040503050406030204" pitchFamily="18" charset="0"/>
                        <a:ea typeface="Cambria Math" panose="02040503050406030204" pitchFamily="18" charset="0"/>
                        <a:cs typeface="Times New Roman"/>
                      </a:endParaRPr>
                    </a:p>
                  </a:txBody>
                  <a:tcPr marL="57877" marR="57877" marT="0" marB="0">
                    <a:solidFill>
                      <a:srgbClr val="FFFFCC"/>
                    </a:solidFill>
                  </a:tcPr>
                </a:tc>
                <a:tc>
                  <a:txBody>
                    <a:bodyPr/>
                    <a:lstStyle/>
                    <a:p>
                      <a:pPr marL="0" marR="0" algn="ctr">
                        <a:lnSpc>
                          <a:spcPct val="115000"/>
                        </a:lnSpc>
                        <a:spcBef>
                          <a:spcPts val="0"/>
                        </a:spcBef>
                        <a:spcAft>
                          <a:spcPts val="0"/>
                        </a:spcAft>
                      </a:pPr>
                      <a:r>
                        <a:rPr lang="en-US" sz="2000" i="0" dirty="0">
                          <a:effectLst/>
                          <a:latin typeface="Cambria Math" panose="02040503050406030204" pitchFamily="18" charset="0"/>
                          <a:ea typeface="Cambria Math" panose="02040503050406030204" pitchFamily="18" charset="0"/>
                        </a:rPr>
                        <a:t># Bumble Bees</a:t>
                      </a:r>
                      <a:endParaRPr lang="en-US" sz="2000" i="0" dirty="0">
                        <a:effectLst/>
                        <a:latin typeface="Cambria Math" panose="02040503050406030204" pitchFamily="18" charset="0"/>
                        <a:ea typeface="Cambria Math" panose="02040503050406030204" pitchFamily="18" charset="0"/>
                        <a:cs typeface="Times New Roman"/>
                      </a:endParaRPr>
                    </a:p>
                  </a:txBody>
                  <a:tcPr marL="57877" marR="57877" marT="0" marB="0">
                    <a:solidFill>
                      <a:srgbClr val="FFFFCC"/>
                    </a:solidFill>
                  </a:tcPr>
                </a:tc>
              </a:tr>
              <a:tr h="6717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Cambria Math" panose="02040503050406030204" pitchFamily="18" charset="0"/>
                          <a:ea typeface="Cambria Math" panose="02040503050406030204" pitchFamily="18" charset="0"/>
                        </a:rPr>
                        <a:t>Phacelia complex</a:t>
                      </a:r>
                    </a:p>
                    <a:p>
                      <a:pPr algn="l" fontAlgn="ctr"/>
                      <a:endParaRPr lang="fi-FI"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solidFill>
                      <a:srgbClr val="FFFFC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2000" b="0" i="0" u="none" strike="noStrike" dirty="0" smtClean="0">
                          <a:solidFill>
                            <a:srgbClr val="000000"/>
                          </a:solidFill>
                          <a:effectLst/>
                          <a:latin typeface="Cambria Math" panose="02040503050406030204" pitchFamily="18" charset="0"/>
                          <a:ea typeface="Cambria Math" panose="02040503050406030204" pitchFamily="18" charset="0"/>
                        </a:rPr>
                        <a:t>Phacelia hastata, P. heterophylla, P. egena</a:t>
                      </a:r>
                    </a:p>
                  </a:txBody>
                  <a:tcPr marL="7620" marR="7620" marT="7620" marB="0" anchor="ctr">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445</a:t>
                      </a:r>
                    </a:p>
                  </a:txBody>
                  <a:tcPr marL="7620" marR="7620" marT="7620" marB="0" anchor="b">
                    <a:solidFill>
                      <a:srgbClr val="FFFFCC"/>
                    </a:solidFill>
                  </a:tcPr>
                </a:tc>
              </a:tr>
              <a:tr h="425552">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Bearclover</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Chamaebatia</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foliolosa</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390</a:t>
                      </a:r>
                    </a:p>
                  </a:txBody>
                  <a:tcPr marL="7620" marR="7620" marT="7620" marB="0" anchor="b">
                    <a:solidFill>
                      <a:srgbClr val="FFFFCC"/>
                    </a:solidFill>
                  </a:tcPr>
                </a:tc>
              </a:tr>
              <a:tr h="346592">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Bull Thistle</a:t>
                      </a: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Cirsium</a:t>
                      </a:r>
                      <a:r>
                        <a:rPr lang="en-US" sz="2000" b="0" i="0" u="none" strike="noStrike" dirty="0">
                          <a:solidFill>
                            <a:srgbClr val="000000"/>
                          </a:solidFill>
                          <a:effectLst/>
                          <a:latin typeface="Cambria Math" panose="02040503050406030204" pitchFamily="18" charset="0"/>
                          <a:ea typeface="Cambria Math" panose="02040503050406030204" pitchFamily="18" charset="0"/>
                        </a:rPr>
                        <a:t> vulgare</a:t>
                      </a: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182</a:t>
                      </a:r>
                    </a:p>
                  </a:txBody>
                  <a:tcPr marL="7620" marR="7620" marT="7620" marB="0" anchor="b">
                    <a:solidFill>
                      <a:srgbClr val="FFFFCC"/>
                    </a:solidFill>
                  </a:tcPr>
                </a:tc>
              </a:tr>
              <a:tr h="6717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Cambria Math" panose="02040503050406030204" pitchFamily="18" charset="0"/>
                          <a:ea typeface="Cambria Math" panose="02040503050406030204" pitchFamily="18" charset="0"/>
                        </a:rPr>
                        <a:t>Stickseed complex</a:t>
                      </a:r>
                    </a:p>
                  </a:txBody>
                  <a:tcPr marL="7620" marR="7620" marT="7620" marB="0" anchor="ctr">
                    <a:solidFill>
                      <a:srgbClr val="FFFFC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err="1" smtClean="0">
                          <a:solidFill>
                            <a:srgbClr val="000000"/>
                          </a:solidFill>
                          <a:effectLst/>
                          <a:latin typeface="Cambria Math" panose="02040503050406030204" pitchFamily="18" charset="0"/>
                          <a:ea typeface="Cambria Math" panose="02040503050406030204" pitchFamily="18" charset="0"/>
                        </a:rPr>
                        <a:t>Hackelia</a:t>
                      </a:r>
                      <a:r>
                        <a:rPr lang="en-US" sz="2000" b="0" i="0" u="none" strike="noStrike" dirty="0" smtClean="0">
                          <a:solidFill>
                            <a:srgbClr val="000000"/>
                          </a:solidFill>
                          <a:effectLst/>
                          <a:latin typeface="Cambria Math" panose="02040503050406030204" pitchFamily="18" charset="0"/>
                          <a:ea typeface="Cambria Math" panose="02040503050406030204" pitchFamily="18" charset="0"/>
                        </a:rPr>
                        <a:t> nervosa, H. </a:t>
                      </a:r>
                      <a:r>
                        <a:rPr lang="en-US" sz="2000" b="0" i="0" u="none" strike="noStrike" dirty="0" err="1" smtClean="0">
                          <a:solidFill>
                            <a:srgbClr val="000000"/>
                          </a:solidFill>
                          <a:effectLst/>
                          <a:latin typeface="Cambria Math" panose="02040503050406030204" pitchFamily="18" charset="0"/>
                          <a:ea typeface="Cambria Math" panose="02040503050406030204" pitchFamily="18" charset="0"/>
                        </a:rPr>
                        <a:t>velutina</a:t>
                      </a:r>
                      <a:endParaRPr lang="en-US" sz="2000" b="0" i="0" u="none" strike="noStrike" dirty="0" smtClean="0">
                        <a:solidFill>
                          <a:srgbClr val="000000"/>
                        </a:solidFill>
                        <a:effectLst/>
                        <a:latin typeface="Cambria Math" panose="02040503050406030204" pitchFamily="18" charset="0"/>
                        <a:ea typeface="Cambria Math" panose="02040503050406030204" pitchFamily="18" charset="0"/>
                      </a:endParaRPr>
                    </a:p>
                  </a:txBody>
                  <a:tcPr marL="7620" marR="7620" marT="7620" marB="0" anchor="ctr">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151</a:t>
                      </a:r>
                    </a:p>
                  </a:txBody>
                  <a:tcPr marL="7620" marR="7620" marT="7620" marB="0" anchor="b">
                    <a:solidFill>
                      <a:srgbClr val="FFFFCC"/>
                    </a:solidFill>
                  </a:tcPr>
                </a:tc>
              </a:tr>
              <a:tr h="346592">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Sneezeweed</a:t>
                      </a: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Helenium</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bigelovii</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99</a:t>
                      </a:r>
                    </a:p>
                  </a:txBody>
                  <a:tcPr marL="7620" marR="7620" marT="7620" marB="0" anchor="b">
                    <a:solidFill>
                      <a:srgbClr val="FFFFCC"/>
                    </a:solidFill>
                  </a:tcPr>
                </a:tc>
              </a:tr>
              <a:tr h="346592">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Parish's Yampah</a:t>
                      </a: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Perideridia</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parishii</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85</a:t>
                      </a:r>
                    </a:p>
                  </a:txBody>
                  <a:tcPr marL="7620" marR="7620" marT="7620" marB="0" anchor="b">
                    <a:solidFill>
                      <a:srgbClr val="FFFFCC"/>
                    </a:solidFill>
                  </a:tcPr>
                </a:tc>
              </a:tr>
              <a:tr h="671739">
                <a:tc>
                  <a:txBody>
                    <a:bodyPr/>
                    <a:lstStyle/>
                    <a:p>
                      <a:pPr algn="l"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Brewer's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Monardella</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Monardella</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breweri</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74</a:t>
                      </a:r>
                    </a:p>
                  </a:txBody>
                  <a:tcPr marL="7620" marR="7620" marT="7620" marB="0" anchor="b">
                    <a:solidFill>
                      <a:srgbClr val="FFFFCC"/>
                    </a:solidFill>
                  </a:tcPr>
                </a:tc>
              </a:tr>
              <a:tr h="346592">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Swamp Onion</a:t>
                      </a:r>
                    </a:p>
                  </a:txBody>
                  <a:tcPr marL="7620" marR="7620" marT="7620" marB="0" anchor="b">
                    <a:solidFill>
                      <a:srgbClr val="FFFFCC"/>
                    </a:solidFill>
                  </a:tcPr>
                </a:tc>
                <a:tc>
                  <a:txBody>
                    <a:bodyPr/>
                    <a:lstStyle/>
                    <a:p>
                      <a:pPr algn="l"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Allium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validum</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66</a:t>
                      </a:r>
                    </a:p>
                  </a:txBody>
                  <a:tcPr marL="7620" marR="7620" marT="7620" marB="0" anchor="b">
                    <a:solidFill>
                      <a:srgbClr val="FFFFCC"/>
                    </a:solidFill>
                  </a:tcPr>
                </a:tc>
              </a:tr>
              <a:tr h="346592">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Canada Goldenrod</a:t>
                      </a: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Solidago</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dirty="0" err="1">
                          <a:solidFill>
                            <a:srgbClr val="000000"/>
                          </a:solidFill>
                          <a:effectLst/>
                          <a:latin typeface="Cambria Math" panose="02040503050406030204" pitchFamily="18" charset="0"/>
                          <a:ea typeface="Cambria Math" panose="02040503050406030204" pitchFamily="18" charset="0"/>
                        </a:rPr>
                        <a:t>canadensis</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58</a:t>
                      </a:r>
                    </a:p>
                  </a:txBody>
                  <a:tcPr marL="7620" marR="7620" marT="7620" marB="0" anchor="b">
                    <a:solidFill>
                      <a:srgbClr val="FFFFCC"/>
                    </a:solidFill>
                  </a:tcPr>
                </a:tc>
              </a:tr>
              <a:tr h="671739">
                <a:tc>
                  <a:txBody>
                    <a:bodyPr/>
                    <a:lstStyle/>
                    <a:p>
                      <a:pPr algn="l" fontAlgn="b"/>
                      <a:r>
                        <a:rPr lang="en-US" sz="2000" b="0" i="0" u="none" strike="noStrike">
                          <a:solidFill>
                            <a:srgbClr val="000000"/>
                          </a:solidFill>
                          <a:effectLst/>
                          <a:latin typeface="Cambria Math" panose="02040503050406030204" pitchFamily="18" charset="0"/>
                          <a:ea typeface="Cambria Math" panose="02040503050406030204" pitchFamily="18" charset="0"/>
                        </a:rPr>
                        <a:t> Pennyroyal</a:t>
                      </a:r>
                    </a:p>
                  </a:txBody>
                  <a:tcPr marL="7620" marR="7620" marT="7620" marB="0" anchor="b">
                    <a:solidFill>
                      <a:srgbClr val="FFFFCC"/>
                    </a:solidFill>
                  </a:tcPr>
                </a:tc>
                <a:tc>
                  <a:txBody>
                    <a:bodyPr/>
                    <a:lstStyle/>
                    <a:p>
                      <a:pPr algn="l" fontAlgn="b"/>
                      <a:r>
                        <a:rPr lang="en-US" sz="2000" b="0" i="0" u="none" strike="noStrike" dirty="0" err="1">
                          <a:solidFill>
                            <a:srgbClr val="000000"/>
                          </a:solidFill>
                          <a:effectLst/>
                          <a:latin typeface="Cambria Math" panose="02040503050406030204" pitchFamily="18" charset="0"/>
                          <a:ea typeface="Cambria Math" panose="02040503050406030204" pitchFamily="18" charset="0"/>
                        </a:rPr>
                        <a:t>Monardella</a:t>
                      </a:r>
                      <a:r>
                        <a:rPr lang="en-US" sz="2000" b="0" i="0" u="none" strike="noStrike" dirty="0">
                          <a:solidFill>
                            <a:srgbClr val="000000"/>
                          </a:solidFill>
                          <a:effectLst/>
                          <a:latin typeface="Cambria Math" panose="02040503050406030204" pitchFamily="18" charset="0"/>
                          <a:ea typeface="Cambria Math" panose="02040503050406030204" pitchFamily="18" charset="0"/>
                        </a:rPr>
                        <a:t> </a:t>
                      </a:r>
                      <a:r>
                        <a:rPr lang="en-US" sz="2000" b="0" i="0" u="none" strike="noStrike" smtClean="0">
                          <a:solidFill>
                            <a:srgbClr val="000000"/>
                          </a:solidFill>
                          <a:effectLst/>
                          <a:latin typeface="Cambria Math" panose="02040503050406030204" pitchFamily="18" charset="0"/>
                          <a:ea typeface="Cambria Math" panose="02040503050406030204" pitchFamily="18" charset="0"/>
                        </a:rPr>
                        <a:t>odoratissima</a:t>
                      </a:r>
                      <a:endParaRPr lang="en-US" sz="2000" b="0" i="0" u="none" strike="noStrike" dirty="0">
                        <a:solidFill>
                          <a:srgbClr val="000000"/>
                        </a:solidFill>
                        <a:effectLst/>
                        <a:latin typeface="Cambria Math" panose="02040503050406030204" pitchFamily="18" charset="0"/>
                        <a:ea typeface="Cambria Math" panose="02040503050406030204" pitchFamily="18" charset="0"/>
                      </a:endParaRPr>
                    </a:p>
                  </a:txBody>
                  <a:tcPr marL="7620" marR="7620" marT="7620" marB="0" anchor="b">
                    <a:solidFill>
                      <a:srgbClr val="FFFFCC"/>
                    </a:solidFill>
                  </a:tcPr>
                </a:tc>
                <a:tc>
                  <a:txBody>
                    <a:bodyPr/>
                    <a:lstStyle/>
                    <a:p>
                      <a:pPr algn="ctr" fontAlgn="b"/>
                      <a:r>
                        <a:rPr lang="en-US" sz="2000" b="0" i="0" u="none" strike="noStrike" dirty="0">
                          <a:solidFill>
                            <a:srgbClr val="000000"/>
                          </a:solidFill>
                          <a:effectLst/>
                          <a:latin typeface="Cambria Math" panose="02040503050406030204" pitchFamily="18" charset="0"/>
                          <a:ea typeface="Cambria Math" panose="02040503050406030204" pitchFamily="18" charset="0"/>
                        </a:rPr>
                        <a:t>52</a:t>
                      </a:r>
                    </a:p>
                  </a:txBody>
                  <a:tcPr marL="7620" marR="7620" marT="7620" marB="0" anchor="b">
                    <a:solidFill>
                      <a:srgbClr val="FFFFCC"/>
                    </a:solidFill>
                  </a:tcPr>
                </a:tc>
              </a:tr>
            </a:tbl>
          </a:graphicData>
        </a:graphic>
      </p:graphicFrame>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0361" y="127000"/>
            <a:ext cx="900477" cy="1148884"/>
          </a:xfrm>
          <a:prstGeom prst="rect">
            <a:avLst/>
          </a:prstGeom>
        </p:spPr>
      </p:pic>
      <p:sp>
        <p:nvSpPr>
          <p:cNvPr id="7" name="TextBox 6"/>
          <p:cNvSpPr txBox="1"/>
          <p:nvPr/>
        </p:nvSpPr>
        <p:spPr>
          <a:xfrm>
            <a:off x="7535300" y="6283192"/>
            <a:ext cx="1300419" cy="253916"/>
          </a:xfrm>
          <a:prstGeom prst="rect">
            <a:avLst/>
          </a:prstGeom>
          <a:noFill/>
        </p:spPr>
        <p:txBody>
          <a:bodyPr wrap="square" rtlCol="0">
            <a:spAutoFit/>
          </a:bodyPr>
          <a:lstStyle/>
          <a:p>
            <a:r>
              <a:rPr lang="en-US" sz="1050" dirty="0" smtClean="0"/>
              <a:t>Helen Loffland 2016</a:t>
            </a:r>
            <a:endParaRPr lang="en-US" sz="1050" dirty="0"/>
          </a:p>
        </p:txBody>
      </p:sp>
    </p:spTree>
    <p:extLst>
      <p:ext uri="{BB962C8B-B14F-4D97-AF65-F5344CB8AC3E}">
        <p14:creationId xmlns:p14="http://schemas.microsoft.com/office/powerpoint/2010/main" val="387989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2512" y="2393629"/>
            <a:ext cx="1458688" cy="307777"/>
          </a:xfrm>
          <a:prstGeom prst="rect">
            <a:avLst/>
          </a:prstGeom>
          <a:solidFill>
            <a:srgbClr val="FFFFFF"/>
          </a:solidFill>
        </p:spPr>
        <p:txBody>
          <a:bodyPr wrap="square" rtlCol="0">
            <a:spAutoFit/>
          </a:bodyPr>
          <a:lstStyle/>
          <a:p>
            <a:r>
              <a:rPr lang="en-US" sz="1400" b="1" dirty="0" smtClean="0">
                <a:solidFill>
                  <a:srgbClr val="0070C0"/>
                </a:solidFill>
              </a:rPr>
              <a:t>Bearclover</a:t>
            </a:r>
            <a:endParaRPr lang="en-US" sz="1400" b="1" dirty="0">
              <a:solidFill>
                <a:srgbClr val="0070C0"/>
              </a:solidFill>
            </a:endParaRPr>
          </a:p>
        </p:txBody>
      </p:sp>
      <p:sp>
        <p:nvSpPr>
          <p:cNvPr id="5" name="TextBox 4"/>
          <p:cNvSpPr txBox="1"/>
          <p:nvPr/>
        </p:nvSpPr>
        <p:spPr>
          <a:xfrm>
            <a:off x="3581399" y="4617424"/>
            <a:ext cx="1364343" cy="200278"/>
          </a:xfrm>
          <a:prstGeom prst="rect">
            <a:avLst/>
          </a:prstGeom>
          <a:solidFill>
            <a:srgbClr val="FFFFFF"/>
          </a:solidFill>
        </p:spPr>
        <p:txBody>
          <a:bodyPr wrap="square" rtlCol="0">
            <a:spAutoFit/>
          </a:bodyPr>
          <a:lstStyle/>
          <a:p>
            <a:endParaRPr lang="en-US" sz="1400" dirty="0"/>
          </a:p>
        </p:txBody>
      </p:sp>
      <p:sp>
        <p:nvSpPr>
          <p:cNvPr id="6" name="TextBox 5"/>
          <p:cNvSpPr txBox="1"/>
          <p:nvPr/>
        </p:nvSpPr>
        <p:spPr>
          <a:xfrm>
            <a:off x="2809206" y="4563674"/>
            <a:ext cx="1383445" cy="307777"/>
          </a:xfrm>
          <a:prstGeom prst="rect">
            <a:avLst/>
          </a:prstGeom>
          <a:solidFill>
            <a:srgbClr val="FFFFFF"/>
          </a:solidFill>
        </p:spPr>
        <p:txBody>
          <a:bodyPr wrap="square" rtlCol="0">
            <a:spAutoFit/>
          </a:bodyPr>
          <a:lstStyle/>
          <a:p>
            <a:r>
              <a:rPr lang="en-US" sz="1400" b="1" dirty="0" smtClean="0">
                <a:solidFill>
                  <a:srgbClr val="0070C0"/>
                </a:solidFill>
              </a:rPr>
              <a:t>Deerbrush</a:t>
            </a:r>
            <a:endParaRPr lang="en-US" sz="1400" b="1" dirty="0">
              <a:solidFill>
                <a:srgbClr val="0070C0"/>
              </a:solidFill>
            </a:endParaRPr>
          </a:p>
        </p:txBody>
      </p:sp>
      <p:sp>
        <p:nvSpPr>
          <p:cNvPr id="9" name="TextBox 8"/>
          <p:cNvSpPr txBox="1"/>
          <p:nvPr/>
        </p:nvSpPr>
        <p:spPr>
          <a:xfrm>
            <a:off x="3622964" y="4817702"/>
            <a:ext cx="1828801" cy="307777"/>
          </a:xfrm>
          <a:prstGeom prst="rect">
            <a:avLst/>
          </a:prstGeom>
          <a:solidFill>
            <a:srgbClr val="FFFFFF"/>
          </a:solidFill>
        </p:spPr>
        <p:txBody>
          <a:bodyPr wrap="square" rtlCol="0">
            <a:spAutoFit/>
          </a:bodyPr>
          <a:lstStyle/>
          <a:p>
            <a:r>
              <a:rPr lang="en-US" sz="1400" b="1" dirty="0" smtClean="0">
                <a:solidFill>
                  <a:srgbClr val="0070C0"/>
                </a:solidFill>
              </a:rPr>
              <a:t>Whitethorn</a:t>
            </a:r>
            <a:endParaRPr lang="en-US" sz="1400" b="1" dirty="0">
              <a:solidFill>
                <a:srgbClr val="0070C0"/>
              </a:solidFill>
            </a:endParaRPr>
          </a:p>
        </p:txBody>
      </p:sp>
      <p:sp>
        <p:nvSpPr>
          <p:cNvPr id="10" name="TextBox 9"/>
          <p:cNvSpPr txBox="1"/>
          <p:nvPr/>
        </p:nvSpPr>
        <p:spPr>
          <a:xfrm>
            <a:off x="4071257" y="2975428"/>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457200" y="274639"/>
            <a:ext cx="8229600" cy="639762"/>
          </a:xfrm>
        </p:spPr>
        <p:txBody>
          <a:bodyPr>
            <a:normAutofit fontScale="90000"/>
          </a:bodyPr>
          <a:lstStyle/>
          <a:p>
            <a:r>
              <a:rPr lang="en-US" sz="4000" dirty="0" smtClean="0"/>
              <a:t>Results: use vs. availability</a:t>
            </a:r>
            <a:endParaRPr lang="en-US" sz="4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0320" y="914400"/>
            <a:ext cx="5715000" cy="55748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3199" y="999423"/>
            <a:ext cx="2230562" cy="2936906"/>
          </a:xfrm>
          <a:prstGeom prst="rect">
            <a:avLst/>
          </a:prstGeom>
        </p:spPr>
      </p:pic>
      <p:pic>
        <p:nvPicPr>
          <p:cNvPr id="11"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pic>
        <p:nvPicPr>
          <p:cNvPr id="15" name="Content Placeholder 14"/>
          <p:cNvPicPr>
            <a:picLocks noGrp="1"/>
          </p:cNvPicPr>
          <p:nvPr>
            <p:ph idx="1"/>
          </p:nvPr>
        </p:nvPicPr>
        <p:blipFill>
          <a:blip r:embed="rId6" cstate="print">
            <a:extLst>
              <a:ext uri="{28A0092B-C50C-407E-A947-70E740481C1C}">
                <a14:useLocalDpi xmlns:a14="http://schemas.microsoft.com/office/drawing/2010/main" val="0"/>
              </a:ext>
            </a:extLst>
          </a:blip>
          <a:stretch>
            <a:fillRect/>
          </a:stretch>
        </p:blipFill>
        <p:spPr>
          <a:xfrm>
            <a:off x="6463199" y="4343400"/>
            <a:ext cx="2381021" cy="1752600"/>
          </a:xfrm>
          <a:prstGeom prst="rect">
            <a:avLst/>
          </a:prstGeom>
        </p:spPr>
      </p:pic>
      <p:sp>
        <p:nvSpPr>
          <p:cNvPr id="13" name="TextBox 12"/>
          <p:cNvSpPr txBox="1"/>
          <p:nvPr/>
        </p:nvSpPr>
        <p:spPr>
          <a:xfrm>
            <a:off x="7543801" y="6159175"/>
            <a:ext cx="1300419" cy="253916"/>
          </a:xfrm>
          <a:prstGeom prst="rect">
            <a:avLst/>
          </a:prstGeom>
          <a:noFill/>
        </p:spPr>
        <p:txBody>
          <a:bodyPr wrap="square" rtlCol="0">
            <a:spAutoFit/>
          </a:bodyPr>
          <a:lstStyle/>
          <a:p>
            <a:r>
              <a:rPr lang="en-US" sz="1050" dirty="0" smtClean="0"/>
              <a:t>Keir Morse 2009</a:t>
            </a:r>
            <a:endParaRPr lang="en-US" sz="1050" dirty="0"/>
          </a:p>
        </p:txBody>
      </p:sp>
      <p:sp>
        <p:nvSpPr>
          <p:cNvPr id="17" name="TextBox 16"/>
          <p:cNvSpPr txBox="1"/>
          <p:nvPr/>
        </p:nvSpPr>
        <p:spPr>
          <a:xfrm>
            <a:off x="7593313" y="3960910"/>
            <a:ext cx="1300419" cy="253916"/>
          </a:xfrm>
          <a:prstGeom prst="rect">
            <a:avLst/>
          </a:prstGeom>
          <a:noFill/>
        </p:spPr>
        <p:txBody>
          <a:bodyPr wrap="square" rtlCol="0">
            <a:spAutoFit/>
          </a:bodyPr>
          <a:lstStyle/>
          <a:p>
            <a:r>
              <a:rPr lang="en-US" sz="1050" dirty="0" smtClean="0"/>
              <a:t>Steve Matson 2016</a:t>
            </a:r>
            <a:endParaRPr lang="en-US" sz="1050" dirty="0"/>
          </a:p>
        </p:txBody>
      </p:sp>
    </p:spTree>
    <p:extLst>
      <p:ext uri="{BB962C8B-B14F-4D97-AF65-F5344CB8AC3E}">
        <p14:creationId xmlns:p14="http://schemas.microsoft.com/office/powerpoint/2010/main" val="1155683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4246"/>
          </a:xfrm>
        </p:spPr>
        <p:txBody>
          <a:bodyPr/>
          <a:lstStyle/>
          <a:p>
            <a:r>
              <a:rPr lang="en-US" dirty="0"/>
              <a:t>Timing of plant use</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28600" y="1174284"/>
            <a:ext cx="8724901" cy="5121927"/>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37199" y="1448922"/>
            <a:ext cx="3111501" cy="1676400"/>
          </a:xfrm>
          <a:prstGeom prst="rect">
            <a:avLst/>
          </a:prstGeom>
        </p:spPr>
      </p:pic>
      <p:pic>
        <p:nvPicPr>
          <p:cNvPr id="6"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spTree>
    <p:extLst>
      <p:ext uri="{BB962C8B-B14F-4D97-AF65-F5344CB8AC3E}">
        <p14:creationId xmlns:p14="http://schemas.microsoft.com/office/powerpoint/2010/main" val="279363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a:bodyPr>
          <a:lstStyle/>
          <a:p>
            <a:r>
              <a:rPr lang="en-US" dirty="0" smtClean="0"/>
              <a:t>Although riparian areas have greater species diversity, upland areas also provide important foraging resources.</a:t>
            </a:r>
            <a:endParaRPr lang="en-US" dirty="0"/>
          </a:p>
          <a:p>
            <a:r>
              <a:rPr lang="en-US" dirty="0"/>
              <a:t>Within </a:t>
            </a:r>
            <a:r>
              <a:rPr lang="en-US" dirty="0" smtClean="0"/>
              <a:t>upland </a:t>
            </a:r>
            <a:r>
              <a:rPr lang="en-US" dirty="0"/>
              <a:t>areas, Bearclover is selected for foraging over other chaparral shrub </a:t>
            </a:r>
            <a:r>
              <a:rPr lang="en-US" dirty="0" smtClean="0"/>
              <a:t>species.</a:t>
            </a:r>
            <a:endParaRPr lang="en-US" dirty="0"/>
          </a:p>
          <a:p>
            <a:r>
              <a:rPr lang="en-US" dirty="0" smtClean="0"/>
              <a:t>Greater cover from herbaceous plants results in greater abundance and diversity of bumble bees. </a:t>
            </a:r>
          </a:p>
          <a:p>
            <a:r>
              <a:rPr lang="en-US" dirty="0" smtClean="0"/>
              <a:t>A mosaic of many plant species provide diverse foraging resources across time and space.</a:t>
            </a:r>
          </a:p>
        </p:txBody>
      </p:sp>
      <p:pic>
        <p:nvPicPr>
          <p:cNvPr id="4" name="Picture 3" descr="C:\BOMBAY\ (C)\Helenwork\Helenwork\IBP\bees\bee photos power fred\Fred's Fire Bee Photos\FC124\20150808_FC124_VID2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152400"/>
            <a:ext cx="2206171" cy="1386114"/>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523" y="54247"/>
            <a:ext cx="900477" cy="1148884"/>
          </a:xfrm>
          <a:prstGeom prst="rect">
            <a:avLst/>
          </a:prstGeom>
        </p:spPr>
      </p:pic>
    </p:spTree>
    <p:extLst>
      <p:ext uri="{BB962C8B-B14F-4D97-AF65-F5344CB8AC3E}">
        <p14:creationId xmlns:p14="http://schemas.microsoft.com/office/powerpoint/2010/main" val="366280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6323" cy="1143000"/>
          </a:xfrm>
        </p:spPr>
        <p:txBody>
          <a:bodyPr/>
          <a:lstStyle/>
          <a:p>
            <a:r>
              <a:rPr lang="en-US" dirty="0"/>
              <a:t>Management Recommendations</a:t>
            </a:r>
          </a:p>
        </p:txBody>
      </p:sp>
      <p:sp>
        <p:nvSpPr>
          <p:cNvPr id="3" name="Content Placeholder 2"/>
          <p:cNvSpPr>
            <a:spLocks noGrp="1"/>
          </p:cNvSpPr>
          <p:nvPr>
            <p:ph idx="1"/>
          </p:nvPr>
        </p:nvSpPr>
        <p:spPr>
          <a:xfrm>
            <a:off x="457200" y="1203132"/>
            <a:ext cx="6469560" cy="5197668"/>
          </a:xfrm>
        </p:spPr>
        <p:txBody>
          <a:bodyPr>
            <a:normAutofit/>
          </a:bodyPr>
          <a:lstStyle/>
          <a:p>
            <a:pPr marL="0" indent="0">
              <a:buNone/>
            </a:pPr>
            <a:r>
              <a:rPr lang="en-US" sz="3600" u="sng" dirty="0" smtClean="0"/>
              <a:t>Post-fire reforestation</a:t>
            </a:r>
            <a:r>
              <a:rPr lang="en-US" dirty="0" smtClean="0"/>
              <a:t>:</a:t>
            </a:r>
          </a:p>
          <a:p>
            <a:r>
              <a:rPr lang="en-US" dirty="0" smtClean="0"/>
              <a:t>Maintain areas of shrub and herbaceous vegetation.</a:t>
            </a:r>
          </a:p>
          <a:p>
            <a:r>
              <a:rPr lang="en-US" dirty="0" smtClean="0"/>
              <a:t>Use targeted herbicide applications to avoid treatment of non-target shrubs and forbs</a:t>
            </a:r>
            <a:r>
              <a:rPr lang="en-US" dirty="0"/>
              <a:t>. </a:t>
            </a:r>
            <a:endParaRPr lang="en-US" dirty="0" smtClean="0"/>
          </a:p>
          <a:p>
            <a:r>
              <a:rPr lang="en-US" dirty="0" smtClean="0"/>
              <a:t>Postpone </a:t>
            </a:r>
            <a:r>
              <a:rPr lang="en-US" dirty="0"/>
              <a:t>mechanical treatment or herbicide applications until after </a:t>
            </a:r>
            <a:r>
              <a:rPr lang="en-US" dirty="0" err="1"/>
              <a:t>Bearclover</a:t>
            </a:r>
            <a:r>
              <a:rPr lang="en-US" dirty="0"/>
              <a:t> bloom period.</a:t>
            </a:r>
          </a:p>
          <a:p>
            <a:endParaRPr lang="en-US" dirty="0" smtClean="0"/>
          </a:p>
          <a:p>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523" y="54247"/>
            <a:ext cx="900477" cy="1148884"/>
          </a:xfrm>
          <a:prstGeom prst="rect">
            <a:avLst/>
          </a:prstGeom>
        </p:spPr>
      </p:pic>
      <p:pic>
        <p:nvPicPr>
          <p:cNvPr id="1027" name="Picture 3" descr="C:\Users\Helen\Pictures\2015-05-21 (2)\IMG_246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5307919" y="2832268"/>
            <a:ext cx="5410198" cy="220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86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lstStyle/>
          <a:p>
            <a:r>
              <a:rPr lang="en-US" dirty="0" smtClean="0"/>
              <a:t>OBJECTIVES</a:t>
            </a:r>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43543"/>
            <a:ext cx="900477" cy="114888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2464" b="40870"/>
          <a:stretch/>
        </p:blipFill>
        <p:spPr>
          <a:xfrm>
            <a:off x="0" y="4330700"/>
            <a:ext cx="9144000" cy="2514600"/>
          </a:xfrm>
          <a:prstGeom prst="rect">
            <a:avLst/>
          </a:prstGeom>
        </p:spPr>
      </p:pic>
      <p:sp>
        <p:nvSpPr>
          <p:cNvPr id="3" name="Content Placeholder 2"/>
          <p:cNvSpPr>
            <a:spLocks noGrp="1"/>
          </p:cNvSpPr>
          <p:nvPr>
            <p:ph idx="1"/>
          </p:nvPr>
        </p:nvSpPr>
        <p:spPr>
          <a:xfrm>
            <a:off x="152401" y="1219201"/>
            <a:ext cx="8901476" cy="3428999"/>
          </a:xfrm>
        </p:spPr>
        <p:txBody>
          <a:bodyPr/>
          <a:lstStyle/>
          <a:p>
            <a:r>
              <a:rPr lang="en-US" dirty="0" smtClean="0"/>
              <a:t>Record abundance and </a:t>
            </a:r>
            <a:r>
              <a:rPr lang="en-US" dirty="0"/>
              <a:t>d</a:t>
            </a:r>
            <a:r>
              <a:rPr lang="en-US" dirty="0" smtClean="0"/>
              <a:t>iversity of bumble bees in the post-fire landscape.</a:t>
            </a:r>
          </a:p>
          <a:p>
            <a:r>
              <a:rPr lang="en-US" dirty="0" smtClean="0"/>
              <a:t>Describe habitat use patterns.</a:t>
            </a:r>
          </a:p>
          <a:p>
            <a:r>
              <a:rPr lang="en-US" dirty="0"/>
              <a:t>Describe bumble bee/plant species associations</a:t>
            </a:r>
            <a:r>
              <a:rPr lang="en-US" dirty="0" smtClean="0"/>
              <a:t>.</a:t>
            </a:r>
          </a:p>
          <a:p>
            <a:r>
              <a:rPr lang="en-US" dirty="0" smtClean="0"/>
              <a:t>Provide guidance for post-fire land management.</a:t>
            </a:r>
            <a:endParaRPr lang="en-US" dirty="0"/>
          </a:p>
        </p:txBody>
      </p:sp>
    </p:spTree>
    <p:extLst>
      <p:ext uri="{BB962C8B-B14F-4D97-AF65-F5344CB8AC3E}">
        <p14:creationId xmlns:p14="http://schemas.microsoft.com/office/powerpoint/2010/main" val="254059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BOMBAY\ (C)\Helenwork\Helenwork\IBP\bees\bee photos power fred\Power Fire Bee Photos\PN518\20150618_PN518_VID_1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Acknowledgements</a:t>
            </a:r>
            <a:endParaRPr lang="en-US" dirty="0"/>
          </a:p>
        </p:txBody>
      </p:sp>
      <p:sp>
        <p:nvSpPr>
          <p:cNvPr id="6" name="Content Placeholder 5"/>
          <p:cNvSpPr>
            <a:spLocks noGrp="1"/>
          </p:cNvSpPr>
          <p:nvPr>
            <p:ph idx="1"/>
          </p:nvPr>
        </p:nvSpPr>
        <p:spPr>
          <a:xfrm>
            <a:off x="304800" y="3809999"/>
            <a:ext cx="7391400" cy="3048000"/>
          </a:xfrm>
        </p:spPr>
        <p:txBody>
          <a:bodyPr numCol="2">
            <a:normAutofit fontScale="85000" lnSpcReduction="20000"/>
          </a:bodyPr>
          <a:lstStyle/>
          <a:p>
            <a:r>
              <a:rPr lang="en-US" dirty="0" smtClean="0"/>
              <a:t>Eldorado National Forest</a:t>
            </a:r>
          </a:p>
          <a:p>
            <a:r>
              <a:rPr lang="en-US" dirty="0" smtClean="0"/>
              <a:t>UCD museum of entomology</a:t>
            </a:r>
          </a:p>
          <a:p>
            <a:r>
              <a:rPr lang="en-US" dirty="0" smtClean="0"/>
              <a:t>Robbin Thorpe</a:t>
            </a:r>
          </a:p>
          <a:p>
            <a:r>
              <a:rPr lang="en-US" dirty="0" smtClean="0"/>
              <a:t>Madeline Finley</a:t>
            </a:r>
          </a:p>
          <a:p>
            <a:r>
              <a:rPr lang="en-US" dirty="0" smtClean="0"/>
              <a:t>Sean Lewis</a:t>
            </a:r>
          </a:p>
          <a:p>
            <a:r>
              <a:rPr lang="en-US" dirty="0" smtClean="0"/>
              <a:t>Stacy </a:t>
            </a:r>
            <a:r>
              <a:rPr lang="en-US" dirty="0" err="1" smtClean="0"/>
              <a:t>Kempher</a:t>
            </a:r>
            <a:endParaRPr lang="en-US" dirty="0" smtClean="0"/>
          </a:p>
          <a:p>
            <a:r>
              <a:rPr lang="en-US" dirty="0" smtClean="0"/>
              <a:t>Zach Smith</a:t>
            </a:r>
          </a:p>
          <a:p>
            <a:r>
              <a:rPr lang="en-US" dirty="0" err="1" smtClean="0"/>
              <a:t>Micheal</a:t>
            </a:r>
            <a:r>
              <a:rPr lang="en-US" dirty="0" smtClean="0"/>
              <a:t> Finnell</a:t>
            </a:r>
          </a:p>
          <a:p>
            <a:r>
              <a:rPr lang="en-US" dirty="0" smtClean="0"/>
              <a:t>Katie Burns</a:t>
            </a:r>
          </a:p>
          <a:p>
            <a:r>
              <a:rPr lang="en-US" dirty="0" smtClean="0"/>
              <a:t>Keleigh Diestch</a:t>
            </a:r>
          </a:p>
          <a:p>
            <a:r>
              <a:rPr lang="en-US" dirty="0" smtClean="0"/>
              <a:t>Brendan Tinsley</a:t>
            </a:r>
          </a:p>
          <a:p>
            <a:pPr marL="0" indent="0">
              <a:buNone/>
            </a:pPr>
            <a:r>
              <a:rPr lang="en-US" dirty="0" smtClean="0"/>
              <a:t>	</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923" y="4773832"/>
            <a:ext cx="1676400" cy="8409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9348" y="5663563"/>
            <a:ext cx="2464652" cy="643891"/>
          </a:xfrm>
          <a:prstGeom prst="rect">
            <a:avLst/>
          </a:prstGeom>
        </p:spPr>
      </p:pic>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spTree>
    <p:extLst>
      <p:ext uri="{BB962C8B-B14F-4D97-AF65-F5344CB8AC3E}">
        <p14:creationId xmlns:p14="http://schemas.microsoft.com/office/powerpoint/2010/main" val="323087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74019"/>
          </a:xfrm>
        </p:spPr>
        <p:txBody>
          <a:bodyPr/>
          <a:lstStyle/>
          <a:p>
            <a:r>
              <a:rPr lang="en-US" dirty="0" smtClean="0"/>
              <a:t>Study Area &amp; Design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045028"/>
            <a:ext cx="4152693" cy="5375304"/>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26000" y="1148884"/>
            <a:ext cx="3519714" cy="269740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26000" y="4002960"/>
            <a:ext cx="3657600" cy="2313709"/>
          </a:xfrm>
          <a:prstGeom prst="rect">
            <a:avLst/>
          </a:prstGeom>
          <a:ln>
            <a:solidFill>
              <a:schemeClr val="bg1">
                <a:lumMod val="65000"/>
              </a:schemeClr>
            </a:solidFill>
          </a:ln>
        </p:spPr>
      </p:pic>
      <p:pic>
        <p:nvPicPr>
          <p:cNvPr id="7"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7237" y="0"/>
            <a:ext cx="900477" cy="1148884"/>
          </a:xfrm>
          <a:prstGeom prst="rect">
            <a:avLst/>
          </a:prstGeom>
        </p:spPr>
      </p:pic>
    </p:spTree>
    <p:extLst>
      <p:ext uri="{BB962C8B-B14F-4D97-AF65-F5344CB8AC3E}">
        <p14:creationId xmlns:p14="http://schemas.microsoft.com/office/powerpoint/2010/main" val="1089398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Methods</a:t>
            </a:r>
            <a:endParaRPr lang="en-US" dirty="0"/>
          </a:p>
        </p:txBody>
      </p:sp>
      <p:pic>
        <p:nvPicPr>
          <p:cNvPr id="4" name="Picture 2" descr="C:\BOMBAY\ (C)\Helenwork\Helenwork\IBP\bees\bee photos power fred\Fred's Fire Bee Photos\FC122\20150609_FC122_VID2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72201" y="4594123"/>
            <a:ext cx="2743200" cy="20352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295400"/>
            <a:ext cx="8229600" cy="4437289"/>
          </a:xfrm>
        </p:spPr>
        <p:txBody>
          <a:bodyPr>
            <a:normAutofit fontScale="92500" lnSpcReduction="10000"/>
          </a:bodyPr>
          <a:lstStyle/>
          <a:p>
            <a:pPr lvl="0"/>
            <a:r>
              <a:rPr lang="en-US" dirty="0"/>
              <a:t>Plots surveyed twice </a:t>
            </a:r>
            <a:r>
              <a:rPr lang="en-US" dirty="0" smtClean="0"/>
              <a:t>May – August, 2015 &amp; 2016.</a:t>
            </a:r>
            <a:endParaRPr lang="en-US" dirty="0"/>
          </a:p>
          <a:p>
            <a:r>
              <a:rPr lang="en-US" dirty="0" smtClean="0"/>
              <a:t>16-min </a:t>
            </a:r>
            <a:r>
              <a:rPr lang="en-US" dirty="0"/>
              <a:t>active plot search.</a:t>
            </a:r>
          </a:p>
          <a:p>
            <a:pPr lvl="0"/>
            <a:r>
              <a:rPr lang="en-US" dirty="0" smtClean="0"/>
              <a:t>Bumble </a:t>
            </a:r>
            <a:r>
              <a:rPr lang="en-US" dirty="0"/>
              <a:t>bees captured, cooled, identified, photographed and </a:t>
            </a:r>
            <a:r>
              <a:rPr lang="en-US" dirty="0" smtClean="0"/>
              <a:t>released.</a:t>
            </a:r>
          </a:p>
          <a:p>
            <a:pPr lvl="0"/>
            <a:r>
              <a:rPr lang="en-US" dirty="0" smtClean="0"/>
              <a:t>Recorded plant species on </a:t>
            </a:r>
            <a:r>
              <a:rPr lang="en-US" dirty="0"/>
              <a:t>which bumble bees </a:t>
            </a:r>
            <a:r>
              <a:rPr lang="en-US" dirty="0" smtClean="0"/>
              <a:t>were captured.</a:t>
            </a:r>
            <a:endParaRPr lang="en-US" dirty="0"/>
          </a:p>
          <a:p>
            <a:pPr lvl="0"/>
            <a:r>
              <a:rPr lang="en-US" dirty="0" smtClean="0"/>
              <a:t>Recorded top 5 blooming </a:t>
            </a:r>
            <a:r>
              <a:rPr lang="en-US" dirty="0"/>
              <a:t>plant species </a:t>
            </a:r>
            <a:r>
              <a:rPr lang="en-US" dirty="0" smtClean="0"/>
              <a:t>within plot </a:t>
            </a:r>
            <a:r>
              <a:rPr lang="en-US" dirty="0"/>
              <a:t>and </a:t>
            </a:r>
            <a:r>
              <a:rPr lang="en-US" dirty="0" smtClean="0"/>
              <a:t>estimated bloom density.</a:t>
            </a:r>
          </a:p>
          <a:p>
            <a:pPr lvl="0"/>
            <a:r>
              <a:rPr lang="en-US" dirty="0" smtClean="0"/>
              <a:t>Recorded vegetative cover for plot.</a:t>
            </a:r>
            <a:endParaRPr lang="en-US" dirty="0"/>
          </a:p>
          <a:p>
            <a:endParaRPr lang="en-US" dirty="0"/>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spTree>
    <p:extLst>
      <p:ext uri="{BB962C8B-B14F-4D97-AF65-F5344CB8AC3E}">
        <p14:creationId xmlns:p14="http://schemas.microsoft.com/office/powerpoint/2010/main" val="99229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828800"/>
            <a:ext cx="9144000" cy="5029200"/>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828800"/>
                <a:ext cx="9144000" cy="2438400"/>
              </a:xfrm>
              <a:solidFill>
                <a:srgbClr val="FFFFCC"/>
              </a:solidFill>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𝜆</m:t>
                                  </m:r>
                                </m:e>
                                <m:sub>
                                  <m:r>
                                    <a:rPr lang="en-US" sz="2800" i="1">
                                      <a:latin typeface="Cambria Math" panose="02040503050406030204" pitchFamily="18" charset="0"/>
                                    </a:rPr>
                                    <m:t>𝑗𝑘</m:t>
                                  </m:r>
                                </m:sub>
                              </m:sSub>
                            </m:e>
                          </m:d>
                        </m:e>
                      </m:fun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𝛾</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𝛾</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𝑝𝑙𝑜𝑡𝑡𝑦𝑝𝑒</m:t>
                          </m:r>
                        </m:e>
                        <m:sub>
                          <m:r>
                            <a:rPr lang="en-US" sz="2800" i="1">
                              <a:latin typeface="Cambria Math" panose="02040503050406030204" pitchFamily="18" charset="0"/>
                            </a:rPr>
                            <m:t>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𝛾</m:t>
                          </m:r>
                        </m:e>
                        <m:sub>
                          <m:r>
                            <a:rPr lang="en-US" sz="2800" i="1">
                              <a:latin typeface="Cambria Math" panose="02040503050406030204" pitchFamily="18" charset="0"/>
                            </a:rPr>
                            <m:t>2</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𝑗𝑑𝑎𝑦</m:t>
                          </m:r>
                        </m:e>
                        <m:sub>
                          <m:r>
                            <a:rPr lang="en-US" sz="2800" i="1">
                              <a:latin typeface="Cambria Math" panose="02040503050406030204" pitchFamily="18" charset="0"/>
                            </a:rPr>
                            <m:t>𝑗𝑘</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𝛾</m:t>
                          </m:r>
                        </m:e>
                        <m:sub>
                          <m:r>
                            <a:rPr lang="en-US" sz="2800" i="1">
                              <a:latin typeface="Cambria Math" panose="02040503050406030204" pitchFamily="18" charset="0"/>
                            </a:rPr>
                            <m:t>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𝑦𝑒𝑎𝑟</m:t>
                          </m:r>
                        </m:e>
                        <m:sub>
                          <m:r>
                            <a:rPr lang="en-US" sz="2800" i="1">
                              <a:latin typeface="Cambria Math" panose="02040503050406030204" pitchFamily="18" charset="0"/>
                            </a:rPr>
                            <m:t>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𝛾</m:t>
                          </m:r>
                        </m:e>
                        <m:sub>
                          <m:r>
                            <a:rPr lang="en-US" sz="2800" i="1">
                              <a:latin typeface="Cambria Math" panose="02040503050406030204" pitchFamily="18" charset="0"/>
                            </a:rPr>
                            <m:t>4</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𝑒𝑙𝑒𝑣</m:t>
                          </m:r>
                        </m:e>
                        <m:sub>
                          <m:r>
                            <a:rPr lang="en-US" sz="2800" i="1">
                              <a:latin typeface="Cambria Math" panose="02040503050406030204" pitchFamily="18" charset="0"/>
                            </a:rPr>
                            <m:t>𝑗</m:t>
                          </m:r>
                        </m:sub>
                      </m:sSub>
                    </m:oMath>
                  </m:oMathPara>
                </a14:m>
                <a:endParaRPr lang="en-US" sz="2800" dirty="0"/>
              </a:p>
              <a:p>
                <a:pPr marL="0" indent="0">
                  <a:buNone/>
                </a:pPr>
                <a:endParaRPr lang="en-US" sz="2800" b="0" i="1" dirty="0" smtClean="0">
                  <a:latin typeface="Cambria Math"/>
                </a:endParaRPr>
              </a:p>
              <a:p>
                <a:pPr marL="0" indent="0">
                  <a:buNone/>
                </a:pPr>
                <a14:m>
                  <m:oMath xmlns:m="http://schemas.openxmlformats.org/officeDocument/2006/math">
                    <m:r>
                      <a:rPr lang="en-US" sz="2800" b="0" i="1" smtClean="0">
                        <a:latin typeface="Cambria Math"/>
                      </a:rPr>
                      <m:t>𝑙𝑜𝑔𝑖𝑡</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a:latin typeface="Cambria Math"/>
                              </a:rPr>
                              <m:t>𝜓</m:t>
                            </m:r>
                          </m:e>
                          <m:sub>
                            <m:r>
                              <a:rPr lang="en-US" sz="2800" b="0" i="1">
                                <a:latin typeface="Cambria Math"/>
                              </a:rPr>
                              <m:t>𝑖</m:t>
                            </m:r>
                            <m:r>
                              <a:rPr lang="en-US" sz="2800" b="0" i="1">
                                <a:latin typeface="Cambria Math"/>
                              </a:rPr>
                              <m:t>,</m:t>
                            </m:r>
                            <m:r>
                              <a:rPr lang="en-US" sz="2800" b="0" i="1">
                                <a:latin typeface="Cambria Math"/>
                              </a:rPr>
                              <m:t>𝑗</m:t>
                            </m:r>
                          </m:sub>
                        </m:sSub>
                      </m:e>
                    </m:d>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0</m:t>
                        </m:r>
                      </m:e>
                      <m:sub>
                        <m:r>
                          <a:rPr lang="en-US" sz="2800" b="0" i="1">
                            <a:latin typeface="Cambria Math"/>
                          </a:rPr>
                          <m:t>𝑖</m:t>
                        </m:r>
                      </m:sub>
                    </m:sSub>
                    <m:r>
                      <a:rPr lang="en-US" sz="2800" b="0" i="1">
                        <a:latin typeface="Cambria Math"/>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𝑐𝑙𝑢𝑠𝑡𝑒𝑟</m:t>
                        </m:r>
                      </m:e>
                      <m:sub>
                        <m:r>
                          <a:rPr lang="en-US" sz="2800" b="0" i="1">
                            <a:latin typeface="Cambria Math"/>
                          </a:rPr>
                          <m:t>𝑖</m:t>
                        </m:r>
                        <m:r>
                          <a:rPr lang="en-US" sz="2800" b="0" i="1" smtClean="0">
                            <a:latin typeface="Cambria Math" panose="02040503050406030204" pitchFamily="18" charset="0"/>
                          </a:rPr>
                          <m:t>,</m:t>
                        </m:r>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1</m:t>
                        </m:r>
                      </m:e>
                      <m:sub>
                        <m:r>
                          <a:rPr lang="en-US" sz="2800" b="0" i="1">
                            <a:latin typeface="Cambria Math"/>
                          </a:rPr>
                          <m:t>𝑖</m:t>
                        </m:r>
                      </m:sub>
                    </m:sSub>
                    <m:sSub>
                      <m:sSubPr>
                        <m:ctrlPr>
                          <a:rPr lang="en-US" sz="2800" i="1">
                            <a:latin typeface="Cambria Math" panose="02040503050406030204" pitchFamily="18" charset="0"/>
                          </a:rPr>
                        </m:ctrlPr>
                      </m:sSubPr>
                      <m:e>
                        <m:r>
                          <m:rPr>
                            <m:nor/>
                          </m:rPr>
                          <a:rPr lang="en-US" sz="2800"/>
                          <m:t>upland</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2</m:t>
                        </m:r>
                      </m:e>
                      <m:sub>
                        <m:r>
                          <a:rPr lang="en-US" sz="2800" b="0" i="1">
                            <a:latin typeface="Cambria Math"/>
                          </a:rPr>
                          <m:t>𝑖</m:t>
                        </m:r>
                      </m:sub>
                    </m:sSub>
                    <m:sSub>
                      <m:sSubPr>
                        <m:ctrlPr>
                          <a:rPr lang="en-US" sz="2800" i="1">
                            <a:latin typeface="Cambria Math" panose="02040503050406030204" pitchFamily="18" charset="0"/>
                          </a:rPr>
                        </m:ctrlPr>
                      </m:sSubPr>
                      <m:e>
                        <m:r>
                          <m:rPr>
                            <m:nor/>
                          </m:rPr>
                          <a:rPr lang="en-US" sz="2800"/>
                          <m:t>elev</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3</m:t>
                        </m:r>
                      </m:e>
                      <m:sub>
                        <m:r>
                          <a:rPr lang="en-US" sz="2800" b="0" i="1">
                            <a:latin typeface="Cambria Math"/>
                          </a:rPr>
                          <m:t>𝑖</m:t>
                        </m:r>
                      </m:sub>
                    </m:sSub>
                    <m:sSub>
                      <m:sSubPr>
                        <m:ctrlPr>
                          <a:rPr lang="en-US" sz="2800" i="1">
                            <a:latin typeface="Cambria Math" panose="02040503050406030204" pitchFamily="18" charset="0"/>
                          </a:rPr>
                        </m:ctrlPr>
                      </m:sSubPr>
                      <m:e>
                        <m:r>
                          <a:rPr lang="en-US" sz="2800" b="0" i="1">
                            <a:latin typeface="Cambria Math"/>
                          </a:rPr>
                          <m:t>𝑠h𝑟𝑢𝑏</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4</m:t>
                        </m:r>
                      </m:e>
                      <m:sub>
                        <m:r>
                          <a:rPr lang="en-US" sz="2800" b="0" i="1">
                            <a:latin typeface="Cambria Math"/>
                          </a:rPr>
                          <m:t>𝑖</m:t>
                        </m:r>
                      </m:sub>
                    </m:sSub>
                    <m:sSub>
                      <m:sSubPr>
                        <m:ctrlPr>
                          <a:rPr lang="en-US" sz="2800" i="1">
                            <a:latin typeface="Cambria Math" panose="02040503050406030204" pitchFamily="18" charset="0"/>
                          </a:rPr>
                        </m:ctrlPr>
                      </m:sSubPr>
                      <m:e>
                        <m:r>
                          <m:rPr>
                            <m:nor/>
                          </m:rPr>
                          <a:rPr lang="en-US" sz="2800" i="1">
                            <a:latin typeface="Cambria Math" panose="02040503050406030204" pitchFamily="18" charset="0"/>
                            <a:ea typeface="Cambria Math" panose="02040503050406030204" pitchFamily="18" charset="0"/>
                          </a:rPr>
                          <m:t>overstory</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5</m:t>
                        </m:r>
                      </m:e>
                      <m:sub>
                        <m:r>
                          <a:rPr lang="en-US" sz="2800" b="0" i="1">
                            <a:latin typeface="Cambria Math"/>
                          </a:rPr>
                          <m:t>𝑖</m:t>
                        </m:r>
                      </m:sub>
                    </m:sSub>
                    <m:sSub>
                      <m:sSubPr>
                        <m:ctrlPr>
                          <a:rPr lang="en-US" sz="2800" i="1">
                            <a:latin typeface="Cambria Math" panose="02040503050406030204" pitchFamily="18" charset="0"/>
                          </a:rPr>
                        </m:ctrlPr>
                      </m:sSubPr>
                      <m:e>
                        <m:r>
                          <a:rPr lang="en-US" sz="2800" b="0" i="1">
                            <a:latin typeface="Cambria Math"/>
                          </a:rPr>
                          <m:t>h𝑒𝑟𝑏</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6</m:t>
                        </m:r>
                      </m:e>
                      <m:sub>
                        <m:r>
                          <a:rPr lang="en-US" sz="2800" b="0" i="1">
                            <a:latin typeface="Cambria Math"/>
                          </a:rPr>
                          <m:t>𝑖</m:t>
                        </m:r>
                      </m:sub>
                    </m:sSub>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w</m:t>
                        </m:r>
                        <m:r>
                          <m:rPr>
                            <m:sty m:val="p"/>
                          </m:rPr>
                          <a:rPr lang="en-US" sz="2800" b="0" i="0" smtClean="0">
                            <a:latin typeface="Cambria Math"/>
                          </a:rPr>
                          <m:t>hiteth</m:t>
                        </m:r>
                        <m:r>
                          <a:rPr lang="en-US" sz="2800" b="0" i="1" smtClean="0">
                            <a:latin typeface="Cambria Math"/>
                          </a:rPr>
                          <m:t>𝑜𝑟𝑛</m:t>
                        </m:r>
                      </m:e>
                      <m:sub>
                        <m:r>
                          <a:rPr lang="en-US" sz="2800" b="0" i="1">
                            <a:latin typeface="Cambria Math"/>
                          </a:rPr>
                          <m:t>𝑗</m:t>
                        </m:r>
                      </m:sub>
                    </m:sSub>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a:latin typeface="Cambria Math"/>
                          </a:rPr>
                          <m:t>7</m:t>
                        </m:r>
                      </m:e>
                      <m:sub>
                        <m:r>
                          <a:rPr lang="en-US" sz="2800" b="0" i="1">
                            <a:latin typeface="Cambria Math"/>
                          </a:rPr>
                          <m:t>𝑖</m:t>
                        </m:r>
                      </m:sub>
                    </m:sSub>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b</m:t>
                        </m:r>
                        <m:r>
                          <m:rPr>
                            <m:sty m:val="p"/>
                          </m:rPr>
                          <a:rPr lang="en-US" sz="2800" b="0" i="0" smtClean="0">
                            <a:latin typeface="Cambria Math"/>
                          </a:rPr>
                          <m:t>earclover</m:t>
                        </m:r>
                      </m:e>
                      <m:sub>
                        <m:r>
                          <a:rPr lang="en-US" sz="2800" b="0" i="1">
                            <a:latin typeface="Cambria Math"/>
                          </a:rPr>
                          <m:t>𝑗</m:t>
                        </m:r>
                      </m:sub>
                    </m:sSub>
                  </m:oMath>
                </a14:m>
                <a:r>
                  <a:rPr lang="en-US" sz="2800" dirty="0"/>
                  <a:t> </a:t>
                </a:r>
                <a14:m>
                  <m:oMath xmlns:m="http://schemas.openxmlformats.org/officeDocument/2006/math">
                    <m:r>
                      <a:rPr lang="en-US" sz="2800" b="0" i="1">
                        <a:latin typeface="Cambria Math"/>
                      </a:rPr>
                      <m:t>+</m:t>
                    </m:r>
                    <m:r>
                      <a:rPr lang="en-US" sz="2800" b="0" i="1" smtClean="0">
                        <a:latin typeface="Cambria Math" panose="02040503050406030204" pitchFamily="18" charset="0"/>
                      </a:rPr>
                      <m:t> </m:t>
                    </m:r>
                    <m:sSub>
                      <m:sSubPr>
                        <m:ctrlPr>
                          <a:rPr lang="en-US" sz="2800" i="1">
                            <a:latin typeface="Cambria Math" panose="02040503050406030204" pitchFamily="18" charset="0"/>
                          </a:rPr>
                        </m:ctrlPr>
                      </m:sSubPr>
                      <m:e>
                        <m:r>
                          <a:rPr lang="en-US" sz="2800" b="0" i="1">
                            <a:latin typeface="Cambria Math"/>
                          </a:rPr>
                          <m:t>𝛽</m:t>
                        </m:r>
                        <m:r>
                          <a:rPr lang="en-US" sz="2800" b="0" i="1" smtClean="0">
                            <a:latin typeface="Cambria Math" panose="02040503050406030204" pitchFamily="18" charset="0"/>
                          </a:rPr>
                          <m:t>8</m:t>
                        </m:r>
                      </m:e>
                      <m:sub>
                        <m:r>
                          <a:rPr lang="en-US" sz="2800" b="0" i="1">
                            <a:latin typeface="Cambria Math"/>
                          </a:rPr>
                          <m:t>𝑖</m:t>
                        </m:r>
                      </m:sub>
                    </m:sSub>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deerbrush</m:t>
                        </m:r>
                      </m:e>
                      <m:sub>
                        <m:r>
                          <a:rPr lang="en-US" sz="2800" b="0" i="1">
                            <a:latin typeface="Cambria Math"/>
                          </a:rPr>
                          <m:t>𝑗</m:t>
                        </m:r>
                      </m:sub>
                    </m:sSub>
                  </m:oMath>
                </a14:m>
                <a:r>
                  <a:rPr lang="en-US" sz="2800" dirty="0" smtClean="0"/>
                  <a:t> </a:t>
                </a:r>
                <a14:m>
                  <m:oMath xmlns:m="http://schemas.openxmlformats.org/officeDocument/2006/math">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smtClean="0">
                            <a:latin typeface="Cambria Math" panose="02040503050406030204" pitchFamily="18" charset="0"/>
                          </a:rPr>
                          <m:t>9</m:t>
                        </m:r>
                      </m:e>
                      <m:sub>
                        <m:r>
                          <a:rPr lang="en-US" sz="2800" b="0" i="1">
                            <a:latin typeface="Cambria Math"/>
                          </a:rPr>
                          <m:t>𝑖</m:t>
                        </m:r>
                      </m:sub>
                    </m:sSub>
                    <m:sSub>
                      <m:sSubPr>
                        <m:ctrlPr>
                          <a:rPr lang="en-US" sz="2800" i="1">
                            <a:latin typeface="Cambria Math" panose="02040503050406030204" pitchFamily="18" charset="0"/>
                          </a:rPr>
                        </m:ctrlPr>
                      </m:sSubPr>
                      <m:e>
                        <m:r>
                          <a:rPr lang="en-US" sz="2800" b="0" i="1">
                            <a:latin typeface="Cambria Math" panose="02040503050406030204" pitchFamily="18" charset="0"/>
                          </a:rPr>
                          <m:t>𝑚𝑎𝑛𝑧𝑎𝑛𝑖𝑡𝑎</m:t>
                        </m:r>
                      </m:e>
                      <m:sub>
                        <m:r>
                          <a:rPr lang="en-US" sz="2800" b="0" i="1">
                            <a:latin typeface="Cambria Math"/>
                          </a:rPr>
                          <m:t>𝑗</m:t>
                        </m:r>
                      </m:sub>
                    </m:sSub>
                  </m:oMath>
                </a14:m>
                <a:r>
                  <a:rPr lang="en-US" sz="2800" dirty="0" smtClean="0"/>
                  <a:t> </a:t>
                </a:r>
                <a14:m>
                  <m:oMath xmlns:m="http://schemas.openxmlformats.org/officeDocument/2006/math">
                    <m:r>
                      <a:rPr lang="en-US" sz="2800" b="0" i="1">
                        <a:latin typeface="Cambria Math"/>
                      </a:rPr>
                      <m:t>+</m:t>
                    </m:r>
                    <m:sSub>
                      <m:sSubPr>
                        <m:ctrlPr>
                          <a:rPr lang="en-US" sz="2800" i="1">
                            <a:latin typeface="Cambria Math" panose="02040503050406030204" pitchFamily="18" charset="0"/>
                          </a:rPr>
                        </m:ctrlPr>
                      </m:sSubPr>
                      <m:e>
                        <m:r>
                          <a:rPr lang="en-US" sz="2800" b="0" i="1">
                            <a:latin typeface="Cambria Math"/>
                          </a:rPr>
                          <m:t>𝛽</m:t>
                        </m:r>
                        <m:r>
                          <a:rPr lang="en-US" sz="2800" b="0" i="1" smtClean="0">
                            <a:latin typeface="Cambria Math" panose="02040503050406030204" pitchFamily="18" charset="0"/>
                          </a:rPr>
                          <m:t>10</m:t>
                        </m:r>
                      </m:e>
                      <m:sub>
                        <m:r>
                          <a:rPr lang="en-US" sz="2800" b="0" i="1">
                            <a:latin typeface="Cambria Math"/>
                          </a:rPr>
                          <m:t>𝑖</m:t>
                        </m:r>
                      </m:sub>
                    </m:sSub>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year</m:t>
                        </m:r>
                      </m:e>
                      <m:sub>
                        <m:r>
                          <a:rPr lang="en-US" sz="2800" b="0" i="1">
                            <a:latin typeface="Cambria Math"/>
                          </a:rPr>
                          <m:t>𝑗</m:t>
                        </m:r>
                      </m:sub>
                    </m:sSub>
                  </m:oMath>
                </a14:m>
                <a:endParaRPr lang="en-US" sz="2800" dirty="0" smtClean="0"/>
              </a:p>
              <a:p>
                <a:pPr marL="0" indent="0">
                  <a:buNone/>
                </a:pPr>
                <a:endParaRPr lang="en-US" dirty="0" smtClean="0"/>
              </a:p>
              <a:p>
                <a:pPr marL="0"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828800"/>
                <a:ext cx="9144000" cy="2438400"/>
              </a:xfrm>
              <a:blipFill rotWithShape="0">
                <a:blip r:embed="rId4"/>
                <a:stretch>
                  <a:fillRect/>
                </a:stretch>
              </a:blipFill>
            </p:spPr>
            <p:txBody>
              <a:bodyPr/>
              <a:lstStyle/>
              <a:p>
                <a:r>
                  <a:rPr lang="en-US">
                    <a:noFill/>
                  </a:rPr>
                  <a:t> </a:t>
                </a:r>
              </a:p>
            </p:txBody>
          </p:sp>
        </mc:Fallback>
      </mc:AlternateContent>
      <p:pic>
        <p:nvPicPr>
          <p:cNvPr id="5"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5562600"/>
            <a:ext cx="900477" cy="1148884"/>
          </a:xfrm>
          <a:prstGeom prst="rect">
            <a:avLst/>
          </a:prstGeom>
        </p:spPr>
      </p:pic>
      <p:sp>
        <p:nvSpPr>
          <p:cNvPr id="2" name="Title 1"/>
          <p:cNvSpPr>
            <a:spLocks noGrp="1"/>
          </p:cNvSpPr>
          <p:nvPr>
            <p:ph type="title"/>
          </p:nvPr>
        </p:nvSpPr>
        <p:spPr>
          <a:xfrm>
            <a:off x="0" y="-228600"/>
            <a:ext cx="9144000" cy="1910883"/>
          </a:xfrm>
          <a:solidFill>
            <a:schemeClr val="bg1"/>
          </a:solidFill>
        </p:spPr>
        <p:txBody>
          <a:bodyPr>
            <a:normAutofit fontScale="90000"/>
          </a:bodyPr>
          <a:lstStyle/>
          <a:p>
            <a:r>
              <a:rPr lang="en-US" dirty="0" smtClean="0"/>
              <a:t>Methods: Bayesian hierarchical modeling of abundance and species richness</a:t>
            </a:r>
            <a:endParaRPr lang="en-US" dirty="0"/>
          </a:p>
        </p:txBody>
      </p:sp>
    </p:spTree>
    <p:extLst>
      <p:ext uri="{BB962C8B-B14F-4D97-AF65-F5344CB8AC3E}">
        <p14:creationId xmlns:p14="http://schemas.microsoft.com/office/powerpoint/2010/main" val="241607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57294" cy="1143000"/>
          </a:xfrm>
        </p:spPr>
        <p:txBody>
          <a:bodyPr>
            <a:normAutofit fontScale="90000"/>
          </a:bodyPr>
          <a:lstStyle/>
          <a:p>
            <a:r>
              <a:rPr lang="en-US" dirty="0" smtClean="0"/>
              <a:t>Methods: plant species </a:t>
            </a:r>
            <a:br>
              <a:rPr lang="en-US" dirty="0" smtClean="0"/>
            </a:br>
            <a:r>
              <a:rPr lang="en-US" dirty="0" smtClean="0"/>
              <a:t>use versus availability</a:t>
            </a:r>
            <a:endParaRPr lang="en-US" dirty="0"/>
          </a:p>
        </p:txBody>
      </p:sp>
      <p:sp>
        <p:nvSpPr>
          <p:cNvPr id="6" name="Content Placeholder 5"/>
          <p:cNvSpPr>
            <a:spLocks noGrp="1"/>
          </p:cNvSpPr>
          <p:nvPr>
            <p:ph idx="1"/>
          </p:nvPr>
        </p:nvSpPr>
        <p:spPr>
          <a:xfrm>
            <a:off x="457200" y="1600200"/>
            <a:ext cx="5257800" cy="4525963"/>
          </a:xfrm>
        </p:spPr>
        <p:txBody>
          <a:bodyPr>
            <a:normAutofit/>
          </a:bodyPr>
          <a:lstStyle/>
          <a:p>
            <a:r>
              <a:rPr lang="en-US" dirty="0"/>
              <a:t>Chi-squared goodness-of-fit test of the </a:t>
            </a:r>
            <a:r>
              <a:rPr lang="en-US" dirty="0" smtClean="0"/>
              <a:t>distribution &amp; Bonferroni </a:t>
            </a:r>
            <a:r>
              <a:rPr lang="en-US" dirty="0"/>
              <a:t>Z-statistic</a:t>
            </a:r>
          </a:p>
          <a:p>
            <a:endParaRPr lang="en-US" dirty="0" smtClean="0"/>
          </a:p>
          <a:p>
            <a:r>
              <a:rPr lang="en-US" dirty="0" smtClean="0"/>
              <a:t>H</a:t>
            </a:r>
            <a:r>
              <a:rPr lang="en-US" sz="2000" dirty="0" smtClean="0"/>
              <a:t>0</a:t>
            </a:r>
            <a:r>
              <a:rPr lang="en-US" dirty="0" smtClean="0"/>
              <a:t>: bumble bees </a:t>
            </a:r>
            <a:r>
              <a:rPr lang="en-US" dirty="0"/>
              <a:t>will forage on plants at rates proportional to their frequency on the </a:t>
            </a:r>
            <a:r>
              <a:rPr lang="en-US" dirty="0" smtClean="0"/>
              <a:t>landscape</a:t>
            </a:r>
          </a:p>
        </p:txBody>
      </p:sp>
      <p:pic>
        <p:nvPicPr>
          <p:cNvPr id="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4494" y="0"/>
            <a:ext cx="900477" cy="114888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67400" y="1612900"/>
            <a:ext cx="2819400" cy="4619788"/>
          </a:xfrm>
          <a:prstGeom prst="rect">
            <a:avLst/>
          </a:prstGeom>
        </p:spPr>
      </p:pic>
      <p:sp>
        <p:nvSpPr>
          <p:cNvPr id="8" name="TextBox 7"/>
          <p:cNvSpPr txBox="1"/>
          <p:nvPr/>
        </p:nvSpPr>
        <p:spPr>
          <a:xfrm>
            <a:off x="7302500" y="5953372"/>
            <a:ext cx="1300419" cy="253916"/>
          </a:xfrm>
          <a:prstGeom prst="rect">
            <a:avLst/>
          </a:prstGeom>
          <a:noFill/>
        </p:spPr>
        <p:txBody>
          <a:bodyPr wrap="square" rtlCol="0">
            <a:spAutoFit/>
          </a:bodyPr>
          <a:lstStyle/>
          <a:p>
            <a:r>
              <a:rPr lang="en-US" sz="1050" dirty="0" smtClean="0"/>
              <a:t>Alma S charge 2015</a:t>
            </a:r>
            <a:endParaRPr lang="en-US" sz="1050" dirty="0"/>
          </a:p>
        </p:txBody>
      </p:sp>
    </p:spTree>
    <p:extLst>
      <p:ext uri="{BB962C8B-B14F-4D97-AF65-F5344CB8AC3E}">
        <p14:creationId xmlns:p14="http://schemas.microsoft.com/office/powerpoint/2010/main" val="1975227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349"/>
          <a:stretch/>
        </p:blipFill>
        <p:spPr>
          <a:xfrm>
            <a:off x="21771" y="1306286"/>
            <a:ext cx="9267372" cy="5566228"/>
          </a:xfrm>
          <a:prstGeom prst="rect">
            <a:avLst/>
          </a:prstGeom>
        </p:spPr>
      </p:pic>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3962400" cy="4525963"/>
          </a:xfrm>
          <a:solidFill>
            <a:srgbClr val="FFFFCC"/>
          </a:solidFill>
        </p:spPr>
        <p:txBody>
          <a:bodyPr/>
          <a:lstStyle/>
          <a:p>
            <a:r>
              <a:rPr lang="en-US" dirty="0" smtClean="0"/>
              <a:t>1,952 </a:t>
            </a:r>
            <a:r>
              <a:rPr lang="en-US" dirty="0"/>
              <a:t>surveys on 495 plots </a:t>
            </a:r>
            <a:endParaRPr lang="en-US" dirty="0" smtClean="0"/>
          </a:p>
          <a:p>
            <a:pPr lvl="1"/>
            <a:r>
              <a:rPr lang="en-US" dirty="0" smtClean="0"/>
              <a:t>413 </a:t>
            </a:r>
            <a:r>
              <a:rPr lang="en-US" dirty="0"/>
              <a:t>upland plots </a:t>
            </a:r>
            <a:endParaRPr lang="en-US" dirty="0" smtClean="0"/>
          </a:p>
          <a:p>
            <a:pPr lvl="1"/>
            <a:r>
              <a:rPr lang="en-US" dirty="0" smtClean="0"/>
              <a:t>82 </a:t>
            </a:r>
            <a:r>
              <a:rPr lang="en-US" dirty="0"/>
              <a:t>riparian </a:t>
            </a:r>
            <a:r>
              <a:rPr lang="en-US" dirty="0" smtClean="0"/>
              <a:t>plots</a:t>
            </a:r>
          </a:p>
          <a:p>
            <a:r>
              <a:rPr lang="en-US" dirty="0" smtClean="0"/>
              <a:t>Captured 2,494  </a:t>
            </a:r>
            <a:r>
              <a:rPr lang="en-US" dirty="0"/>
              <a:t>bumble bees from 12 species</a:t>
            </a:r>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0155" y="0"/>
            <a:ext cx="1023846" cy="1306286"/>
          </a:xfrm>
          <a:prstGeom prst="rect">
            <a:avLst/>
          </a:prstGeom>
        </p:spPr>
      </p:pic>
      <p:sp>
        <p:nvSpPr>
          <p:cNvPr id="6" name="TextBox 5"/>
          <p:cNvSpPr txBox="1"/>
          <p:nvPr/>
        </p:nvSpPr>
        <p:spPr>
          <a:xfrm>
            <a:off x="7772400" y="6477000"/>
            <a:ext cx="1300419" cy="253916"/>
          </a:xfrm>
          <a:prstGeom prst="rect">
            <a:avLst/>
          </a:prstGeom>
          <a:noFill/>
        </p:spPr>
        <p:txBody>
          <a:bodyPr wrap="square" rtlCol="0">
            <a:spAutoFit/>
          </a:bodyPr>
          <a:lstStyle/>
          <a:p>
            <a:r>
              <a:rPr lang="en-US" sz="1050" dirty="0" smtClean="0"/>
              <a:t>Alma Schrage 2015</a:t>
            </a:r>
            <a:endParaRPr lang="en-US" sz="1050" dirty="0"/>
          </a:p>
        </p:txBody>
      </p:sp>
    </p:spTree>
    <p:extLst>
      <p:ext uri="{BB962C8B-B14F-4D97-AF65-F5344CB8AC3E}">
        <p14:creationId xmlns:p14="http://schemas.microsoft.com/office/powerpoint/2010/main" val="413435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403796"/>
              </p:ext>
            </p:extLst>
          </p:nvPr>
        </p:nvGraphicFramePr>
        <p:xfrm>
          <a:off x="304800" y="304800"/>
          <a:ext cx="8382000" cy="609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523" y="0"/>
            <a:ext cx="900477" cy="1148884"/>
          </a:xfrm>
          <a:prstGeom prst="rect">
            <a:avLst/>
          </a:prstGeom>
        </p:spPr>
      </p:pic>
    </p:spTree>
    <p:extLst>
      <p:ext uri="{BB962C8B-B14F-4D97-AF65-F5344CB8AC3E}">
        <p14:creationId xmlns:p14="http://schemas.microsoft.com/office/powerpoint/2010/main" val="167993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BOMBAY\ (C)\Helenwork\Helenwork\IBP\bees\bee photos power fred\Fred's Fire Bee Photos\FC124\20150808_FC124_VID7_2.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31396" y="3657600"/>
            <a:ext cx="3325670" cy="24942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05727" y="6151852"/>
            <a:ext cx="1893403" cy="461665"/>
          </a:xfrm>
          <a:prstGeom prst="rect">
            <a:avLst/>
          </a:prstGeom>
          <a:noFill/>
        </p:spPr>
        <p:txBody>
          <a:bodyPr wrap="none" rtlCol="0">
            <a:spAutoFit/>
          </a:bodyPr>
          <a:lstStyle/>
          <a:p>
            <a:r>
              <a:rPr lang="en-US" sz="2400" dirty="0" smtClean="0"/>
              <a:t>B. </a:t>
            </a:r>
            <a:r>
              <a:rPr lang="en-US" sz="2400" dirty="0" err="1" smtClean="0"/>
              <a:t>rufocinctus</a:t>
            </a:r>
            <a:endParaRPr lang="en-US" sz="2400" dirty="0"/>
          </a:p>
        </p:txBody>
      </p:sp>
      <p:pic>
        <p:nvPicPr>
          <p:cNvPr id="7" name="Picture 2" descr="C:\BOMBAY\ (C)\Helenwork\Helenwork\IBP\bees\bee photos power fred\Power Fire Bee Photos\PC111\20150627_PC111_VID1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9220" y="607136"/>
            <a:ext cx="3377979" cy="2440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9777" y="3098586"/>
            <a:ext cx="1596912" cy="461665"/>
          </a:xfrm>
          <a:prstGeom prst="rect">
            <a:avLst/>
          </a:prstGeom>
          <a:noFill/>
        </p:spPr>
        <p:txBody>
          <a:bodyPr wrap="none" rtlCol="0">
            <a:spAutoFit/>
          </a:bodyPr>
          <a:lstStyle/>
          <a:p>
            <a:r>
              <a:rPr lang="en-US" sz="2400" dirty="0" smtClean="0"/>
              <a:t>B. </a:t>
            </a:r>
            <a:r>
              <a:rPr lang="en-US" sz="2400" dirty="0" err="1" smtClean="0"/>
              <a:t>vandykei</a:t>
            </a:r>
            <a:endParaRPr lang="en-US" sz="2400" dirty="0"/>
          </a:p>
        </p:txBody>
      </p:sp>
      <p:pic>
        <p:nvPicPr>
          <p:cNvPr id="9" name="Picture 3" descr="C:\BOMBAY\ (C)\Helenwork\Helenwork\IBP\bees\bee photos power fred\Fred's Fire Bee Photos\FC128\20150820_FC128_VID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399" y="3623215"/>
            <a:ext cx="3371517" cy="25286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30615" y="3098586"/>
            <a:ext cx="2068515" cy="461665"/>
          </a:xfrm>
          <a:prstGeom prst="rect">
            <a:avLst/>
          </a:prstGeom>
          <a:noFill/>
        </p:spPr>
        <p:txBody>
          <a:bodyPr wrap="none" rtlCol="0">
            <a:spAutoFit/>
          </a:bodyPr>
          <a:lstStyle/>
          <a:p>
            <a:r>
              <a:rPr lang="en-US" sz="2400" dirty="0" smtClean="0"/>
              <a:t>B. </a:t>
            </a:r>
            <a:r>
              <a:rPr lang="en-US" sz="2400" dirty="0" err="1" smtClean="0"/>
              <a:t>vosnesenskii</a:t>
            </a:r>
            <a:endParaRPr lang="en-US" sz="2400" dirty="0"/>
          </a:p>
        </p:txBody>
      </p:sp>
      <p:sp>
        <p:nvSpPr>
          <p:cNvPr id="12" name="TextBox 11"/>
          <p:cNvSpPr txBox="1"/>
          <p:nvPr/>
        </p:nvSpPr>
        <p:spPr>
          <a:xfrm>
            <a:off x="5582270" y="6176716"/>
            <a:ext cx="1655774" cy="461665"/>
          </a:xfrm>
          <a:prstGeom prst="rect">
            <a:avLst/>
          </a:prstGeom>
          <a:noFill/>
        </p:spPr>
        <p:txBody>
          <a:bodyPr wrap="none" rtlCol="0">
            <a:spAutoFit/>
          </a:bodyPr>
          <a:lstStyle/>
          <a:p>
            <a:r>
              <a:rPr lang="en-US" sz="2400" dirty="0" smtClean="0"/>
              <a:t>B. </a:t>
            </a:r>
            <a:r>
              <a:rPr lang="en-US" sz="2400" dirty="0" err="1" smtClean="0"/>
              <a:t>flavifrons</a:t>
            </a:r>
            <a:endParaRPr lang="en-US" sz="2400" dirty="0"/>
          </a:p>
        </p:txBody>
      </p:sp>
      <p:pic>
        <p:nvPicPr>
          <p:cNvPr id="13"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3523" y="3023"/>
            <a:ext cx="900477" cy="1148884"/>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48200" y="607136"/>
            <a:ext cx="3505199" cy="2428486"/>
          </a:xfrm>
          <a:prstGeom prst="rect">
            <a:avLst/>
          </a:prstGeom>
        </p:spPr>
      </p:pic>
    </p:spTree>
    <p:extLst>
      <p:ext uri="{BB962C8B-B14F-4D97-AF65-F5344CB8AC3E}">
        <p14:creationId xmlns:p14="http://schemas.microsoft.com/office/powerpoint/2010/main" val="225917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rgbClr val="DBEEF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3403</TotalTime>
  <Words>1796</Words>
  <Application>Microsoft Office PowerPoint</Application>
  <PresentationFormat>On-screen Show (4:3)</PresentationFormat>
  <Paragraphs>200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Times New Roman</vt:lpstr>
      <vt:lpstr>Office Theme</vt:lpstr>
      <vt:lpstr>Bumble Bee use of montane chaparral and riparian vegetation after wildfire in the central Sierra Nevada </vt:lpstr>
      <vt:lpstr>OBJECTIVES</vt:lpstr>
      <vt:lpstr>Study Area &amp; Design</vt:lpstr>
      <vt:lpstr>Field Methods</vt:lpstr>
      <vt:lpstr>Methods: Bayesian hierarchical modeling of abundance and species richness</vt:lpstr>
      <vt:lpstr>Methods: plant species  use versus availability</vt:lpstr>
      <vt:lpstr>RESULTS</vt:lpstr>
      <vt:lpstr>PowerPoint Presentation</vt:lpstr>
      <vt:lpstr>PowerPoint Presentation</vt:lpstr>
      <vt:lpstr>Results: Bumble Bee Abundance</vt:lpstr>
      <vt:lpstr>PowerPoint Presentation</vt:lpstr>
      <vt:lpstr>Results: species models</vt:lpstr>
      <vt:lpstr>Results: species models</vt:lpstr>
      <vt:lpstr>Results: species models</vt:lpstr>
      <vt:lpstr>Results: Floral Resources</vt:lpstr>
      <vt:lpstr>Results: use vs. availability</vt:lpstr>
      <vt:lpstr>Timing of plant use</vt:lpstr>
      <vt:lpstr>Discussion</vt:lpstr>
      <vt:lpstr>Management Recommendations</vt:lpstr>
      <vt:lpstr>Acknowledgements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Loffland</dc:creator>
  <cp:lastModifiedBy>Helen Loffland</cp:lastModifiedBy>
  <cp:revision>187</cp:revision>
  <cp:lastPrinted>2017-11-08T14:13:19Z</cp:lastPrinted>
  <dcterms:created xsi:type="dcterms:W3CDTF">2016-02-17T21:03:58Z</dcterms:created>
  <dcterms:modified xsi:type="dcterms:W3CDTF">2017-11-08T14:32:55Z</dcterms:modified>
</cp:coreProperties>
</file>