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2" r:id="rId3"/>
    <p:sldId id="264" r:id="rId4"/>
    <p:sldId id="265" r:id="rId5"/>
    <p:sldId id="266" r:id="rId6"/>
    <p:sldId id="267" r:id="rId7"/>
    <p:sldId id="268" r:id="rId8"/>
    <p:sldId id="270" r:id="rId9"/>
    <p:sldId id="271" r:id="rId10"/>
    <p:sldId id="276" r:id="rId11"/>
    <p:sldId id="272" r:id="rId12"/>
    <p:sldId id="273" r:id="rId13"/>
    <p:sldId id="274" r:id="rId14"/>
    <p:sldId id="275" r:id="rId15"/>
    <p:sldId id="269"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94637"/>
  </p:normalViewPr>
  <p:slideViewPr>
    <p:cSldViewPr snapToGrid="0" snapToObjects="1">
      <p:cViewPr>
        <p:scale>
          <a:sx n="72" d="100"/>
          <a:sy n="72" d="100"/>
        </p:scale>
        <p:origin x="-2144" y="-376"/>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north:Documents:Manuscripts:Treatment%20Scale:Historic%20acreage%20bur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6843287811913"/>
          <c:y val="0.0608396831285811"/>
          <c:w val="0.422242110203484"/>
          <c:h val="0.752499839342433"/>
        </c:manualLayout>
      </c:layout>
      <c:barChart>
        <c:barDir val="col"/>
        <c:grouping val="stacked"/>
        <c:varyColors val="0"/>
        <c:ser>
          <c:idx val="0"/>
          <c:order val="0"/>
          <c:tx>
            <c:strRef>
              <c:f>Backlog!$A$3</c:f>
              <c:strCache>
                <c:ptCount val="1"/>
                <c:pt idx="0">
                  <c:v>Jeffrey pine-fir</c:v>
                </c:pt>
              </c:strCache>
            </c:strRef>
          </c:tx>
          <c:invertIfNegative val="0"/>
          <c:cat>
            <c:strRef>
              <c:f>Backlog!$B$2:$D$2</c:f>
              <c:strCache>
                <c:ptCount val="3"/>
                <c:pt idx="0">
                  <c:v>Annual Treatment</c:v>
                </c:pt>
                <c:pt idx="1">
                  <c:v>Historic ac/yr</c:v>
                </c:pt>
                <c:pt idx="2">
                  <c:v>Backlog</c:v>
                </c:pt>
              </c:strCache>
            </c:strRef>
          </c:cat>
          <c:val>
            <c:numRef>
              <c:f>Backlog!$B$3:$D$3</c:f>
              <c:numCache>
                <c:formatCode>#,##0</c:formatCode>
                <c:ptCount val="3"/>
                <c:pt idx="1">
                  <c:v>73042.76000000001</c:v>
                </c:pt>
                <c:pt idx="2">
                  <c:v>485885.0943099123</c:v>
                </c:pt>
              </c:numCache>
            </c:numRef>
          </c:val>
        </c:ser>
        <c:ser>
          <c:idx val="1"/>
          <c:order val="1"/>
          <c:tx>
            <c:strRef>
              <c:f>Backlog!$A$4</c:f>
              <c:strCache>
                <c:ptCount val="1"/>
                <c:pt idx="0">
                  <c:v>West-side ponderosa pine</c:v>
                </c:pt>
              </c:strCache>
            </c:strRef>
          </c:tx>
          <c:invertIfNegative val="0"/>
          <c:cat>
            <c:strRef>
              <c:f>Backlog!$B$2:$D$2</c:f>
              <c:strCache>
                <c:ptCount val="3"/>
                <c:pt idx="0">
                  <c:v>Annual Treatment</c:v>
                </c:pt>
                <c:pt idx="1">
                  <c:v>Historic ac/yr</c:v>
                </c:pt>
                <c:pt idx="2">
                  <c:v>Backlog</c:v>
                </c:pt>
              </c:strCache>
            </c:strRef>
          </c:cat>
          <c:val>
            <c:numRef>
              <c:f>Backlog!$B$4:$D$4</c:f>
              <c:numCache>
                <c:formatCode>#,##0</c:formatCode>
                <c:ptCount val="3"/>
                <c:pt idx="1">
                  <c:v>115299.8252</c:v>
                </c:pt>
                <c:pt idx="2">
                  <c:v>453046.0304032193</c:v>
                </c:pt>
              </c:numCache>
            </c:numRef>
          </c:val>
        </c:ser>
        <c:ser>
          <c:idx val="2"/>
          <c:order val="2"/>
          <c:tx>
            <c:strRef>
              <c:f>Backlog!$A$5</c:f>
              <c:strCache>
                <c:ptCount val="1"/>
                <c:pt idx="0">
                  <c:v>Jeffrey pine</c:v>
                </c:pt>
              </c:strCache>
            </c:strRef>
          </c:tx>
          <c:invertIfNegative val="0"/>
          <c:cat>
            <c:strRef>
              <c:f>Backlog!$B$2:$D$2</c:f>
              <c:strCache>
                <c:ptCount val="3"/>
                <c:pt idx="0">
                  <c:v>Annual Treatment</c:v>
                </c:pt>
                <c:pt idx="1">
                  <c:v>Historic ac/yr</c:v>
                </c:pt>
                <c:pt idx="2">
                  <c:v>Backlog</c:v>
                </c:pt>
              </c:strCache>
            </c:strRef>
          </c:cat>
          <c:val>
            <c:numRef>
              <c:f>Backlog!$B$5:$D$5</c:f>
              <c:numCache>
                <c:formatCode>#,##0</c:formatCode>
                <c:ptCount val="3"/>
                <c:pt idx="1">
                  <c:v>60570.3875</c:v>
                </c:pt>
                <c:pt idx="2">
                  <c:v>317496.9999079108</c:v>
                </c:pt>
              </c:numCache>
            </c:numRef>
          </c:val>
        </c:ser>
        <c:ser>
          <c:idx val="3"/>
          <c:order val="3"/>
          <c:tx>
            <c:strRef>
              <c:f>Backlog!$A$6</c:f>
              <c:strCache>
                <c:ptCount val="1"/>
                <c:pt idx="0">
                  <c:v>Lodgepole pine</c:v>
                </c:pt>
              </c:strCache>
            </c:strRef>
          </c:tx>
          <c:invertIfNegative val="0"/>
          <c:cat>
            <c:strRef>
              <c:f>Backlog!$B$2:$D$2</c:f>
              <c:strCache>
                <c:ptCount val="3"/>
                <c:pt idx="0">
                  <c:v>Annual Treatment</c:v>
                </c:pt>
                <c:pt idx="1">
                  <c:v>Historic ac/yr</c:v>
                </c:pt>
                <c:pt idx="2">
                  <c:v>Backlog</c:v>
                </c:pt>
              </c:strCache>
            </c:strRef>
          </c:cat>
          <c:val>
            <c:numRef>
              <c:f>Backlog!$B$6:$D$6</c:f>
              <c:numCache>
                <c:formatCode>#,##0</c:formatCode>
                <c:ptCount val="3"/>
                <c:pt idx="1">
                  <c:v>10654.952</c:v>
                </c:pt>
                <c:pt idx="2">
                  <c:v>274291.700591204</c:v>
                </c:pt>
              </c:numCache>
            </c:numRef>
          </c:val>
        </c:ser>
        <c:ser>
          <c:idx val="4"/>
          <c:order val="4"/>
          <c:tx>
            <c:strRef>
              <c:f>Backlog!$A$7</c:f>
              <c:strCache>
                <c:ptCount val="1"/>
                <c:pt idx="0">
                  <c:v>Lower cismontane mixed conifer-oak</c:v>
                </c:pt>
              </c:strCache>
            </c:strRef>
          </c:tx>
          <c:invertIfNegative val="0"/>
          <c:cat>
            <c:strRef>
              <c:f>Backlog!$B$2:$D$2</c:f>
              <c:strCache>
                <c:ptCount val="3"/>
                <c:pt idx="0">
                  <c:v>Annual Treatment</c:v>
                </c:pt>
                <c:pt idx="1">
                  <c:v>Historic ac/yr</c:v>
                </c:pt>
                <c:pt idx="2">
                  <c:v>Backlog</c:v>
                </c:pt>
              </c:strCache>
            </c:strRef>
          </c:cat>
          <c:val>
            <c:numRef>
              <c:f>Backlog!$B$7:$D$7</c:f>
              <c:numCache>
                <c:formatCode>#,##0</c:formatCode>
                <c:ptCount val="3"/>
                <c:pt idx="1">
                  <c:v>48126.18440000001</c:v>
                </c:pt>
                <c:pt idx="2">
                  <c:v>270310.0339471904</c:v>
                </c:pt>
              </c:numCache>
            </c:numRef>
          </c:val>
        </c:ser>
        <c:ser>
          <c:idx val="5"/>
          <c:order val="5"/>
          <c:tx>
            <c:strRef>
              <c:f>Backlog!$A$8</c:f>
              <c:strCache>
                <c:ptCount val="1"/>
                <c:pt idx="0">
                  <c:v>Red fir-western white pine</c:v>
                </c:pt>
              </c:strCache>
            </c:strRef>
          </c:tx>
          <c:invertIfNegative val="0"/>
          <c:cat>
            <c:strRef>
              <c:f>Backlog!$B$2:$D$2</c:f>
              <c:strCache>
                <c:ptCount val="3"/>
                <c:pt idx="0">
                  <c:v>Annual Treatment</c:v>
                </c:pt>
                <c:pt idx="1">
                  <c:v>Historic ac/yr</c:v>
                </c:pt>
                <c:pt idx="2">
                  <c:v>Backlog</c:v>
                </c:pt>
              </c:strCache>
            </c:strRef>
          </c:cat>
          <c:val>
            <c:numRef>
              <c:f>Backlog!$B$8:$D$8</c:f>
              <c:numCache>
                <c:formatCode>#,##0</c:formatCode>
                <c:ptCount val="3"/>
                <c:pt idx="1">
                  <c:v>5908.161</c:v>
                </c:pt>
                <c:pt idx="2">
                  <c:v>250868.843078587</c:v>
                </c:pt>
              </c:numCache>
            </c:numRef>
          </c:val>
        </c:ser>
        <c:ser>
          <c:idx val="6"/>
          <c:order val="6"/>
          <c:tx>
            <c:strRef>
              <c:f>Backlog!$A$9</c:f>
              <c:strCache>
                <c:ptCount val="1"/>
                <c:pt idx="0">
                  <c:v>Red fir</c:v>
                </c:pt>
              </c:strCache>
            </c:strRef>
          </c:tx>
          <c:invertIfNegative val="0"/>
          <c:cat>
            <c:strRef>
              <c:f>Backlog!$B$2:$D$2</c:f>
              <c:strCache>
                <c:ptCount val="3"/>
                <c:pt idx="0">
                  <c:v>Annual Treatment</c:v>
                </c:pt>
                <c:pt idx="1">
                  <c:v>Historic ac/yr</c:v>
                </c:pt>
                <c:pt idx="2">
                  <c:v>Backlog</c:v>
                </c:pt>
              </c:strCache>
            </c:strRef>
          </c:cat>
          <c:val>
            <c:numRef>
              <c:f>Backlog!$B$9:$D$9</c:f>
              <c:numCache>
                <c:formatCode>#,##0</c:formatCode>
                <c:ptCount val="3"/>
                <c:pt idx="1">
                  <c:v>11371.81655555556</c:v>
                </c:pt>
                <c:pt idx="2">
                  <c:v>235659.7623035328</c:v>
                </c:pt>
              </c:numCache>
            </c:numRef>
          </c:val>
        </c:ser>
        <c:ser>
          <c:idx val="7"/>
          <c:order val="7"/>
          <c:tx>
            <c:strRef>
              <c:f>Backlog!$A$10</c:f>
              <c:strCache>
                <c:ptCount val="1"/>
                <c:pt idx="0">
                  <c:v>East-side ponderosa pine</c:v>
                </c:pt>
              </c:strCache>
            </c:strRef>
          </c:tx>
          <c:invertIfNegative val="0"/>
          <c:cat>
            <c:strRef>
              <c:f>Backlog!$B$2:$D$2</c:f>
              <c:strCache>
                <c:ptCount val="3"/>
                <c:pt idx="0">
                  <c:v>Annual Treatment</c:v>
                </c:pt>
                <c:pt idx="1">
                  <c:v>Historic ac/yr</c:v>
                </c:pt>
                <c:pt idx="2">
                  <c:v>Backlog</c:v>
                </c:pt>
              </c:strCache>
            </c:strRef>
          </c:cat>
          <c:val>
            <c:numRef>
              <c:f>Backlog!$B$10:$D$10</c:f>
              <c:numCache>
                <c:formatCode>#,##0</c:formatCode>
                <c:ptCount val="3"/>
                <c:pt idx="1">
                  <c:v>60620.5488</c:v>
                </c:pt>
                <c:pt idx="2">
                  <c:v>211665.246401115</c:v>
                </c:pt>
              </c:numCache>
            </c:numRef>
          </c:val>
        </c:ser>
        <c:ser>
          <c:idx val="8"/>
          <c:order val="8"/>
          <c:tx>
            <c:strRef>
              <c:f>Backlog!$A$11</c:f>
              <c:strCache>
                <c:ptCount val="1"/>
                <c:pt idx="0">
                  <c:v>Black oak</c:v>
                </c:pt>
              </c:strCache>
            </c:strRef>
          </c:tx>
          <c:invertIfNegative val="0"/>
          <c:cat>
            <c:strRef>
              <c:f>Backlog!$B$2:$D$2</c:f>
              <c:strCache>
                <c:ptCount val="3"/>
                <c:pt idx="0">
                  <c:v>Annual Treatment</c:v>
                </c:pt>
                <c:pt idx="1">
                  <c:v>Historic ac/yr</c:v>
                </c:pt>
                <c:pt idx="2">
                  <c:v>Backlog</c:v>
                </c:pt>
              </c:strCache>
            </c:strRef>
          </c:cat>
          <c:val>
            <c:numRef>
              <c:f>Backlog!$B$11:$D$11</c:f>
              <c:numCache>
                <c:formatCode>#,##0</c:formatCode>
                <c:ptCount val="3"/>
                <c:pt idx="1">
                  <c:v>16115.862</c:v>
                </c:pt>
                <c:pt idx="2">
                  <c:v>97161.11322727334</c:v>
                </c:pt>
              </c:numCache>
            </c:numRef>
          </c:val>
        </c:ser>
        <c:ser>
          <c:idx val="9"/>
          <c:order val="9"/>
          <c:tx>
            <c:strRef>
              <c:f>Backlog!$A$12</c:f>
              <c:strCache>
                <c:ptCount val="1"/>
                <c:pt idx="0">
                  <c:v>White bark pine-lodgepole pine</c:v>
                </c:pt>
              </c:strCache>
            </c:strRef>
          </c:tx>
          <c:invertIfNegative val="0"/>
          <c:cat>
            <c:strRef>
              <c:f>Backlog!$B$2:$D$2</c:f>
              <c:strCache>
                <c:ptCount val="3"/>
                <c:pt idx="0">
                  <c:v>Annual Treatment</c:v>
                </c:pt>
                <c:pt idx="1">
                  <c:v>Historic ac/yr</c:v>
                </c:pt>
                <c:pt idx="2">
                  <c:v>Backlog</c:v>
                </c:pt>
              </c:strCache>
            </c:strRef>
          </c:cat>
          <c:val>
            <c:numRef>
              <c:f>Backlog!$B$12:$D$12</c:f>
              <c:numCache>
                <c:formatCode>#,##0</c:formatCode>
                <c:ptCount val="3"/>
                <c:pt idx="1">
                  <c:v>1981.61845</c:v>
                </c:pt>
                <c:pt idx="2">
                  <c:v>79264.738</c:v>
                </c:pt>
              </c:numCache>
            </c:numRef>
          </c:val>
        </c:ser>
        <c:ser>
          <c:idx val="10"/>
          <c:order val="10"/>
          <c:tx>
            <c:strRef>
              <c:f>Backlog!$A$13</c:f>
              <c:strCache>
                <c:ptCount val="1"/>
                <c:pt idx="0">
                  <c:v>Mixed conifer</c:v>
                </c:pt>
              </c:strCache>
            </c:strRef>
          </c:tx>
          <c:invertIfNegative val="0"/>
          <c:cat>
            <c:strRef>
              <c:f>Backlog!$B$2:$D$2</c:f>
              <c:strCache>
                <c:ptCount val="3"/>
                <c:pt idx="0">
                  <c:v>Annual Treatment</c:v>
                </c:pt>
                <c:pt idx="1">
                  <c:v>Historic ac/yr</c:v>
                </c:pt>
                <c:pt idx="2">
                  <c:v>Backlog</c:v>
                </c:pt>
              </c:strCache>
            </c:strRef>
          </c:cat>
          <c:val>
            <c:numRef>
              <c:f>Backlog!$B$13:$D$13</c:f>
              <c:numCache>
                <c:formatCode>#,##0</c:formatCode>
                <c:ptCount val="3"/>
                <c:pt idx="1">
                  <c:v>75771.15583333332</c:v>
                </c:pt>
                <c:pt idx="2">
                  <c:v>76078.13189712434</c:v>
                </c:pt>
              </c:numCache>
            </c:numRef>
          </c:val>
        </c:ser>
        <c:ser>
          <c:idx val="11"/>
          <c:order val="11"/>
          <c:tx>
            <c:strRef>
              <c:f>Backlog!$A$14</c:f>
              <c:strCache>
                <c:ptCount val="1"/>
                <c:pt idx="0">
                  <c:v>White bark pine-mountain hemlock</c:v>
                </c:pt>
              </c:strCache>
            </c:strRef>
          </c:tx>
          <c:invertIfNegative val="0"/>
          <c:cat>
            <c:strRef>
              <c:f>Backlog!$B$2:$D$2</c:f>
              <c:strCache>
                <c:ptCount val="3"/>
                <c:pt idx="0">
                  <c:v>Annual Treatment</c:v>
                </c:pt>
                <c:pt idx="1">
                  <c:v>Historic ac/yr</c:v>
                </c:pt>
                <c:pt idx="2">
                  <c:v>Backlog</c:v>
                </c:pt>
              </c:strCache>
            </c:strRef>
          </c:cat>
          <c:val>
            <c:numRef>
              <c:f>Backlog!$B$14:$D$14</c:f>
              <c:numCache>
                <c:formatCode>#,##0</c:formatCode>
                <c:ptCount val="3"/>
                <c:pt idx="1">
                  <c:v>681.298305882353</c:v>
                </c:pt>
                <c:pt idx="2">
                  <c:v>57910.356</c:v>
                </c:pt>
              </c:numCache>
            </c:numRef>
          </c:val>
        </c:ser>
        <c:ser>
          <c:idx val="12"/>
          <c:order val="12"/>
          <c:tx>
            <c:strRef>
              <c:f>Backlog!$A$15</c:f>
              <c:strCache>
                <c:ptCount val="1"/>
                <c:pt idx="0">
                  <c:v>Whitebark pine</c:v>
                </c:pt>
              </c:strCache>
            </c:strRef>
          </c:tx>
          <c:invertIfNegative val="0"/>
          <c:cat>
            <c:strRef>
              <c:f>Backlog!$B$2:$D$2</c:f>
              <c:strCache>
                <c:ptCount val="3"/>
                <c:pt idx="0">
                  <c:v>Annual Treatment</c:v>
                </c:pt>
                <c:pt idx="1">
                  <c:v>Historic ac/yr</c:v>
                </c:pt>
                <c:pt idx="2">
                  <c:v>Backlog</c:v>
                </c:pt>
              </c:strCache>
            </c:strRef>
          </c:cat>
          <c:val>
            <c:numRef>
              <c:f>Backlog!$B$15:$D$15</c:f>
              <c:numCache>
                <c:formatCode>#,##0</c:formatCode>
                <c:ptCount val="3"/>
                <c:pt idx="1">
                  <c:v>566.1251076923078</c:v>
                </c:pt>
                <c:pt idx="2">
                  <c:v>36798.13200000001</c:v>
                </c:pt>
              </c:numCache>
            </c:numRef>
          </c:val>
        </c:ser>
        <c:ser>
          <c:idx val="13"/>
          <c:order val="13"/>
          <c:tx>
            <c:strRef>
              <c:f>Backlog!$A$16</c:f>
              <c:strCache>
                <c:ptCount val="1"/>
                <c:pt idx="0">
                  <c:v>Upper cismontane mixed conifer-oak</c:v>
                </c:pt>
              </c:strCache>
            </c:strRef>
          </c:tx>
          <c:invertIfNegative val="0"/>
          <c:cat>
            <c:strRef>
              <c:f>Backlog!$B$2:$D$2</c:f>
              <c:strCache>
                <c:ptCount val="3"/>
                <c:pt idx="0">
                  <c:v>Annual Treatment</c:v>
                </c:pt>
                <c:pt idx="1">
                  <c:v>Historic ac/yr</c:v>
                </c:pt>
                <c:pt idx="2">
                  <c:v>Backlog</c:v>
                </c:pt>
              </c:strCache>
            </c:strRef>
          </c:cat>
          <c:val>
            <c:numRef>
              <c:f>Backlog!$B$16:$D$16</c:f>
              <c:numCache>
                <c:formatCode>#,##0</c:formatCode>
                <c:ptCount val="3"/>
                <c:pt idx="1">
                  <c:v>2063.7792</c:v>
                </c:pt>
                <c:pt idx="2">
                  <c:v>30956.688</c:v>
                </c:pt>
              </c:numCache>
            </c:numRef>
          </c:val>
        </c:ser>
        <c:ser>
          <c:idx val="14"/>
          <c:order val="14"/>
          <c:tx>
            <c:strRef>
              <c:f>Backlog!$A$17</c:f>
              <c:strCache>
                <c:ptCount val="1"/>
                <c:pt idx="0">
                  <c:v>Foxtail pine</c:v>
                </c:pt>
              </c:strCache>
            </c:strRef>
          </c:tx>
          <c:invertIfNegative val="0"/>
          <c:cat>
            <c:strRef>
              <c:f>Backlog!$B$2:$D$2</c:f>
              <c:strCache>
                <c:ptCount val="3"/>
                <c:pt idx="0">
                  <c:v>Annual Treatment</c:v>
                </c:pt>
                <c:pt idx="1">
                  <c:v>Historic ac/yr</c:v>
                </c:pt>
                <c:pt idx="2">
                  <c:v>Backlog</c:v>
                </c:pt>
              </c:strCache>
            </c:strRef>
          </c:cat>
          <c:val>
            <c:numRef>
              <c:f>Backlog!$B$17:$D$17</c:f>
              <c:numCache>
                <c:formatCode>#,##0</c:formatCode>
                <c:ptCount val="3"/>
                <c:pt idx="1">
                  <c:v>247.00116</c:v>
                </c:pt>
                <c:pt idx="2">
                  <c:v>12350.058</c:v>
                </c:pt>
              </c:numCache>
            </c:numRef>
          </c:val>
        </c:ser>
        <c:ser>
          <c:idx val="15"/>
          <c:order val="15"/>
          <c:tx>
            <c:strRef>
              <c:f>Backlog!$A$18</c:f>
              <c:strCache>
                <c:ptCount val="1"/>
                <c:pt idx="0">
                  <c:v>Aspen</c:v>
                </c:pt>
              </c:strCache>
            </c:strRef>
          </c:tx>
          <c:invertIfNegative val="0"/>
          <c:cat>
            <c:strRef>
              <c:f>Backlog!$B$2:$D$2</c:f>
              <c:strCache>
                <c:ptCount val="3"/>
                <c:pt idx="0">
                  <c:v>Annual Treatment</c:v>
                </c:pt>
                <c:pt idx="1">
                  <c:v>Historic ac/yr</c:v>
                </c:pt>
                <c:pt idx="2">
                  <c:v>Backlog</c:v>
                </c:pt>
              </c:strCache>
            </c:strRef>
          </c:cat>
          <c:val>
            <c:numRef>
              <c:f>Backlog!$B$18:$D$18</c:f>
              <c:numCache>
                <c:formatCode>#,##0</c:formatCode>
                <c:ptCount val="3"/>
                <c:pt idx="1">
                  <c:v>725.7327</c:v>
                </c:pt>
                <c:pt idx="2">
                  <c:v>8015.46087807591</c:v>
                </c:pt>
              </c:numCache>
            </c:numRef>
          </c:val>
        </c:ser>
        <c:ser>
          <c:idx val="16"/>
          <c:order val="16"/>
          <c:tx>
            <c:strRef>
              <c:f>Backlog!$A$19</c:f>
              <c:strCache>
                <c:ptCount val="1"/>
                <c:pt idx="0">
                  <c:v>Sequoia-mixed conifer</c:v>
                </c:pt>
              </c:strCache>
            </c:strRef>
          </c:tx>
          <c:invertIfNegative val="0"/>
          <c:cat>
            <c:strRef>
              <c:f>Backlog!$B$2:$D$2</c:f>
              <c:strCache>
                <c:ptCount val="3"/>
                <c:pt idx="0">
                  <c:v>Annual Treatment</c:v>
                </c:pt>
                <c:pt idx="1">
                  <c:v>Historic ac/yr</c:v>
                </c:pt>
                <c:pt idx="2">
                  <c:v>Backlog</c:v>
                </c:pt>
              </c:strCache>
            </c:strRef>
          </c:cat>
          <c:val>
            <c:numRef>
              <c:f>Backlog!$B$19:$D$19</c:f>
              <c:numCache>
                <c:formatCode>#,##0</c:formatCode>
                <c:ptCount val="3"/>
                <c:pt idx="1">
                  <c:v>362.5780666666667</c:v>
                </c:pt>
                <c:pt idx="2">
                  <c:v>3720.472112906882</c:v>
                </c:pt>
              </c:numCache>
            </c:numRef>
          </c:val>
        </c:ser>
        <c:ser>
          <c:idx val="17"/>
          <c:order val="17"/>
          <c:tx>
            <c:strRef>
              <c:f>Backlog!$A$20</c:f>
              <c:strCache>
                <c:ptCount val="1"/>
                <c:pt idx="0">
                  <c:v>White fir</c:v>
                </c:pt>
              </c:strCache>
            </c:strRef>
          </c:tx>
          <c:invertIfNegative val="0"/>
          <c:cat>
            <c:strRef>
              <c:f>Backlog!$B$2:$D$2</c:f>
              <c:strCache>
                <c:ptCount val="3"/>
                <c:pt idx="0">
                  <c:v>Annual Treatment</c:v>
                </c:pt>
                <c:pt idx="1">
                  <c:v>Historic ac/yr</c:v>
                </c:pt>
                <c:pt idx="2">
                  <c:v>Backlog</c:v>
                </c:pt>
              </c:strCache>
            </c:strRef>
          </c:cat>
          <c:val>
            <c:numRef>
              <c:f>Backlog!$B$20:$D$20</c:f>
              <c:numCache>
                <c:formatCode>#,##0</c:formatCode>
                <c:ptCount val="3"/>
                <c:pt idx="1">
                  <c:v>3736.152</c:v>
                </c:pt>
                <c:pt idx="2">
                  <c:v>0.0</c:v>
                </c:pt>
              </c:numCache>
            </c:numRef>
          </c:val>
        </c:ser>
        <c:ser>
          <c:idx val="18"/>
          <c:order val="18"/>
          <c:tx>
            <c:strRef>
              <c:f>Backlog!$A$21</c:f>
              <c:strCache>
                <c:ptCount val="1"/>
                <c:pt idx="0">
                  <c:v>Wildfire</c:v>
                </c:pt>
              </c:strCache>
            </c:strRef>
          </c:tx>
          <c:spPr>
            <a:solidFill>
              <a:srgbClr val="FF0000"/>
            </a:solidFill>
            <a:ln w="15875">
              <a:solidFill>
                <a:sysClr val="windowText" lastClr="000000"/>
              </a:solidFill>
            </a:ln>
          </c:spPr>
          <c:invertIfNegative val="0"/>
          <c:cat>
            <c:strRef>
              <c:f>Backlog!$B$2:$D$2</c:f>
              <c:strCache>
                <c:ptCount val="3"/>
                <c:pt idx="0">
                  <c:v>Annual Treatment</c:v>
                </c:pt>
                <c:pt idx="1">
                  <c:v>Historic ac/yr</c:v>
                </c:pt>
                <c:pt idx="2">
                  <c:v>Backlog</c:v>
                </c:pt>
              </c:strCache>
            </c:strRef>
          </c:cat>
          <c:val>
            <c:numRef>
              <c:f>Backlog!$B$21:$D$21</c:f>
              <c:numCache>
                <c:formatCode>General</c:formatCode>
                <c:ptCount val="3"/>
                <c:pt idx="0" formatCode="#,##0">
                  <c:v>51069.0</c:v>
                </c:pt>
              </c:numCache>
            </c:numRef>
          </c:val>
        </c:ser>
        <c:ser>
          <c:idx val="19"/>
          <c:order val="19"/>
          <c:tx>
            <c:strRef>
              <c:f>Backlog!$A$22</c:f>
              <c:strCache>
                <c:ptCount val="1"/>
                <c:pt idx="0">
                  <c:v>Mechanical</c:v>
                </c:pt>
              </c:strCache>
            </c:strRef>
          </c:tx>
          <c:spPr>
            <a:solidFill>
              <a:srgbClr val="9BBB59">
                <a:lumMod val="50000"/>
              </a:srgbClr>
            </a:solidFill>
            <a:ln w="15875">
              <a:solidFill>
                <a:sysClr val="windowText" lastClr="000000"/>
              </a:solidFill>
            </a:ln>
          </c:spPr>
          <c:invertIfNegative val="0"/>
          <c:cat>
            <c:strRef>
              <c:f>Backlog!$B$2:$D$2</c:f>
              <c:strCache>
                <c:ptCount val="3"/>
                <c:pt idx="0">
                  <c:v>Annual Treatment</c:v>
                </c:pt>
                <c:pt idx="1">
                  <c:v>Historic ac/yr</c:v>
                </c:pt>
                <c:pt idx="2">
                  <c:v>Backlog</c:v>
                </c:pt>
              </c:strCache>
            </c:strRef>
          </c:cat>
          <c:val>
            <c:numRef>
              <c:f>Backlog!$B$22:$D$22</c:f>
              <c:numCache>
                <c:formatCode>General</c:formatCode>
                <c:ptCount val="3"/>
                <c:pt idx="0" formatCode="#,##0">
                  <c:v>28598.0</c:v>
                </c:pt>
              </c:numCache>
            </c:numRef>
          </c:val>
        </c:ser>
        <c:ser>
          <c:idx val="20"/>
          <c:order val="20"/>
          <c:tx>
            <c:strRef>
              <c:f>Backlog!$A$23</c:f>
              <c:strCache>
                <c:ptCount val="1"/>
                <c:pt idx="0">
                  <c:v>Prescribed fire</c:v>
                </c:pt>
              </c:strCache>
            </c:strRef>
          </c:tx>
          <c:spPr>
            <a:solidFill>
              <a:srgbClr val="FFC000"/>
            </a:solidFill>
            <a:ln w="15875">
              <a:solidFill>
                <a:sysClr val="windowText" lastClr="000000"/>
              </a:solidFill>
            </a:ln>
          </c:spPr>
          <c:invertIfNegative val="0"/>
          <c:cat>
            <c:strRef>
              <c:f>Backlog!$B$2:$D$2</c:f>
              <c:strCache>
                <c:ptCount val="3"/>
                <c:pt idx="0">
                  <c:v>Annual Treatment</c:v>
                </c:pt>
                <c:pt idx="1">
                  <c:v>Historic ac/yr</c:v>
                </c:pt>
                <c:pt idx="2">
                  <c:v>Backlog</c:v>
                </c:pt>
              </c:strCache>
            </c:strRef>
          </c:cat>
          <c:val>
            <c:numRef>
              <c:f>Backlog!$B$23:$D$23</c:f>
              <c:numCache>
                <c:formatCode>General</c:formatCode>
                <c:ptCount val="3"/>
                <c:pt idx="0" formatCode="#,##0">
                  <c:v>8256.0</c:v>
                </c:pt>
              </c:numCache>
            </c:numRef>
          </c:val>
        </c:ser>
        <c:dLbls>
          <c:showLegendKey val="0"/>
          <c:showVal val="0"/>
          <c:showCatName val="0"/>
          <c:showSerName val="0"/>
          <c:showPercent val="0"/>
          <c:showBubbleSize val="0"/>
        </c:dLbls>
        <c:gapWidth val="150"/>
        <c:overlap val="100"/>
        <c:axId val="1795519976"/>
        <c:axId val="1795512296"/>
      </c:barChart>
      <c:catAx>
        <c:axId val="1795519976"/>
        <c:scaling>
          <c:orientation val="minMax"/>
        </c:scaling>
        <c:delete val="0"/>
        <c:axPos val="b"/>
        <c:title>
          <c:tx>
            <c:rich>
              <a:bodyPr/>
              <a:lstStyle/>
              <a:p>
                <a:pPr>
                  <a:defRPr/>
                </a:pPr>
                <a:r>
                  <a:rPr lang="en-US" sz="2400" dirty="0" smtClean="0"/>
                  <a:t>Area</a:t>
                </a:r>
                <a:r>
                  <a:rPr lang="en-US" sz="2400" baseline="0" dirty="0" smtClean="0"/>
                  <a:t> category</a:t>
                </a:r>
                <a:endParaRPr lang="en-US" sz="2400" dirty="0"/>
              </a:p>
            </c:rich>
          </c:tx>
          <c:layout/>
          <c:overlay val="0"/>
        </c:title>
        <c:numFmt formatCode="General" sourceLinked="0"/>
        <c:majorTickMark val="out"/>
        <c:minorTickMark val="none"/>
        <c:tickLblPos val="nextTo"/>
        <c:spPr>
          <a:ln w="25400">
            <a:solidFill>
              <a:sysClr val="windowText" lastClr="000000"/>
            </a:solidFill>
          </a:ln>
        </c:spPr>
        <c:txPr>
          <a:bodyPr rot="0" vert="horz"/>
          <a:lstStyle/>
          <a:p>
            <a:pPr>
              <a:defRPr sz="2200"/>
            </a:pPr>
            <a:endParaRPr lang="en-US"/>
          </a:p>
        </c:txPr>
        <c:crossAx val="1795512296"/>
        <c:crosses val="autoZero"/>
        <c:auto val="1"/>
        <c:lblAlgn val="ctr"/>
        <c:lblOffset val="100"/>
        <c:noMultiLvlLbl val="0"/>
      </c:catAx>
      <c:valAx>
        <c:axId val="1795512296"/>
        <c:scaling>
          <c:orientation val="minMax"/>
          <c:max val="3.0E6"/>
          <c:min val="0.0"/>
        </c:scaling>
        <c:delete val="0"/>
        <c:axPos val="l"/>
        <c:majorGridlines/>
        <c:title>
          <c:tx>
            <c:rich>
              <a:bodyPr rot="-5400000" vert="horz"/>
              <a:lstStyle/>
              <a:p>
                <a:pPr>
                  <a:defRPr/>
                </a:pPr>
                <a:r>
                  <a:rPr lang="en-US" sz="2400" dirty="0" smtClean="0"/>
                  <a:t>Acres</a:t>
                </a:r>
                <a:endParaRPr lang="en-US" sz="2400" dirty="0"/>
              </a:p>
            </c:rich>
          </c:tx>
          <c:layout/>
          <c:overlay val="0"/>
        </c:title>
        <c:numFmt formatCode="#,##0" sourceLinked="1"/>
        <c:majorTickMark val="out"/>
        <c:minorTickMark val="none"/>
        <c:tickLblPos val="nextTo"/>
        <c:spPr>
          <a:ln w="25400">
            <a:solidFill>
              <a:sysClr val="windowText" lastClr="000000"/>
            </a:solidFill>
          </a:ln>
        </c:spPr>
        <c:txPr>
          <a:bodyPr/>
          <a:lstStyle/>
          <a:p>
            <a:pPr>
              <a:defRPr sz="2200"/>
            </a:pPr>
            <a:endParaRPr lang="en-US"/>
          </a:p>
        </c:txPr>
        <c:crossAx val="1795519976"/>
        <c:crosses val="autoZero"/>
        <c:crossBetween val="between"/>
        <c:majorUnit val="500000.0"/>
        <c:minorUnit val="250000.0"/>
      </c:valAx>
      <c:spPr>
        <a:ln w="25400">
          <a:solidFill>
            <a:sysClr val="windowText" lastClr="000000"/>
          </a:solidFill>
        </a:ln>
      </c:spPr>
    </c:plotArea>
    <c:legend>
      <c:legendPos val="r"/>
      <c:layout>
        <c:manualLayout>
          <c:xMode val="edge"/>
          <c:yMode val="edge"/>
          <c:x val="0.618696766444497"/>
          <c:y val="0.0529607860325299"/>
          <c:w val="0.380039426488444"/>
          <c:h val="0.745513703900584"/>
        </c:manualLayout>
      </c:layout>
      <c:overlay val="0"/>
      <c:txPr>
        <a:bodyPr/>
        <a:lstStyle/>
        <a:p>
          <a:pPr>
            <a:defRPr sz="1600"/>
          </a:pPr>
          <a:endParaRPr lang="en-US"/>
        </a:p>
      </c:txPr>
    </c:legend>
    <c:plotVisOnly val="1"/>
    <c:dispBlanksAs val="gap"/>
    <c:showDLblsOverMax val="0"/>
  </c:chart>
  <c:spPr>
    <a:solidFill>
      <a:sysClr val="window" lastClr="FFFFFF"/>
    </a:solidFill>
    <a:ln w="12700">
      <a:noFill/>
    </a:ln>
  </c:spPr>
  <c:txPr>
    <a:bodyPr/>
    <a:lstStyle/>
    <a:p>
      <a:pPr>
        <a:defRPr sz="32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F09A7F-1DDE-4149-9802-0AE0BCB4DCF1}" type="datetimeFigureOut">
              <a:rPr lang="en-US" smtClean="0"/>
              <a:t>11/7/17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35EF0-E661-3843-85E2-54F9286365C9}" type="slidenum">
              <a:rPr lang="en-US" smtClean="0"/>
              <a:t>‹#›</a:t>
            </a:fld>
            <a:endParaRPr lang="en-US"/>
          </a:p>
        </p:txBody>
      </p:sp>
    </p:spTree>
    <p:extLst>
      <p:ext uri="{BB962C8B-B14F-4D97-AF65-F5344CB8AC3E}">
        <p14:creationId xmlns:p14="http://schemas.microsoft.com/office/powerpoint/2010/main" val="5347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NPS treats a similar percentage 17% (11,279 ac compared to historic of 65,084 ac) but uses managed fire and has only 15% of acres burning at high severity (within Yosemite National Park)</a:t>
            </a:r>
          </a:p>
          <a:p>
            <a:r>
              <a:rPr lang="en-US" altLang="en-US" b="1">
                <a:ea typeface="ＭＳ Ｐゴシック" charset="-128"/>
              </a:rPr>
              <a:t>Miller et al. 2012.</a:t>
            </a:r>
            <a:r>
              <a:rPr lang="en-US" altLang="en-US">
                <a:ea typeface="ＭＳ Ｐゴシック" charset="-128"/>
              </a:rPr>
              <a:t> Differences in wildfires among ecoregions and land management agencies in the Sierra Nevada region, California, USA.  Ecosphere 3: article 80. </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48A0A89-4A9A-7346-9390-EA634AFB3B9E}" type="slidenum">
              <a:rPr lang="en-US" altLang="en-US"/>
              <a:pPr>
                <a:spcBef>
                  <a:spcPct val="0"/>
                </a:spcBef>
              </a:pPr>
              <a:t>3</a:t>
            </a:fld>
            <a:endParaRPr lang="en-US" altLang="en-US"/>
          </a:p>
        </p:txBody>
      </p:sp>
    </p:spTree>
    <p:extLst>
      <p:ext uri="{BB962C8B-B14F-4D97-AF65-F5344CB8AC3E}">
        <p14:creationId xmlns:p14="http://schemas.microsoft.com/office/powerpoint/2010/main" val="901000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561D00-FA31-2A47-BFF8-382B0A30812E}"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351650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561D00-FA31-2A47-BFF8-382B0A30812E}"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208519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561D00-FA31-2A47-BFF8-382B0A30812E}"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30314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561D00-FA31-2A47-BFF8-382B0A30812E}"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346689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561D00-FA31-2A47-BFF8-382B0A30812E}"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2708298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561D00-FA31-2A47-BFF8-382B0A30812E}"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1820019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561D00-FA31-2A47-BFF8-382B0A30812E}" type="datetimeFigureOut">
              <a:rPr lang="en-US" smtClean="0"/>
              <a:t>11/7/17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3056805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561D00-FA31-2A47-BFF8-382B0A30812E}" type="datetimeFigureOut">
              <a:rPr lang="en-US" smtClean="0"/>
              <a:t>11/7/17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1239896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561D00-FA31-2A47-BFF8-382B0A30812E}" type="datetimeFigureOut">
              <a:rPr lang="en-US" smtClean="0"/>
              <a:t>11/7/17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470751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561D00-FA31-2A47-BFF8-382B0A30812E}"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383381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561D00-FA31-2A47-BFF8-382B0A30812E}"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C85A1-3B4F-C243-909B-93078B4871D5}" type="slidenum">
              <a:rPr lang="en-US" smtClean="0"/>
              <a:t>‹#›</a:t>
            </a:fld>
            <a:endParaRPr lang="en-US"/>
          </a:p>
        </p:txBody>
      </p:sp>
    </p:spTree>
    <p:extLst>
      <p:ext uri="{BB962C8B-B14F-4D97-AF65-F5344CB8AC3E}">
        <p14:creationId xmlns:p14="http://schemas.microsoft.com/office/powerpoint/2010/main" val="34366036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61D00-FA31-2A47-BFF8-382B0A30812E}" type="datetimeFigureOut">
              <a:rPr lang="en-US" smtClean="0"/>
              <a:t>11/7/17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C85A1-3B4F-C243-909B-93078B4871D5}" type="slidenum">
              <a:rPr lang="en-US" smtClean="0"/>
              <a:t>‹#›</a:t>
            </a:fld>
            <a:endParaRPr lang="en-US"/>
          </a:p>
        </p:txBody>
      </p:sp>
    </p:spTree>
    <p:extLst>
      <p:ext uri="{BB962C8B-B14F-4D97-AF65-F5344CB8AC3E}">
        <p14:creationId xmlns:p14="http://schemas.microsoft.com/office/powerpoint/2010/main" val="1450238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5509" y="489388"/>
            <a:ext cx="8122412" cy="954107"/>
          </a:xfrm>
          <a:prstGeom prst="rect">
            <a:avLst/>
          </a:prstGeom>
        </p:spPr>
        <p:txBody>
          <a:bodyPr wrap="square">
            <a:spAutoFit/>
          </a:bodyPr>
          <a:lstStyle/>
          <a:p>
            <a:pPr algn="ctr"/>
            <a:r>
              <a:rPr lang="en-US" sz="2800" dirty="0" smtClean="0">
                <a:latin typeface="Garamond"/>
                <a:cs typeface="Garamond"/>
              </a:rPr>
              <a:t>Planning </a:t>
            </a:r>
            <a:r>
              <a:rPr lang="en-US" sz="2800" dirty="0">
                <a:latin typeface="Garamond"/>
                <a:cs typeface="Garamond"/>
              </a:rPr>
              <a:t>and Implementation of Prescribed Burns in the Power Fire 	</a:t>
            </a:r>
          </a:p>
        </p:txBody>
      </p:sp>
      <p:sp>
        <p:nvSpPr>
          <p:cNvPr id="6" name="TextBox 5"/>
          <p:cNvSpPr txBox="1"/>
          <p:nvPr/>
        </p:nvSpPr>
        <p:spPr>
          <a:xfrm>
            <a:off x="377202" y="5495203"/>
            <a:ext cx="8082862" cy="1200328"/>
          </a:xfrm>
          <a:prstGeom prst="rect">
            <a:avLst/>
          </a:prstGeom>
          <a:noFill/>
        </p:spPr>
        <p:txBody>
          <a:bodyPr wrap="none" rtlCol="0">
            <a:spAutoFit/>
          </a:bodyPr>
          <a:lstStyle/>
          <a:p>
            <a:pPr algn="ctr"/>
            <a:r>
              <a:rPr lang="en-US" sz="2400" dirty="0" smtClean="0">
                <a:latin typeface="Garamond"/>
                <a:cs typeface="Garamond"/>
              </a:rPr>
              <a:t>Malcolm North, Max </a:t>
            </a:r>
            <a:r>
              <a:rPr lang="en-US" sz="2400" dirty="0" err="1" smtClean="0">
                <a:latin typeface="Garamond"/>
                <a:cs typeface="Garamond"/>
              </a:rPr>
              <a:t>Odland</a:t>
            </a:r>
            <a:r>
              <a:rPr lang="en-US" sz="2400" dirty="0" smtClean="0">
                <a:latin typeface="Garamond"/>
                <a:cs typeface="Garamond"/>
              </a:rPr>
              <a:t>, Jamie </a:t>
            </a:r>
            <a:r>
              <a:rPr lang="en-US" sz="2400" dirty="0" err="1" smtClean="0">
                <a:latin typeface="Garamond"/>
                <a:cs typeface="Garamond"/>
              </a:rPr>
              <a:t>Lydersen</a:t>
            </a:r>
            <a:r>
              <a:rPr lang="en-US" sz="2400" dirty="0" smtClean="0">
                <a:latin typeface="Garamond"/>
                <a:cs typeface="Garamond"/>
              </a:rPr>
              <a:t>, and Brian </a:t>
            </a:r>
            <a:r>
              <a:rPr lang="en-US" sz="2400" dirty="0" err="1" smtClean="0">
                <a:latin typeface="Garamond"/>
                <a:cs typeface="Garamond"/>
              </a:rPr>
              <a:t>Smithers</a:t>
            </a:r>
            <a:endParaRPr lang="en-US" sz="2400" dirty="0" smtClean="0">
              <a:latin typeface="Garamond"/>
              <a:cs typeface="Garamond"/>
            </a:endParaRPr>
          </a:p>
          <a:p>
            <a:pPr algn="ctr"/>
            <a:endParaRPr lang="en-US" sz="2400" dirty="0" smtClean="0">
              <a:latin typeface="Garamond"/>
              <a:cs typeface="Garamond"/>
            </a:endParaRPr>
          </a:p>
          <a:p>
            <a:pPr algn="ctr"/>
            <a:r>
              <a:rPr lang="en-US" sz="2400" dirty="0" smtClean="0">
                <a:latin typeface="Garamond"/>
                <a:cs typeface="Garamond"/>
              </a:rPr>
              <a:t>Special thanks: Jesse Plummer and Paul </a:t>
            </a:r>
            <a:r>
              <a:rPr lang="en-US" sz="2400" dirty="0" err="1" smtClean="0">
                <a:latin typeface="Garamond"/>
                <a:cs typeface="Garamond"/>
              </a:rPr>
              <a:t>Leusch</a:t>
            </a:r>
            <a:r>
              <a:rPr lang="en-US" sz="2400" dirty="0" smtClean="0">
                <a:latin typeface="Garamond"/>
                <a:cs typeface="Garamond"/>
              </a:rPr>
              <a:t>, Eldorado NF</a:t>
            </a:r>
            <a:endParaRPr lang="en-US" sz="2400" dirty="0">
              <a:latin typeface="Garamond"/>
              <a:cs typeface="Garamond"/>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842" y="1333088"/>
            <a:ext cx="5771745" cy="4107965"/>
          </a:xfrm>
          <a:prstGeom prst="rect">
            <a:avLst/>
          </a:prstGeom>
        </p:spPr>
      </p:pic>
    </p:spTree>
    <p:extLst>
      <p:ext uri="{BB962C8B-B14F-4D97-AF65-F5344CB8AC3E}">
        <p14:creationId xmlns:p14="http://schemas.microsoft.com/office/powerpoint/2010/main" val="4100339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9723"/>
            <a:ext cx="9144000" cy="5646615"/>
          </a:xfrm>
          <a:prstGeom prst="rect">
            <a:avLst/>
          </a:prstGeom>
        </p:spPr>
      </p:pic>
      <p:sp>
        <p:nvSpPr>
          <p:cNvPr id="3" name="TextBox 2"/>
          <p:cNvSpPr txBox="1"/>
          <p:nvPr/>
        </p:nvSpPr>
        <p:spPr>
          <a:xfrm>
            <a:off x="3545588" y="249984"/>
            <a:ext cx="2215145" cy="523220"/>
          </a:xfrm>
          <a:prstGeom prst="rect">
            <a:avLst/>
          </a:prstGeom>
          <a:noFill/>
        </p:spPr>
        <p:txBody>
          <a:bodyPr wrap="none" rtlCol="0">
            <a:spAutoFit/>
          </a:bodyPr>
          <a:lstStyle/>
          <a:p>
            <a:r>
              <a:rPr lang="en-US" sz="2800" dirty="0" smtClean="0">
                <a:solidFill>
                  <a:srgbClr val="000090"/>
                </a:solidFill>
                <a:latin typeface="Garamond"/>
                <a:cs typeface="Garamond"/>
              </a:rPr>
              <a:t>Plot Locations</a:t>
            </a:r>
            <a:endParaRPr lang="en-US" sz="2800" dirty="0">
              <a:solidFill>
                <a:srgbClr val="000090"/>
              </a:solidFill>
              <a:latin typeface="Garamond"/>
              <a:cs typeface="Garamond"/>
            </a:endParaRPr>
          </a:p>
        </p:txBody>
      </p:sp>
    </p:spTree>
    <p:extLst>
      <p:ext uri="{BB962C8B-B14F-4D97-AF65-F5344CB8AC3E}">
        <p14:creationId xmlns:p14="http://schemas.microsoft.com/office/powerpoint/2010/main" val="177390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9255125" cy="6858000"/>
          </a:xfrm>
          <a:prstGeom prst="rect">
            <a:avLst/>
          </a:prstGeom>
        </p:spPr>
      </p:pic>
      <p:sp>
        <p:nvSpPr>
          <p:cNvPr id="8" name="TextBox 7"/>
          <p:cNvSpPr txBox="1"/>
          <p:nvPr/>
        </p:nvSpPr>
        <p:spPr>
          <a:xfrm>
            <a:off x="5397500" y="2087235"/>
            <a:ext cx="1502961" cy="523220"/>
          </a:xfrm>
          <a:prstGeom prst="rect">
            <a:avLst/>
          </a:prstGeom>
        </p:spPr>
        <p:txBody>
          <a:bodyPr wrap="none" rtlCol="0">
            <a:spAutoFit/>
          </a:bodyPr>
          <a:lstStyle/>
          <a:p>
            <a:r>
              <a:rPr lang="en-US" sz="1400" dirty="0" smtClean="0">
                <a:solidFill>
                  <a:srgbClr val="0000FF"/>
                </a:solidFill>
              </a:rPr>
              <a:t>Avg. Stem Density </a:t>
            </a:r>
          </a:p>
          <a:p>
            <a:r>
              <a:rPr lang="en-US" sz="1400" dirty="0" smtClean="0">
                <a:solidFill>
                  <a:srgbClr val="0000FF"/>
                </a:solidFill>
              </a:rPr>
              <a:t>= 92 Stems/acre</a:t>
            </a:r>
            <a:endParaRPr lang="en-US" sz="1400" dirty="0">
              <a:solidFill>
                <a:srgbClr val="0000FF"/>
              </a:solidFill>
            </a:endParaRPr>
          </a:p>
        </p:txBody>
      </p:sp>
      <p:cxnSp>
        <p:nvCxnSpPr>
          <p:cNvPr id="10" name="Straight Connector 9"/>
          <p:cNvCxnSpPr/>
          <p:nvPr/>
        </p:nvCxnSpPr>
        <p:spPr>
          <a:xfrm>
            <a:off x="714375" y="4937127"/>
            <a:ext cx="8318500" cy="0"/>
          </a:xfrm>
          <a:prstGeom prst="line">
            <a:avLst/>
          </a:prstGeom>
          <a:ln w="31750">
            <a:solidFill>
              <a:srgbClr val="660066">
                <a:alpha val="65000"/>
              </a:srgbClr>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89000" y="2041068"/>
            <a:ext cx="741597" cy="307777"/>
          </a:xfrm>
          <a:prstGeom prst="rect">
            <a:avLst/>
          </a:prstGeom>
        </p:spPr>
        <p:txBody>
          <a:bodyPr wrap="none" rtlCol="0">
            <a:spAutoFit/>
          </a:bodyPr>
          <a:lstStyle/>
          <a:p>
            <a:r>
              <a:rPr lang="en-US" sz="1400" dirty="0" smtClean="0">
                <a:solidFill>
                  <a:srgbClr val="660066"/>
                </a:solidFill>
              </a:rPr>
              <a:t>Avg. BA </a:t>
            </a:r>
          </a:p>
        </p:txBody>
      </p:sp>
      <p:cxnSp>
        <p:nvCxnSpPr>
          <p:cNvPr id="17" name="Straight Arrow Connector 16"/>
          <p:cNvCxnSpPr/>
          <p:nvPr/>
        </p:nvCxnSpPr>
        <p:spPr>
          <a:xfrm flipH="1">
            <a:off x="1000125" y="2348845"/>
            <a:ext cx="127000" cy="2461280"/>
          </a:xfrm>
          <a:prstGeom prst="straightConnector1">
            <a:avLst/>
          </a:prstGeom>
          <a:ln>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630597" y="62310"/>
            <a:ext cx="6391493" cy="461665"/>
          </a:xfrm>
          <a:prstGeom prst="rect">
            <a:avLst/>
          </a:prstGeom>
          <a:noFill/>
        </p:spPr>
        <p:txBody>
          <a:bodyPr wrap="none" rtlCol="0">
            <a:spAutoFit/>
          </a:bodyPr>
          <a:lstStyle/>
          <a:p>
            <a:r>
              <a:rPr lang="en-US" sz="2400" dirty="0" smtClean="0">
                <a:solidFill>
                  <a:srgbClr val="000090"/>
                </a:solidFill>
                <a:latin typeface="Garamond"/>
                <a:cs typeface="Garamond"/>
              </a:rPr>
              <a:t>Tree Basal Area and Stem Density by Plot Elevation</a:t>
            </a:r>
            <a:endParaRPr lang="en-US" sz="2400" dirty="0">
              <a:solidFill>
                <a:srgbClr val="000090"/>
              </a:solidFill>
              <a:latin typeface="Garamond"/>
              <a:cs typeface="Garamond"/>
            </a:endParaRPr>
          </a:p>
        </p:txBody>
      </p:sp>
    </p:spTree>
    <p:extLst>
      <p:ext uri="{BB962C8B-B14F-4D97-AF65-F5344CB8AC3E}">
        <p14:creationId xmlns:p14="http://schemas.microsoft.com/office/powerpoint/2010/main" val="1976300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74624"/>
            <a:ext cx="9159741" cy="6683375"/>
          </a:xfrm>
          <a:prstGeom prst="rect">
            <a:avLst/>
          </a:prstGeom>
        </p:spPr>
      </p:pic>
      <p:cxnSp>
        <p:nvCxnSpPr>
          <p:cNvPr id="6" name="Straight Connector 5"/>
          <p:cNvCxnSpPr/>
          <p:nvPr/>
        </p:nvCxnSpPr>
        <p:spPr>
          <a:xfrm>
            <a:off x="825500" y="5667375"/>
            <a:ext cx="8143875" cy="0"/>
          </a:xfrm>
          <a:prstGeom prst="line">
            <a:avLst/>
          </a:prstGeom>
          <a:ln>
            <a:solidFill>
              <a:srgbClr val="660066"/>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476500" y="4281388"/>
            <a:ext cx="2378551" cy="307777"/>
          </a:xfrm>
          <a:prstGeom prst="rect">
            <a:avLst/>
          </a:prstGeom>
          <a:noFill/>
        </p:spPr>
        <p:txBody>
          <a:bodyPr wrap="none" rtlCol="0">
            <a:spAutoFit/>
          </a:bodyPr>
          <a:lstStyle/>
          <a:p>
            <a:r>
              <a:rPr lang="en-US" sz="1400" dirty="0" err="1" smtClean="0">
                <a:solidFill>
                  <a:srgbClr val="660066"/>
                </a:solidFill>
              </a:rPr>
              <a:t>Avg</a:t>
            </a:r>
            <a:r>
              <a:rPr lang="en-US" sz="1400" dirty="0" smtClean="0">
                <a:solidFill>
                  <a:srgbClr val="660066"/>
                </a:solidFill>
              </a:rPr>
              <a:t> Total </a:t>
            </a:r>
            <a:r>
              <a:rPr lang="en-US" sz="1400" dirty="0" err="1" smtClean="0">
                <a:solidFill>
                  <a:srgbClr val="660066"/>
                </a:solidFill>
              </a:rPr>
              <a:t>Regen</a:t>
            </a:r>
            <a:r>
              <a:rPr lang="en-US" sz="1400" dirty="0" smtClean="0">
                <a:solidFill>
                  <a:srgbClr val="660066"/>
                </a:solidFill>
              </a:rPr>
              <a:t> 154 stems/ac</a:t>
            </a:r>
            <a:endParaRPr lang="en-US" sz="1400" dirty="0">
              <a:solidFill>
                <a:srgbClr val="660066"/>
              </a:solidFill>
            </a:endParaRPr>
          </a:p>
        </p:txBody>
      </p:sp>
      <p:cxnSp>
        <p:nvCxnSpPr>
          <p:cNvPr id="10" name="Straight Arrow Connector 9"/>
          <p:cNvCxnSpPr/>
          <p:nvPr/>
        </p:nvCxnSpPr>
        <p:spPr>
          <a:xfrm>
            <a:off x="3143250" y="4589165"/>
            <a:ext cx="15875" cy="1078210"/>
          </a:xfrm>
          <a:prstGeom prst="straightConnector1">
            <a:avLst/>
          </a:prstGeom>
          <a:ln>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30597" y="62310"/>
            <a:ext cx="5506636" cy="461665"/>
          </a:xfrm>
          <a:prstGeom prst="rect">
            <a:avLst/>
          </a:prstGeom>
          <a:noFill/>
        </p:spPr>
        <p:txBody>
          <a:bodyPr wrap="none" rtlCol="0">
            <a:spAutoFit/>
          </a:bodyPr>
          <a:lstStyle/>
          <a:p>
            <a:r>
              <a:rPr lang="en-US" sz="2400" dirty="0" smtClean="0">
                <a:solidFill>
                  <a:srgbClr val="000090"/>
                </a:solidFill>
                <a:latin typeface="Garamond"/>
                <a:cs typeface="Garamond"/>
              </a:rPr>
              <a:t>Tree Regeneration Density by Plot Elevation</a:t>
            </a:r>
            <a:endParaRPr lang="en-US" sz="2400" dirty="0">
              <a:solidFill>
                <a:srgbClr val="000090"/>
              </a:solidFill>
              <a:latin typeface="Garamond"/>
              <a:cs typeface="Garamond"/>
            </a:endParaRPr>
          </a:p>
        </p:txBody>
      </p:sp>
    </p:spTree>
    <p:extLst>
      <p:ext uri="{BB962C8B-B14F-4D97-AF65-F5344CB8AC3E}">
        <p14:creationId xmlns:p14="http://schemas.microsoft.com/office/powerpoint/2010/main" val="4234307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89701"/>
          </a:xfrm>
          <a:prstGeom prst="rect">
            <a:avLst/>
          </a:prstGeom>
        </p:spPr>
      </p:pic>
      <p:cxnSp>
        <p:nvCxnSpPr>
          <p:cNvPr id="6" name="Straight Connector 5"/>
          <p:cNvCxnSpPr/>
          <p:nvPr/>
        </p:nvCxnSpPr>
        <p:spPr>
          <a:xfrm>
            <a:off x="746125" y="5191125"/>
            <a:ext cx="8143875" cy="0"/>
          </a:xfrm>
          <a:prstGeom prst="line">
            <a:avLst/>
          </a:prstGeom>
          <a:ln>
            <a:solidFill>
              <a:srgbClr val="660066"/>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67125" y="3581597"/>
            <a:ext cx="2031325" cy="307777"/>
          </a:xfrm>
          <a:prstGeom prst="rect">
            <a:avLst/>
          </a:prstGeom>
          <a:noFill/>
        </p:spPr>
        <p:txBody>
          <a:bodyPr wrap="none" rtlCol="0">
            <a:spAutoFit/>
          </a:bodyPr>
          <a:lstStyle/>
          <a:p>
            <a:r>
              <a:rPr lang="en-US" sz="1400" dirty="0" err="1" smtClean="0">
                <a:solidFill>
                  <a:srgbClr val="660066"/>
                </a:solidFill>
              </a:rPr>
              <a:t>Avg</a:t>
            </a:r>
            <a:r>
              <a:rPr lang="en-US" sz="1400" dirty="0" smtClean="0">
                <a:solidFill>
                  <a:srgbClr val="660066"/>
                </a:solidFill>
              </a:rPr>
              <a:t> Total </a:t>
            </a:r>
            <a:r>
              <a:rPr lang="en-US" sz="1400" dirty="0" smtClean="0">
                <a:solidFill>
                  <a:srgbClr val="660066"/>
                </a:solidFill>
              </a:rPr>
              <a:t>Fuel 27 tons/ac</a:t>
            </a:r>
            <a:endParaRPr lang="en-US" sz="1400" dirty="0">
              <a:solidFill>
                <a:srgbClr val="660066"/>
              </a:solidFill>
            </a:endParaRPr>
          </a:p>
        </p:txBody>
      </p:sp>
      <p:cxnSp>
        <p:nvCxnSpPr>
          <p:cNvPr id="10" name="Straight Arrow Connector 9"/>
          <p:cNvCxnSpPr/>
          <p:nvPr/>
        </p:nvCxnSpPr>
        <p:spPr>
          <a:xfrm>
            <a:off x="4286250" y="3889374"/>
            <a:ext cx="0" cy="1301751"/>
          </a:xfrm>
          <a:prstGeom prst="straightConnector1">
            <a:avLst/>
          </a:prstGeom>
          <a:ln>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30597" y="62310"/>
            <a:ext cx="5409353" cy="461665"/>
          </a:xfrm>
          <a:prstGeom prst="rect">
            <a:avLst/>
          </a:prstGeom>
          <a:noFill/>
        </p:spPr>
        <p:txBody>
          <a:bodyPr wrap="none" rtlCol="0">
            <a:spAutoFit/>
          </a:bodyPr>
          <a:lstStyle/>
          <a:p>
            <a:r>
              <a:rPr lang="en-US" sz="2400" dirty="0" smtClean="0">
                <a:solidFill>
                  <a:srgbClr val="000090"/>
                </a:solidFill>
                <a:latin typeface="Garamond"/>
                <a:cs typeface="Garamond"/>
              </a:rPr>
              <a:t>Fuel Loads by Size Class and Plot Elevation</a:t>
            </a:r>
            <a:endParaRPr lang="en-US" sz="2400" dirty="0">
              <a:solidFill>
                <a:srgbClr val="000090"/>
              </a:solidFill>
              <a:latin typeface="Garamond"/>
              <a:cs typeface="Garamond"/>
            </a:endParaRPr>
          </a:p>
        </p:txBody>
      </p:sp>
    </p:spTree>
    <p:extLst>
      <p:ext uri="{BB962C8B-B14F-4D97-AF65-F5344CB8AC3E}">
        <p14:creationId xmlns:p14="http://schemas.microsoft.com/office/powerpoint/2010/main" val="346011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6858001"/>
          </a:xfrm>
          <a:prstGeom prst="rect">
            <a:avLst/>
          </a:prstGeom>
        </p:spPr>
      </p:pic>
      <p:sp>
        <p:nvSpPr>
          <p:cNvPr id="2" name="TextBox 1"/>
          <p:cNvSpPr txBox="1"/>
          <p:nvPr/>
        </p:nvSpPr>
        <p:spPr>
          <a:xfrm>
            <a:off x="864348" y="617441"/>
            <a:ext cx="7525092" cy="369332"/>
          </a:xfrm>
          <a:prstGeom prst="rect">
            <a:avLst/>
          </a:prstGeom>
          <a:noFill/>
        </p:spPr>
        <p:txBody>
          <a:bodyPr wrap="none" rtlCol="0">
            <a:spAutoFit/>
          </a:bodyPr>
          <a:lstStyle/>
          <a:p>
            <a:r>
              <a:rPr lang="en-US" dirty="0" smtClean="0"/>
              <a:t>Note: Generally inverse relation between shrub cover and understory richness</a:t>
            </a:r>
            <a:endParaRPr lang="en-US" dirty="0"/>
          </a:p>
        </p:txBody>
      </p:sp>
      <p:sp>
        <p:nvSpPr>
          <p:cNvPr id="4" name="TextBox 3"/>
          <p:cNvSpPr txBox="1"/>
          <p:nvPr/>
        </p:nvSpPr>
        <p:spPr>
          <a:xfrm>
            <a:off x="864348" y="62310"/>
            <a:ext cx="7616388" cy="461665"/>
          </a:xfrm>
          <a:prstGeom prst="rect">
            <a:avLst/>
          </a:prstGeom>
          <a:noFill/>
        </p:spPr>
        <p:txBody>
          <a:bodyPr wrap="none" rtlCol="0">
            <a:spAutoFit/>
          </a:bodyPr>
          <a:lstStyle/>
          <a:p>
            <a:r>
              <a:rPr lang="en-US" sz="2400" dirty="0" smtClean="0">
                <a:solidFill>
                  <a:srgbClr val="000090"/>
                </a:solidFill>
                <a:latin typeface="Garamond"/>
                <a:cs typeface="Garamond"/>
              </a:rPr>
              <a:t>Understory Plant Richness and Shrub Cover by Plot Elevation</a:t>
            </a:r>
            <a:endParaRPr lang="en-US" sz="2400" dirty="0">
              <a:solidFill>
                <a:srgbClr val="000090"/>
              </a:solidFill>
              <a:latin typeface="Garamond"/>
              <a:cs typeface="Garamond"/>
            </a:endParaRPr>
          </a:p>
        </p:txBody>
      </p:sp>
    </p:spTree>
    <p:extLst>
      <p:ext uri="{BB962C8B-B14F-4D97-AF65-F5344CB8AC3E}">
        <p14:creationId xmlns:p14="http://schemas.microsoft.com/office/powerpoint/2010/main" val="3626333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3050" y="261999"/>
            <a:ext cx="1791075" cy="584776"/>
          </a:xfrm>
          <a:prstGeom prst="rect">
            <a:avLst/>
          </a:prstGeom>
          <a:noFill/>
        </p:spPr>
        <p:txBody>
          <a:bodyPr wrap="none" rtlCol="0">
            <a:spAutoFit/>
          </a:bodyPr>
          <a:lstStyle/>
          <a:p>
            <a:r>
              <a:rPr lang="en-US" sz="3200" dirty="0" smtClean="0">
                <a:solidFill>
                  <a:srgbClr val="000090"/>
                </a:solidFill>
                <a:latin typeface="Garamond"/>
                <a:cs typeface="Garamond"/>
              </a:rPr>
              <a:t>Summary:</a:t>
            </a:r>
            <a:endParaRPr lang="en-US" sz="3200" dirty="0">
              <a:solidFill>
                <a:srgbClr val="000090"/>
              </a:solidFill>
              <a:latin typeface="Garamond"/>
              <a:cs typeface="Garamond"/>
            </a:endParaRPr>
          </a:p>
        </p:txBody>
      </p:sp>
      <p:sp>
        <p:nvSpPr>
          <p:cNvPr id="4" name="TextBox 3"/>
          <p:cNvSpPr txBox="1"/>
          <p:nvPr/>
        </p:nvSpPr>
        <p:spPr>
          <a:xfrm>
            <a:off x="123478" y="705646"/>
            <a:ext cx="5909312" cy="6001642"/>
          </a:xfrm>
          <a:prstGeom prst="rect">
            <a:avLst/>
          </a:prstGeom>
          <a:noFill/>
        </p:spPr>
        <p:txBody>
          <a:bodyPr wrap="square" rtlCol="0">
            <a:spAutoFit/>
          </a:bodyPr>
          <a:lstStyle/>
          <a:p>
            <a:pPr marL="285750" indent="-285750">
              <a:buFont typeface="Arial"/>
              <a:buChar char="•"/>
            </a:pPr>
            <a:r>
              <a:rPr lang="en-US" sz="2400" dirty="0" smtClean="0">
                <a:solidFill>
                  <a:srgbClr val="000090"/>
                </a:solidFill>
                <a:latin typeface="Garamond"/>
                <a:cs typeface="Garamond"/>
              </a:rPr>
              <a:t>Treating wildfire low to moderate severity burn areas with prescribed fire has tremendous potential for accelerating the pace and scale of treatments.</a:t>
            </a:r>
          </a:p>
          <a:p>
            <a:pPr marL="285750" indent="-285750">
              <a:buFont typeface="Arial"/>
              <a:buChar char="•"/>
            </a:pPr>
            <a:endParaRPr lang="en-US" sz="2400" dirty="0">
              <a:solidFill>
                <a:srgbClr val="000090"/>
              </a:solidFill>
              <a:latin typeface="Garamond"/>
              <a:cs typeface="Garamond"/>
            </a:endParaRPr>
          </a:p>
          <a:p>
            <a:pPr marL="285750" indent="-285750">
              <a:buFont typeface="Arial"/>
              <a:buChar char="•"/>
            </a:pPr>
            <a:r>
              <a:rPr lang="en-US" sz="2400" dirty="0" smtClean="0">
                <a:solidFill>
                  <a:srgbClr val="000090"/>
                </a:solidFill>
                <a:latin typeface="Garamond"/>
                <a:cs typeface="Garamond"/>
              </a:rPr>
              <a:t>2</a:t>
            </a:r>
            <a:r>
              <a:rPr lang="en-US" sz="2400" baseline="30000" dirty="0" smtClean="0">
                <a:solidFill>
                  <a:srgbClr val="000090"/>
                </a:solidFill>
                <a:latin typeface="Garamond"/>
                <a:cs typeface="Garamond"/>
              </a:rPr>
              <a:t>nd</a:t>
            </a:r>
            <a:r>
              <a:rPr lang="en-US" sz="2400" dirty="0" smtClean="0">
                <a:solidFill>
                  <a:srgbClr val="000090"/>
                </a:solidFill>
                <a:latin typeface="Garamond"/>
                <a:cs typeface="Garamond"/>
              </a:rPr>
              <a:t> entry fire, however, often burns through highly variable fuel loads (snags, logs, shrubs, etc.) and different physiographic conditions with a range of severities</a:t>
            </a:r>
          </a:p>
          <a:p>
            <a:pPr marL="285750" indent="-285750">
              <a:buFont typeface="Arial"/>
              <a:buChar char="•"/>
            </a:pPr>
            <a:endParaRPr lang="en-US" sz="2400" dirty="0">
              <a:solidFill>
                <a:srgbClr val="000090"/>
              </a:solidFill>
              <a:latin typeface="Garamond"/>
              <a:cs typeface="Garamond"/>
            </a:endParaRPr>
          </a:p>
          <a:p>
            <a:pPr marL="285750" indent="-285750">
              <a:buFont typeface="Arial"/>
              <a:buChar char="•"/>
            </a:pPr>
            <a:r>
              <a:rPr lang="en-US" sz="2400" dirty="0" smtClean="0">
                <a:solidFill>
                  <a:srgbClr val="000090"/>
                </a:solidFill>
                <a:latin typeface="Garamond"/>
                <a:cs typeface="Garamond"/>
              </a:rPr>
              <a:t>How does 2</a:t>
            </a:r>
            <a:r>
              <a:rPr lang="en-US" sz="2400" baseline="30000" dirty="0" smtClean="0">
                <a:solidFill>
                  <a:srgbClr val="000090"/>
                </a:solidFill>
                <a:latin typeface="Garamond"/>
                <a:cs typeface="Garamond"/>
              </a:rPr>
              <a:t>nd</a:t>
            </a:r>
            <a:r>
              <a:rPr lang="en-US" sz="2400" dirty="0" smtClean="0">
                <a:solidFill>
                  <a:srgbClr val="000090"/>
                </a:solidFill>
                <a:latin typeface="Garamond"/>
                <a:cs typeface="Garamond"/>
              </a:rPr>
              <a:t> entry fire behavior 1) vary with different soils, topography and stand conditions? 2) increase resilience and habitat diversity? and  3) what site factors and fire conditions will foresters need to manage for optimal outcomes?</a:t>
            </a:r>
            <a:endParaRPr lang="en-US" sz="2400" dirty="0">
              <a:solidFill>
                <a:srgbClr val="000090"/>
              </a:solidFill>
              <a:latin typeface="Garamond"/>
              <a:cs typeface="Garamond"/>
            </a:endParaRPr>
          </a:p>
        </p:txBody>
      </p:sp>
      <p:pic>
        <p:nvPicPr>
          <p:cNvPr id="2" name="Picture 1" descr="Blodget prescribed bur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171" y="846775"/>
            <a:ext cx="3370829" cy="1817040"/>
          </a:xfrm>
          <a:prstGeom prst="rect">
            <a:avLst/>
          </a:prstGeom>
        </p:spPr>
      </p:pic>
      <p:pic>
        <p:nvPicPr>
          <p:cNvPr id="5" name="Picture 4" descr="ElDoradoNF-prescribedburn-smo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790" y="3695458"/>
            <a:ext cx="3111210" cy="2333408"/>
          </a:xfrm>
          <a:prstGeom prst="rect">
            <a:avLst/>
          </a:prstGeom>
        </p:spPr>
      </p:pic>
    </p:spTree>
    <p:extLst>
      <p:ext uri="{BB962C8B-B14F-4D97-AF65-F5344CB8AC3E}">
        <p14:creationId xmlns:p14="http://schemas.microsoft.com/office/powerpoint/2010/main" val="211102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871538" y="28575"/>
            <a:ext cx="802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90"/>
                </a:solidFill>
                <a:latin typeface="Garamond" charset="0"/>
              </a:rPr>
              <a:t>Consequences of Fire Suppression</a:t>
            </a:r>
          </a:p>
        </p:txBody>
      </p:sp>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488" y="465138"/>
            <a:ext cx="4214812"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490538"/>
            <a:ext cx="4262438"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1"/>
          <p:cNvSpPr txBox="1">
            <a:spLocks noChangeArrowheads="1"/>
          </p:cNvSpPr>
          <p:nvPr/>
        </p:nvSpPr>
        <p:spPr bwMode="auto">
          <a:xfrm>
            <a:off x="195263" y="3773488"/>
            <a:ext cx="8308975"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pPr>
            <a:r>
              <a:rPr lang="en-US" altLang="en-US" sz="2800" dirty="0">
                <a:latin typeface="Garamond" charset="0"/>
              </a:rPr>
              <a:t>Suppression only postpones: fuel loads increase and escaped ignitions occur during extreme weather</a:t>
            </a:r>
          </a:p>
          <a:p>
            <a:pPr eaLnBrk="1" hangingPunct="1">
              <a:spcBef>
                <a:spcPct val="0"/>
              </a:spcBef>
            </a:pPr>
            <a:r>
              <a:rPr lang="en-US" altLang="en-US" sz="2800" dirty="0">
                <a:latin typeface="Garamond" charset="0"/>
              </a:rPr>
              <a:t>Since the start of effective suppression in the 1920s, in the contiguous U.S., 16 of the 20 largest wildfires have occurred in just the last 14 years</a:t>
            </a:r>
          </a:p>
          <a:p>
            <a:pPr eaLnBrk="1" hangingPunct="1">
              <a:spcBef>
                <a:spcPct val="0"/>
              </a:spcBef>
            </a:pPr>
            <a:r>
              <a:rPr lang="en-US" altLang="en-US" sz="2800" dirty="0" smtClean="0">
                <a:latin typeface="Garamond" charset="0"/>
              </a:rPr>
              <a:t>If fire </a:t>
            </a:r>
            <a:r>
              <a:rPr lang="en-US" altLang="en-US" sz="2800" dirty="0">
                <a:latin typeface="Garamond" charset="0"/>
              </a:rPr>
              <a:t>is </a:t>
            </a:r>
            <a:r>
              <a:rPr lang="en-US" altLang="en-US" sz="2800" dirty="0" smtClean="0">
                <a:latin typeface="Garamond" charset="0"/>
              </a:rPr>
              <a:t>inevitable the choice </a:t>
            </a:r>
            <a:r>
              <a:rPr lang="en-US" altLang="en-US" sz="2800" dirty="0">
                <a:latin typeface="Garamond" charset="0"/>
              </a:rPr>
              <a:t>is between beneficial fire mostly on your terms vs. triaging ‘Act of God’ events</a:t>
            </a:r>
          </a:p>
        </p:txBody>
      </p:sp>
    </p:spTree>
    <p:extLst>
      <p:ext uri="{BB962C8B-B14F-4D97-AF65-F5344CB8AC3E}">
        <p14:creationId xmlns:p14="http://schemas.microsoft.com/office/powerpoint/2010/main" val="1307183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2"/>
          <p:cNvSpPr txBox="1">
            <a:spLocks noChangeArrowheads="1"/>
          </p:cNvSpPr>
          <p:nvPr/>
        </p:nvSpPr>
        <p:spPr bwMode="auto">
          <a:xfrm>
            <a:off x="409575" y="47625"/>
            <a:ext cx="8191500" cy="646113"/>
          </a:xfrm>
          <a:prstGeom prst="rect">
            <a:avLst/>
          </a:prstGeom>
          <a:noFill/>
          <a:ln>
            <a:noFill/>
          </a:ln>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defRPr/>
            </a:pPr>
            <a:r>
              <a:rPr lang="en-US" altLang="en-US" sz="3600" dirty="0" smtClean="0">
                <a:latin typeface="+mj-lt"/>
              </a:rPr>
              <a:t>Current Pace and Scale on National Forests</a:t>
            </a:r>
          </a:p>
        </p:txBody>
      </p:sp>
      <p:graphicFrame>
        <p:nvGraphicFramePr>
          <p:cNvPr id="4" name="Table 3"/>
          <p:cNvGraphicFramePr>
            <a:graphicFrameLocks noGrp="1"/>
          </p:cNvGraphicFramePr>
          <p:nvPr>
            <p:extLst>
              <p:ext uri="{D42A27DB-BD31-4B8C-83A1-F6EECF244321}">
                <p14:modId xmlns:p14="http://schemas.microsoft.com/office/powerpoint/2010/main" val="1827634394"/>
              </p:ext>
            </p:extLst>
          </p:nvPr>
        </p:nvGraphicFramePr>
        <p:xfrm>
          <a:off x="304800" y="1013141"/>
          <a:ext cx="8534400" cy="2910043"/>
        </p:xfrm>
        <a:graphic>
          <a:graphicData uri="http://schemas.openxmlformats.org/drawingml/2006/table">
            <a:tbl>
              <a:tblPr firstRow="1" bandRow="1">
                <a:tableStyleId>{5C22544A-7EE6-4342-B048-85BDC9FD1C3A}</a:tableStyleId>
              </a:tblPr>
              <a:tblGrid>
                <a:gridCol w="4876801"/>
                <a:gridCol w="3657599"/>
              </a:tblGrid>
              <a:tr h="685309">
                <a:tc>
                  <a:txBody>
                    <a:bodyPr/>
                    <a:lstStyle/>
                    <a:p>
                      <a:r>
                        <a:rPr lang="en-US" sz="3200" dirty="0" smtClean="0"/>
                        <a:t>Historical Rate</a:t>
                      </a:r>
                      <a:r>
                        <a:rPr lang="en-US" sz="3200" baseline="0" dirty="0" smtClean="0"/>
                        <a:t> of Fire</a:t>
                      </a:r>
                      <a:endParaRPr lang="en-US" sz="3200" dirty="0"/>
                    </a:p>
                  </a:txBody>
                  <a:tcPr marT="45669" marB="45669"/>
                </a:tc>
                <a:tc>
                  <a:txBody>
                    <a:bodyPr/>
                    <a:lstStyle/>
                    <a:p>
                      <a:r>
                        <a:rPr lang="en-US" sz="3200" dirty="0" smtClean="0"/>
                        <a:t>487,486 acres/year</a:t>
                      </a:r>
                      <a:endParaRPr lang="en-US" sz="3200" dirty="0"/>
                    </a:p>
                  </a:txBody>
                  <a:tcPr marT="45669" marB="45669"/>
                </a:tc>
              </a:tr>
              <a:tr h="1066620">
                <a:tc>
                  <a:txBody>
                    <a:bodyPr/>
                    <a:lstStyle/>
                    <a:p>
                      <a:pPr algn="ctr"/>
                      <a:r>
                        <a:rPr lang="en-US" sz="3200" dirty="0" smtClean="0"/>
                        <a:t>Current</a:t>
                      </a:r>
                      <a:r>
                        <a:rPr lang="en-US" sz="3200" baseline="0" dirty="0" smtClean="0"/>
                        <a:t> Rates of Treatment* (1998-2008)</a:t>
                      </a:r>
                      <a:endParaRPr lang="en-US" sz="3200" dirty="0"/>
                    </a:p>
                  </a:txBody>
                  <a:tcPr marT="45669" marB="45669"/>
                </a:tc>
                <a:tc>
                  <a:txBody>
                    <a:bodyPr/>
                    <a:lstStyle/>
                    <a:p>
                      <a:r>
                        <a:rPr lang="en-US" sz="3200" dirty="0" smtClean="0"/>
                        <a:t>36,854</a:t>
                      </a:r>
                      <a:endParaRPr lang="en-US" sz="3200" dirty="0"/>
                    </a:p>
                  </a:txBody>
                  <a:tcPr marT="45669" marB="45669"/>
                </a:tc>
              </a:tr>
              <a:tr h="578979">
                <a:tc>
                  <a:txBody>
                    <a:bodyPr/>
                    <a:lstStyle/>
                    <a:p>
                      <a:pPr marL="457200" indent="-457200" algn="l">
                        <a:buFont typeface="Arial" panose="020B0604020202020204" pitchFamily="34" charset="0"/>
                        <a:buChar char="•"/>
                      </a:pPr>
                      <a:r>
                        <a:rPr lang="en-US" sz="3200" dirty="0" smtClean="0"/>
                        <a:t>Mechanical treatment</a:t>
                      </a:r>
                      <a:endParaRPr lang="en-US" sz="3200" dirty="0"/>
                    </a:p>
                  </a:txBody>
                  <a:tcPr marT="45669" marB="45669"/>
                </a:tc>
                <a:tc>
                  <a:txBody>
                    <a:bodyPr/>
                    <a:lstStyle/>
                    <a:p>
                      <a:r>
                        <a:rPr lang="en-US" sz="3200" dirty="0" smtClean="0"/>
                        <a:t>28,598</a:t>
                      </a:r>
                      <a:endParaRPr lang="en-US" sz="3200" dirty="0"/>
                    </a:p>
                  </a:txBody>
                  <a:tcPr marT="45669" marB="45669"/>
                </a:tc>
              </a:tr>
              <a:tr h="578979">
                <a:tc>
                  <a:txBody>
                    <a:bodyPr/>
                    <a:lstStyle/>
                    <a:p>
                      <a:pPr marL="457200" indent="-457200" algn="l">
                        <a:buFont typeface="Arial" panose="020B0604020202020204" pitchFamily="34" charset="0"/>
                        <a:buChar char="•"/>
                      </a:pPr>
                      <a:r>
                        <a:rPr lang="en-US" sz="3200" baseline="0" dirty="0" smtClean="0"/>
                        <a:t>Prescribed fire</a:t>
                      </a:r>
                      <a:endParaRPr lang="en-US" sz="3200" dirty="0"/>
                    </a:p>
                  </a:txBody>
                  <a:tcPr marT="45669" marB="45669"/>
                </a:tc>
                <a:tc>
                  <a:txBody>
                    <a:bodyPr/>
                    <a:lstStyle/>
                    <a:p>
                      <a:r>
                        <a:rPr lang="en-US" sz="3200" dirty="0" smtClean="0"/>
                        <a:t>8,256</a:t>
                      </a:r>
                      <a:endParaRPr lang="en-US" sz="3200" dirty="0"/>
                    </a:p>
                  </a:txBody>
                  <a:tcPr marT="45669" marB="45669"/>
                </a:tc>
              </a:tr>
            </a:tbl>
          </a:graphicData>
        </a:graphic>
      </p:graphicFrame>
      <p:sp>
        <p:nvSpPr>
          <p:cNvPr id="8" name="Rectangle 7"/>
          <p:cNvSpPr/>
          <p:nvPr/>
        </p:nvSpPr>
        <p:spPr>
          <a:xfrm>
            <a:off x="119063" y="4027905"/>
            <a:ext cx="8836025" cy="2123658"/>
          </a:xfrm>
          <a:prstGeom prst="rect">
            <a:avLst/>
          </a:prstGeom>
        </p:spPr>
        <p:txBody>
          <a:bodyPr wrap="square">
            <a:spAutoFit/>
          </a:bodyPr>
          <a:lstStyle/>
          <a:p>
            <a:pPr eaLnBrk="1" hangingPunct="1">
              <a:defRPr/>
            </a:pPr>
            <a:r>
              <a:rPr lang="en-US" sz="3600" b="1" dirty="0">
                <a:latin typeface="+mn-lt"/>
                <a:ea typeface="ＭＳ Ｐゴシック" pitchFamily="34" charset="-128"/>
                <a:sym typeface="Wingdings" panose="05000000000000000000" pitchFamily="2" charset="2"/>
              </a:rPr>
              <a:t> </a:t>
            </a:r>
            <a:r>
              <a:rPr lang="en-US" sz="3200" b="1" dirty="0">
                <a:ea typeface="ＭＳ Ｐゴシック" pitchFamily="34" charset="-128"/>
                <a:sym typeface="Wingdings" panose="05000000000000000000" pitchFamily="2" charset="2"/>
              </a:rPr>
              <a:t>Current treatment is 7.6% of historical rate</a:t>
            </a:r>
          </a:p>
          <a:p>
            <a:pPr marL="571500" indent="-571500" eaLnBrk="1" hangingPunct="1">
              <a:buFont typeface="Wingdings" charset="2"/>
              <a:buChar char="à"/>
              <a:defRPr/>
            </a:pPr>
            <a:r>
              <a:rPr lang="en-US" sz="3200" b="1" dirty="0" smtClean="0">
                <a:ea typeface="ＭＳ Ｐゴシック" pitchFamily="34" charset="-128"/>
              </a:rPr>
              <a:t>Annual </a:t>
            </a:r>
            <a:r>
              <a:rPr lang="en-US" sz="3200" b="1" dirty="0">
                <a:ea typeface="ＭＳ Ｐゴシック" pitchFamily="34" charset="-128"/>
              </a:rPr>
              <a:t>Deficit = 450,000 </a:t>
            </a:r>
            <a:r>
              <a:rPr lang="en-US" sz="3200" b="1" dirty="0" smtClean="0">
                <a:ea typeface="ＭＳ Ｐゴシック" pitchFamily="34" charset="-128"/>
              </a:rPr>
              <a:t>acres/year</a:t>
            </a:r>
          </a:p>
          <a:p>
            <a:pPr marL="571500" indent="-571500" eaLnBrk="1" hangingPunct="1">
              <a:buFont typeface="Wingdings" charset="2"/>
              <a:buChar char="à"/>
              <a:defRPr/>
            </a:pPr>
            <a:r>
              <a:rPr lang="en-US" sz="3200" b="1" dirty="0" smtClean="0">
                <a:ea typeface="ＭＳ Ｐゴシック" pitchFamily="34" charset="-128"/>
              </a:rPr>
              <a:t>Wildfire, not forest management, is by far the largest change </a:t>
            </a:r>
            <a:r>
              <a:rPr lang="en-US" sz="3200" b="1" dirty="0" smtClean="0">
                <a:ea typeface="ＭＳ Ｐゴシック" pitchFamily="34" charset="-128"/>
              </a:rPr>
              <a:t>agent in the Sierra Nevada </a:t>
            </a:r>
            <a:endParaRPr lang="en-US" sz="3200" b="1" dirty="0">
              <a:ea typeface="ＭＳ Ｐゴシック" pitchFamily="34" charset="-128"/>
            </a:endParaRPr>
          </a:p>
        </p:txBody>
      </p:sp>
      <p:sp>
        <p:nvSpPr>
          <p:cNvPr id="7" name="TextBox 5"/>
          <p:cNvSpPr txBox="1">
            <a:spLocks noChangeArrowheads="1"/>
          </p:cNvSpPr>
          <p:nvPr/>
        </p:nvSpPr>
        <p:spPr bwMode="auto">
          <a:xfrm>
            <a:off x="119063" y="6151563"/>
            <a:ext cx="8836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000" dirty="0">
                <a:latin typeface="Garamond" charset="0"/>
              </a:rPr>
              <a:t>North, M.P., B.M. Collins, and S.L. Stephens.  2012.  Using fire to increase the scale, benefits and future maintenance of fuels treatments.  Journal of Forestry 110: 392-401.</a:t>
            </a:r>
          </a:p>
        </p:txBody>
      </p:sp>
    </p:spTree>
    <p:extLst>
      <p:ext uri="{BB962C8B-B14F-4D97-AF65-F5344CB8AC3E}">
        <p14:creationId xmlns:p14="http://schemas.microsoft.com/office/powerpoint/2010/main" val="11217742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01608" y="676334"/>
          <a:ext cx="8971749" cy="5564445"/>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p:nvPr/>
        </p:nvCxnSpPr>
        <p:spPr bwMode="auto">
          <a:xfrm>
            <a:off x="5688013" y="1649413"/>
            <a:ext cx="33623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483" name="TextBox 5"/>
          <p:cNvSpPr txBox="1">
            <a:spLocks noChangeArrowheads="1"/>
          </p:cNvSpPr>
          <p:nvPr/>
        </p:nvSpPr>
        <p:spPr bwMode="auto">
          <a:xfrm>
            <a:off x="76200" y="141288"/>
            <a:ext cx="906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3600"/>
              <a:t>The Fire “Debt” or Backlog is Much Greater</a:t>
            </a:r>
          </a:p>
        </p:txBody>
      </p:sp>
      <p:sp>
        <p:nvSpPr>
          <p:cNvPr id="20484" name="TextBox 4"/>
          <p:cNvSpPr txBox="1">
            <a:spLocks noChangeArrowheads="1"/>
          </p:cNvSpPr>
          <p:nvPr/>
        </p:nvSpPr>
        <p:spPr bwMode="auto">
          <a:xfrm>
            <a:off x="101608" y="6315075"/>
            <a:ext cx="8706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b="1" dirty="0">
                <a:solidFill>
                  <a:srgbClr val="C00000"/>
                </a:solidFill>
                <a:latin typeface="Garamond" charset="0"/>
              </a:rPr>
              <a:t>At current rates, 66% of </a:t>
            </a:r>
            <a:r>
              <a:rPr lang="en-US" altLang="en-US" sz="2800" b="1" dirty="0" smtClean="0">
                <a:solidFill>
                  <a:srgbClr val="C00000"/>
                </a:solidFill>
                <a:latin typeface="Garamond" charset="0"/>
              </a:rPr>
              <a:t>NF </a:t>
            </a:r>
            <a:r>
              <a:rPr lang="en-US" altLang="en-US" sz="2800" b="1" dirty="0">
                <a:solidFill>
                  <a:srgbClr val="C00000"/>
                </a:solidFill>
                <a:latin typeface="Garamond" charset="0"/>
              </a:rPr>
              <a:t>Lands will never get treated</a:t>
            </a:r>
          </a:p>
        </p:txBody>
      </p:sp>
    </p:spTree>
    <p:extLst>
      <p:ext uri="{BB962C8B-B14F-4D97-AF65-F5344CB8AC3E}">
        <p14:creationId xmlns:p14="http://schemas.microsoft.com/office/powerpoint/2010/main" val="12062925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8647" y="563154"/>
            <a:ext cx="4415354" cy="3204285"/>
          </a:xfrm>
          <a:prstGeom prst="rect">
            <a:avLst/>
          </a:prstGeom>
        </p:spPr>
      </p:pic>
      <p:pic>
        <p:nvPicPr>
          <p:cNvPr id="3" name="Picture 2"/>
          <p:cNvPicPr>
            <a:picLocks noChangeAspect="1"/>
          </p:cNvPicPr>
          <p:nvPr/>
        </p:nvPicPr>
        <p:blipFill>
          <a:blip r:embed="rId3"/>
          <a:stretch>
            <a:fillRect/>
          </a:stretch>
        </p:blipFill>
        <p:spPr>
          <a:xfrm>
            <a:off x="-1" y="3202756"/>
            <a:ext cx="4728647" cy="3655244"/>
          </a:xfrm>
          <a:prstGeom prst="rect">
            <a:avLst/>
          </a:prstGeom>
        </p:spPr>
      </p:pic>
      <p:sp>
        <p:nvSpPr>
          <p:cNvPr id="4" name="TextBox 3"/>
          <p:cNvSpPr txBox="1"/>
          <p:nvPr/>
        </p:nvSpPr>
        <p:spPr>
          <a:xfrm>
            <a:off x="1400831" y="101490"/>
            <a:ext cx="7096564" cy="461665"/>
          </a:xfrm>
          <a:prstGeom prst="rect">
            <a:avLst/>
          </a:prstGeom>
          <a:noFill/>
        </p:spPr>
        <p:txBody>
          <a:bodyPr wrap="none" rtlCol="0">
            <a:spAutoFit/>
          </a:bodyPr>
          <a:lstStyle/>
          <a:p>
            <a:r>
              <a:rPr lang="en-US" sz="2400" dirty="0" smtClean="0">
                <a:solidFill>
                  <a:srgbClr val="000090"/>
                </a:solidFill>
                <a:latin typeface="Garamond"/>
                <a:cs typeface="Garamond"/>
              </a:rPr>
              <a:t>Current Pace and Scale of </a:t>
            </a:r>
            <a:r>
              <a:rPr lang="en-US" sz="2400" dirty="0" smtClean="0">
                <a:solidFill>
                  <a:srgbClr val="000090"/>
                </a:solidFill>
                <a:latin typeface="Garamond"/>
                <a:cs typeface="Garamond"/>
              </a:rPr>
              <a:t>Western </a:t>
            </a:r>
            <a:r>
              <a:rPr lang="en-US" sz="2400" dirty="0" smtClean="0">
                <a:solidFill>
                  <a:srgbClr val="000090"/>
                </a:solidFill>
                <a:latin typeface="Garamond"/>
                <a:cs typeface="Garamond"/>
              </a:rPr>
              <a:t>Sierra Nevada Wildfire</a:t>
            </a:r>
            <a:endParaRPr lang="en-US" sz="2400" dirty="0">
              <a:solidFill>
                <a:srgbClr val="000090"/>
              </a:solidFill>
              <a:latin typeface="Garamond"/>
              <a:cs typeface="Garamond"/>
            </a:endParaRPr>
          </a:p>
        </p:txBody>
      </p:sp>
      <p:sp>
        <p:nvSpPr>
          <p:cNvPr id="5" name="TextBox 4"/>
          <p:cNvSpPr txBox="1"/>
          <p:nvPr/>
        </p:nvSpPr>
        <p:spPr>
          <a:xfrm>
            <a:off x="192774" y="714433"/>
            <a:ext cx="4331741" cy="2308324"/>
          </a:xfrm>
          <a:prstGeom prst="rect">
            <a:avLst/>
          </a:prstGeom>
          <a:noFill/>
        </p:spPr>
        <p:txBody>
          <a:bodyPr wrap="square" rtlCol="0">
            <a:spAutoFit/>
          </a:bodyPr>
          <a:lstStyle/>
          <a:p>
            <a:pPr marL="342900" indent="-342900">
              <a:buFont typeface="Wingdings" charset="2"/>
              <a:buChar char="Ø"/>
            </a:pPr>
            <a:r>
              <a:rPr lang="en-US" sz="2400" dirty="0" smtClean="0">
                <a:solidFill>
                  <a:srgbClr val="800000"/>
                </a:solidFill>
                <a:latin typeface="Garamond"/>
                <a:cs typeface="Garamond"/>
              </a:rPr>
              <a:t>During 1990-2009, wildfire burned on average about 100,000 ac/</a:t>
            </a:r>
            <a:r>
              <a:rPr lang="en-US" sz="2400" dirty="0" err="1" smtClean="0">
                <a:solidFill>
                  <a:srgbClr val="800000"/>
                </a:solidFill>
                <a:latin typeface="Garamond"/>
                <a:cs typeface="Garamond"/>
              </a:rPr>
              <a:t>yr</a:t>
            </a:r>
            <a:endParaRPr lang="en-US" sz="2400" dirty="0" smtClean="0">
              <a:solidFill>
                <a:srgbClr val="800000"/>
              </a:solidFill>
              <a:latin typeface="Garamond"/>
              <a:cs typeface="Garamond"/>
            </a:endParaRPr>
          </a:p>
          <a:p>
            <a:pPr marL="342900" indent="-342900">
              <a:buFont typeface="Wingdings" charset="2"/>
              <a:buChar char="Ø"/>
            </a:pPr>
            <a:endParaRPr lang="en-US" sz="2400" dirty="0" smtClean="0">
              <a:solidFill>
                <a:srgbClr val="800000"/>
              </a:solidFill>
              <a:latin typeface="Garamond"/>
              <a:cs typeface="Garamond"/>
            </a:endParaRPr>
          </a:p>
          <a:p>
            <a:pPr marL="342900" indent="-342900">
              <a:buFont typeface="Wingdings" charset="2"/>
              <a:buChar char="Ø"/>
            </a:pPr>
            <a:r>
              <a:rPr lang="en-US" sz="2400" dirty="0" smtClean="0">
                <a:solidFill>
                  <a:srgbClr val="800000"/>
                </a:solidFill>
                <a:latin typeface="Garamond"/>
                <a:cs typeface="Garamond"/>
              </a:rPr>
              <a:t>2010-Present: on track for 200,000+ac/</a:t>
            </a:r>
            <a:r>
              <a:rPr lang="en-US" sz="2400" dirty="0" err="1" smtClean="0">
                <a:solidFill>
                  <a:srgbClr val="800000"/>
                </a:solidFill>
                <a:latin typeface="Garamond"/>
                <a:cs typeface="Garamond"/>
              </a:rPr>
              <a:t>yr</a:t>
            </a:r>
            <a:endParaRPr lang="en-US" sz="2400" dirty="0">
              <a:solidFill>
                <a:srgbClr val="800000"/>
              </a:solidFill>
              <a:latin typeface="Garamond"/>
              <a:cs typeface="Garamond"/>
            </a:endParaRPr>
          </a:p>
        </p:txBody>
      </p:sp>
      <p:sp>
        <p:nvSpPr>
          <p:cNvPr id="6" name="TextBox 5"/>
          <p:cNvSpPr txBox="1"/>
          <p:nvPr/>
        </p:nvSpPr>
        <p:spPr>
          <a:xfrm>
            <a:off x="4728648" y="3801460"/>
            <a:ext cx="4172968" cy="3046988"/>
          </a:xfrm>
          <a:prstGeom prst="rect">
            <a:avLst/>
          </a:prstGeom>
          <a:noFill/>
        </p:spPr>
        <p:txBody>
          <a:bodyPr wrap="square" rtlCol="0">
            <a:spAutoFit/>
          </a:bodyPr>
          <a:lstStyle/>
          <a:p>
            <a:pPr marL="342900" indent="-342900">
              <a:buFont typeface="Wingdings" charset="2"/>
              <a:buChar char="Ø"/>
            </a:pPr>
            <a:r>
              <a:rPr lang="en-US" sz="2400" dirty="0" smtClean="0">
                <a:solidFill>
                  <a:srgbClr val="800000"/>
                </a:solidFill>
                <a:latin typeface="Garamond"/>
                <a:cs typeface="Garamond"/>
              </a:rPr>
              <a:t>Current rate is 4X greater than 1950s</a:t>
            </a:r>
          </a:p>
          <a:p>
            <a:pPr marL="342900" indent="-342900">
              <a:buFont typeface="Wingdings" charset="2"/>
              <a:buChar char="Ø"/>
            </a:pPr>
            <a:endParaRPr lang="en-US" sz="2400" dirty="0">
              <a:solidFill>
                <a:srgbClr val="800000"/>
              </a:solidFill>
              <a:latin typeface="Garamond"/>
              <a:cs typeface="Garamond"/>
            </a:endParaRPr>
          </a:p>
          <a:p>
            <a:pPr marL="342900" indent="-342900">
              <a:buFont typeface="Wingdings" charset="2"/>
              <a:buChar char="Ø"/>
            </a:pPr>
            <a:r>
              <a:rPr lang="en-US" sz="2400" dirty="0" smtClean="0">
                <a:solidFill>
                  <a:srgbClr val="800000"/>
                </a:solidFill>
                <a:latin typeface="Garamond"/>
                <a:cs typeface="Garamond"/>
              </a:rPr>
              <a:t>Average fire size has more than doubled</a:t>
            </a:r>
          </a:p>
          <a:p>
            <a:pPr marL="342900" indent="-342900">
              <a:buFont typeface="Wingdings" charset="2"/>
              <a:buChar char="Ø"/>
            </a:pPr>
            <a:endParaRPr lang="en-US" sz="2400" dirty="0">
              <a:solidFill>
                <a:srgbClr val="800000"/>
              </a:solidFill>
              <a:latin typeface="Garamond"/>
              <a:cs typeface="Garamond"/>
            </a:endParaRPr>
          </a:p>
          <a:p>
            <a:pPr marL="342900" indent="-342900">
              <a:buFont typeface="Wingdings" charset="2"/>
              <a:buChar char="Ø"/>
            </a:pPr>
            <a:r>
              <a:rPr lang="en-US" sz="2400" dirty="0" smtClean="0">
                <a:solidFill>
                  <a:srgbClr val="800000"/>
                </a:solidFill>
                <a:latin typeface="Garamond"/>
                <a:cs typeface="Garamond"/>
              </a:rPr>
              <a:t>% high severity has also doubled</a:t>
            </a:r>
            <a:endParaRPr lang="en-US" sz="2400" dirty="0">
              <a:solidFill>
                <a:srgbClr val="800000"/>
              </a:solidFill>
              <a:latin typeface="Garamond"/>
              <a:cs typeface="Garamond"/>
            </a:endParaRPr>
          </a:p>
        </p:txBody>
      </p:sp>
    </p:spTree>
    <p:extLst>
      <p:ext uri="{BB962C8B-B14F-4D97-AF65-F5344CB8AC3E}">
        <p14:creationId xmlns:p14="http://schemas.microsoft.com/office/powerpoint/2010/main" val="1910679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4027" y="79417"/>
            <a:ext cx="1916935" cy="584775"/>
          </a:xfrm>
          <a:prstGeom prst="rect">
            <a:avLst/>
          </a:prstGeom>
          <a:noFill/>
        </p:spPr>
        <p:txBody>
          <a:bodyPr wrap="none" rtlCol="0">
            <a:spAutoFit/>
          </a:bodyPr>
          <a:lstStyle/>
          <a:p>
            <a:r>
              <a:rPr lang="en-US" sz="3200" dirty="0" smtClean="0">
                <a:solidFill>
                  <a:srgbClr val="002060"/>
                </a:solidFill>
                <a:latin typeface="Garamond" charset="0"/>
                <a:ea typeface="Garamond" charset="0"/>
                <a:cs typeface="Garamond" charset="0"/>
              </a:rPr>
              <a:t>Power Fire</a:t>
            </a:r>
            <a:endParaRPr lang="en-US" sz="3200" dirty="0">
              <a:solidFill>
                <a:srgbClr val="002060"/>
              </a:solidFill>
              <a:latin typeface="Garamond" charset="0"/>
              <a:ea typeface="Garamond" charset="0"/>
              <a:cs typeface="Garamond" charset="0"/>
            </a:endParaRPr>
          </a:p>
        </p:txBody>
      </p:sp>
      <p:sp>
        <p:nvSpPr>
          <p:cNvPr id="3" name="TextBox 2"/>
          <p:cNvSpPr txBox="1"/>
          <p:nvPr/>
        </p:nvSpPr>
        <p:spPr>
          <a:xfrm>
            <a:off x="4993532" y="871657"/>
            <a:ext cx="4150468" cy="2677656"/>
          </a:xfrm>
          <a:prstGeom prst="rect">
            <a:avLst/>
          </a:prstGeom>
          <a:noFill/>
        </p:spPr>
        <p:txBody>
          <a:bodyPr wrap="square" rtlCol="0">
            <a:spAutoFit/>
          </a:bodyPr>
          <a:lstStyle/>
          <a:p>
            <a:pPr marL="285750" indent="-285750">
              <a:buFont typeface="Arial" charset="0"/>
              <a:buChar char="•"/>
            </a:pPr>
            <a:r>
              <a:rPr lang="en-US" sz="2400" dirty="0" smtClean="0">
                <a:latin typeface="Garamond"/>
                <a:cs typeface="Garamond"/>
              </a:rPr>
              <a:t>Approximately 50% of Power </a:t>
            </a:r>
            <a:r>
              <a:rPr lang="en-US" sz="2400" dirty="0" smtClean="0">
                <a:latin typeface="Garamond"/>
                <a:cs typeface="Garamond"/>
              </a:rPr>
              <a:t>Fire burned </a:t>
            </a:r>
            <a:r>
              <a:rPr lang="en-US" sz="2400" dirty="0" smtClean="0">
                <a:latin typeface="Garamond"/>
                <a:cs typeface="Garamond"/>
              </a:rPr>
              <a:t>at high severity.  While much greater then historical levels (about 5-15%), 50% of footprint is unchanged, low and moderate severity.</a:t>
            </a:r>
            <a:endParaRPr lang="en-US" sz="2400" dirty="0">
              <a:latin typeface="Garamond"/>
              <a:cs typeface="Garamond"/>
            </a:endParaRPr>
          </a:p>
        </p:txBody>
      </p:sp>
      <p:sp>
        <p:nvSpPr>
          <p:cNvPr id="5" name="TextBox 4"/>
          <p:cNvSpPr txBox="1"/>
          <p:nvPr/>
        </p:nvSpPr>
        <p:spPr>
          <a:xfrm>
            <a:off x="0" y="4763112"/>
            <a:ext cx="5280962" cy="1200328"/>
          </a:xfrm>
          <a:prstGeom prst="rect">
            <a:avLst/>
          </a:prstGeom>
          <a:noFill/>
        </p:spPr>
        <p:txBody>
          <a:bodyPr wrap="square" rtlCol="0">
            <a:spAutoFit/>
          </a:bodyPr>
          <a:lstStyle/>
          <a:p>
            <a:pPr marL="285750" indent="-285750">
              <a:buFont typeface="Arial" charset="0"/>
              <a:buChar char="•"/>
            </a:pPr>
            <a:r>
              <a:rPr lang="en-US" sz="2400" dirty="0">
                <a:latin typeface="Garamond"/>
                <a:cs typeface="Garamond"/>
              </a:rPr>
              <a:t>Figure 6 from Estes, B. and S. Gross. 2015. “Power Fire Ecological Framework”</a:t>
            </a:r>
          </a:p>
        </p:txBody>
      </p:sp>
      <p:pic>
        <p:nvPicPr>
          <p:cNvPr id="6" name="Picture 5"/>
          <p:cNvPicPr/>
          <p:nvPr/>
        </p:nvPicPr>
        <p:blipFill rotWithShape="1">
          <a:blip r:embed="rId2">
            <a:extLst>
              <a:ext uri="{28A0092B-C50C-407E-A947-70E740481C1C}">
                <a14:useLocalDpi xmlns:a14="http://schemas.microsoft.com/office/drawing/2010/main" val="0"/>
              </a:ext>
            </a:extLst>
          </a:blip>
          <a:srcRect l="7856" t="5186" r="3966" b="6224"/>
          <a:stretch/>
        </p:blipFill>
        <p:spPr bwMode="auto">
          <a:xfrm>
            <a:off x="0" y="664191"/>
            <a:ext cx="5280962" cy="4098921"/>
          </a:xfrm>
          <a:prstGeom prst="rect">
            <a:avLst/>
          </a:prstGeom>
          <a:ln>
            <a:noFill/>
          </a:ln>
          <a:extLst>
            <a:ext uri="{53640926-AAD7-44d8-BBD7-CCE9431645EC}">
              <a14:shadowObscured xmlns:a14="http://schemas.microsoft.com/office/drawing/2010/main"/>
            </a:ext>
          </a:extLst>
        </p:spPr>
      </p:pic>
      <p:pic>
        <p:nvPicPr>
          <p:cNvPr id="7" name="Picture 6" descr="Description: _DSC099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962" y="3921541"/>
            <a:ext cx="3863038" cy="2323430"/>
          </a:xfrm>
          <a:prstGeom prst="rect">
            <a:avLst/>
          </a:prstGeom>
          <a:noFill/>
          <a:ln>
            <a:noFill/>
          </a:ln>
        </p:spPr>
      </p:pic>
    </p:spTree>
    <p:extLst>
      <p:ext uri="{BB962C8B-B14F-4D97-AF65-F5344CB8AC3E}">
        <p14:creationId xmlns:p14="http://schemas.microsoft.com/office/powerpoint/2010/main" val="109148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250267" y="1448403"/>
            <a:ext cx="4893733" cy="3411464"/>
          </a:xfrm>
          <a:prstGeom prst="rect">
            <a:avLst/>
          </a:prstGeom>
          <a:noFill/>
          <a:ln>
            <a:noFill/>
          </a:ln>
        </p:spPr>
      </p:pic>
      <p:sp>
        <p:nvSpPr>
          <p:cNvPr id="5" name="TextBox 4"/>
          <p:cNvSpPr txBox="1"/>
          <p:nvPr/>
        </p:nvSpPr>
        <p:spPr>
          <a:xfrm>
            <a:off x="4734127" y="4888944"/>
            <a:ext cx="4409873" cy="1631216"/>
          </a:xfrm>
          <a:prstGeom prst="rect">
            <a:avLst/>
          </a:prstGeom>
          <a:noFill/>
        </p:spPr>
        <p:txBody>
          <a:bodyPr wrap="square" rtlCol="0">
            <a:spAutoFit/>
          </a:bodyPr>
          <a:lstStyle/>
          <a:p>
            <a:r>
              <a:rPr lang="en-US" sz="2000" dirty="0" smtClean="0">
                <a:latin typeface="Garamond" charset="0"/>
                <a:ea typeface="Garamond" charset="0"/>
                <a:cs typeface="Garamond" charset="0"/>
              </a:rPr>
              <a:t>Estes and Gross. 2015. </a:t>
            </a:r>
          </a:p>
          <a:p>
            <a:r>
              <a:rPr lang="en-US" sz="2000" dirty="0" smtClean="0">
                <a:latin typeface="Garamond" charset="0"/>
                <a:ea typeface="Garamond" charset="0"/>
                <a:cs typeface="Garamond" charset="0"/>
              </a:rPr>
              <a:t>Figure </a:t>
            </a:r>
            <a:r>
              <a:rPr lang="en-US" sz="2000" dirty="0">
                <a:latin typeface="Garamond" charset="0"/>
                <a:ea typeface="Garamond" charset="0"/>
                <a:cs typeface="Garamond" charset="0"/>
              </a:rPr>
              <a:t>13.  Ecological framework for the Power fire area with proposed treatment units in the current decision that were not identified as previously treated. </a:t>
            </a:r>
          </a:p>
        </p:txBody>
      </p:sp>
      <p:sp>
        <p:nvSpPr>
          <p:cNvPr id="6" name="TextBox 5"/>
          <p:cNvSpPr txBox="1"/>
          <p:nvPr/>
        </p:nvSpPr>
        <p:spPr>
          <a:xfrm>
            <a:off x="0" y="419052"/>
            <a:ext cx="4603972" cy="6463309"/>
          </a:xfrm>
          <a:prstGeom prst="rect">
            <a:avLst/>
          </a:prstGeom>
          <a:noFill/>
        </p:spPr>
        <p:txBody>
          <a:bodyPr wrap="square" rtlCol="0">
            <a:spAutoFit/>
          </a:bodyPr>
          <a:lstStyle/>
          <a:p>
            <a:pPr marL="285750" lvl="0" indent="-285750">
              <a:buFont typeface="Arial" charset="0"/>
              <a:buChar char="•"/>
            </a:pPr>
            <a:r>
              <a:rPr lang="en-US" dirty="0" smtClean="0">
                <a:latin typeface="Garamond" charset="0"/>
                <a:ea typeface="Garamond" charset="0"/>
                <a:cs typeface="Garamond" charset="0"/>
              </a:rPr>
              <a:t>Develop </a:t>
            </a:r>
            <a:r>
              <a:rPr lang="en-US" dirty="0">
                <a:latin typeface="Garamond" charset="0"/>
                <a:ea typeface="Garamond" charset="0"/>
                <a:cs typeface="Garamond" charset="0"/>
              </a:rPr>
              <a:t>a fire strategy which details key locations for managing future fires and facilitating prescribed </a:t>
            </a:r>
            <a:r>
              <a:rPr lang="en-US" dirty="0" smtClean="0">
                <a:latin typeface="Garamond" charset="0"/>
                <a:ea typeface="Garamond" charset="0"/>
                <a:cs typeface="Garamond" charset="0"/>
              </a:rPr>
              <a:t>fire.</a:t>
            </a:r>
          </a:p>
          <a:p>
            <a:pPr marL="285750" lvl="0" indent="-285750">
              <a:buFont typeface="Arial" charset="0"/>
              <a:buChar char="•"/>
            </a:pPr>
            <a:endParaRPr lang="en-US" dirty="0">
              <a:latin typeface="Garamond" charset="0"/>
              <a:ea typeface="Garamond" charset="0"/>
              <a:cs typeface="Garamond" charset="0"/>
            </a:endParaRPr>
          </a:p>
          <a:p>
            <a:pPr marL="285750" lvl="0" indent="-285750">
              <a:buFont typeface="Arial" charset="0"/>
              <a:buChar char="•"/>
            </a:pPr>
            <a:r>
              <a:rPr lang="en-US" dirty="0">
                <a:latin typeface="Garamond" charset="0"/>
                <a:ea typeface="Garamond" charset="0"/>
                <a:cs typeface="Garamond" charset="0"/>
              </a:rPr>
              <a:t>In areas, that weren’t salvaged, prescribed fire might be a good tool in areas that are too steep to consider mechanical treatments.  If these areas burned at high severity, prescribed fire may begin to reintroduce some heterogeneous conditions</a:t>
            </a:r>
            <a:r>
              <a:rPr lang="en-US" dirty="0" smtClean="0">
                <a:latin typeface="Garamond" charset="0"/>
                <a:ea typeface="Garamond" charset="0"/>
                <a:cs typeface="Garamond" charset="0"/>
              </a:rPr>
              <a:t>.</a:t>
            </a:r>
          </a:p>
          <a:p>
            <a:pPr marL="285750" lvl="0" indent="-285750">
              <a:buFont typeface="Arial" charset="0"/>
              <a:buChar char="•"/>
            </a:pPr>
            <a:endParaRPr lang="en-US" dirty="0">
              <a:latin typeface="Garamond" charset="0"/>
              <a:ea typeface="Garamond" charset="0"/>
              <a:cs typeface="Garamond" charset="0"/>
            </a:endParaRPr>
          </a:p>
          <a:p>
            <a:pPr marL="285750" lvl="0" indent="-285750">
              <a:buFont typeface="Arial" charset="0"/>
              <a:buChar char="•"/>
            </a:pPr>
            <a:r>
              <a:rPr lang="en-US" dirty="0">
                <a:latin typeface="Garamond" charset="0"/>
                <a:ea typeface="Garamond" charset="0"/>
                <a:cs typeface="Garamond" charset="0"/>
              </a:rPr>
              <a:t>In fire-prone areas, favor rapid development of fire-resistant stand structures insuring reforestation strategies allow for rapid reintroduction of fire into the burned landscape at various scales. </a:t>
            </a:r>
            <a:endParaRPr lang="en-US" dirty="0" smtClean="0">
              <a:latin typeface="Garamond" charset="0"/>
              <a:ea typeface="Garamond" charset="0"/>
              <a:cs typeface="Garamond" charset="0"/>
            </a:endParaRPr>
          </a:p>
          <a:p>
            <a:pPr marL="285750" lvl="0" indent="-285750">
              <a:buFont typeface="Arial" charset="0"/>
              <a:buChar char="•"/>
            </a:pPr>
            <a:endParaRPr lang="en-US" dirty="0">
              <a:latin typeface="Garamond" charset="0"/>
              <a:ea typeface="Garamond" charset="0"/>
              <a:cs typeface="Garamond" charset="0"/>
            </a:endParaRPr>
          </a:p>
          <a:p>
            <a:pPr marL="285750" lvl="0" indent="-285750">
              <a:buFont typeface="Arial" charset="0"/>
              <a:buChar char="•"/>
            </a:pPr>
            <a:r>
              <a:rPr lang="en-US" b="1" dirty="0">
                <a:latin typeface="Garamond" charset="0"/>
                <a:ea typeface="Garamond" charset="0"/>
                <a:cs typeface="Garamond" charset="0"/>
              </a:rPr>
              <a:t>Areas that burned at low </a:t>
            </a:r>
            <a:r>
              <a:rPr lang="en-US" b="1" dirty="0">
                <a:latin typeface="Garamond" charset="0"/>
                <a:ea typeface="Garamond" charset="0"/>
                <a:cs typeface="Garamond" charset="0"/>
              </a:rPr>
              <a:t>&amp;</a:t>
            </a:r>
            <a:r>
              <a:rPr lang="en-US" b="1" dirty="0" smtClean="0">
                <a:latin typeface="Garamond" charset="0"/>
                <a:ea typeface="Garamond" charset="0"/>
                <a:cs typeface="Garamond" charset="0"/>
              </a:rPr>
              <a:t> </a:t>
            </a:r>
            <a:r>
              <a:rPr lang="en-US" b="1" dirty="0">
                <a:latin typeface="Garamond" charset="0"/>
                <a:ea typeface="Garamond" charset="0"/>
                <a:cs typeface="Garamond" charset="0"/>
              </a:rPr>
              <a:t>moderate fire severity </a:t>
            </a:r>
            <a:r>
              <a:rPr lang="en-US" b="1" dirty="0" smtClean="0">
                <a:latin typeface="Garamond" charset="0"/>
                <a:ea typeface="Garamond" charset="0"/>
                <a:cs typeface="Garamond" charset="0"/>
              </a:rPr>
              <a:t>should </a:t>
            </a:r>
            <a:r>
              <a:rPr lang="en-US" b="1" dirty="0">
                <a:latin typeface="Garamond" charset="0"/>
                <a:ea typeface="Garamond" charset="0"/>
                <a:cs typeface="Garamond" charset="0"/>
              </a:rPr>
              <a:t>be excluded from post-fire treatment (i.e. thinning </a:t>
            </a:r>
            <a:r>
              <a:rPr lang="en-US" b="1" dirty="0">
                <a:latin typeface="Garamond" charset="0"/>
                <a:ea typeface="Garamond" charset="0"/>
                <a:cs typeface="Garamond" charset="0"/>
              </a:rPr>
              <a:t>&amp;</a:t>
            </a:r>
            <a:r>
              <a:rPr lang="en-US" b="1" dirty="0" smtClean="0">
                <a:latin typeface="Garamond" charset="0"/>
                <a:ea typeface="Garamond" charset="0"/>
                <a:cs typeface="Garamond" charset="0"/>
              </a:rPr>
              <a:t> </a:t>
            </a:r>
            <a:r>
              <a:rPr lang="en-US" b="1" dirty="0" err="1" smtClean="0">
                <a:latin typeface="Garamond" charset="0"/>
                <a:ea typeface="Garamond" charset="0"/>
                <a:cs typeface="Garamond" charset="0"/>
              </a:rPr>
              <a:t>revegetation</a:t>
            </a:r>
            <a:r>
              <a:rPr lang="en-US" b="1" dirty="0" smtClean="0">
                <a:latin typeface="Garamond" charset="0"/>
                <a:ea typeface="Garamond" charset="0"/>
                <a:cs typeface="Garamond" charset="0"/>
              </a:rPr>
              <a:t>) </a:t>
            </a:r>
            <a:r>
              <a:rPr lang="en-US" b="1" dirty="0">
                <a:latin typeface="Garamond" charset="0"/>
                <a:ea typeface="Garamond" charset="0"/>
                <a:cs typeface="Garamond" charset="0"/>
              </a:rPr>
              <a:t>&amp;</a:t>
            </a:r>
            <a:r>
              <a:rPr lang="en-US" b="1" dirty="0" smtClean="0">
                <a:latin typeface="Garamond" charset="0"/>
                <a:ea typeface="Garamond" charset="0"/>
                <a:cs typeface="Garamond" charset="0"/>
              </a:rPr>
              <a:t> </a:t>
            </a:r>
            <a:r>
              <a:rPr lang="en-US" b="1" dirty="0" smtClean="0">
                <a:latin typeface="Garamond" charset="0"/>
                <a:ea typeface="Garamond" charset="0"/>
                <a:cs typeface="Garamond" charset="0"/>
              </a:rPr>
              <a:t>maintained </a:t>
            </a:r>
            <a:r>
              <a:rPr lang="en-US" b="1" dirty="0">
                <a:latin typeface="Garamond" charset="0"/>
                <a:ea typeface="Garamond" charset="0"/>
                <a:cs typeface="Garamond" charset="0"/>
              </a:rPr>
              <a:t>through a robust prescribed fire treatment program to maintain the beneficial effects from the fire</a:t>
            </a:r>
            <a:r>
              <a:rPr lang="en-US" b="1" dirty="0" smtClean="0">
                <a:latin typeface="Garamond" charset="0"/>
                <a:ea typeface="Garamond" charset="0"/>
                <a:cs typeface="Garamond" charset="0"/>
              </a:rPr>
              <a:t>.</a:t>
            </a:r>
            <a:endParaRPr lang="en-US" b="1" dirty="0">
              <a:latin typeface="Garamond" charset="0"/>
              <a:ea typeface="Garamond" charset="0"/>
              <a:cs typeface="Garamond" charset="0"/>
            </a:endParaRPr>
          </a:p>
        </p:txBody>
      </p:sp>
      <p:sp>
        <p:nvSpPr>
          <p:cNvPr id="7" name="TextBox 6"/>
          <p:cNvSpPr txBox="1"/>
          <p:nvPr/>
        </p:nvSpPr>
        <p:spPr>
          <a:xfrm>
            <a:off x="396102" y="0"/>
            <a:ext cx="4338025" cy="646331"/>
          </a:xfrm>
          <a:prstGeom prst="rect">
            <a:avLst/>
          </a:prstGeom>
          <a:noFill/>
        </p:spPr>
        <p:txBody>
          <a:bodyPr wrap="square" rtlCol="0">
            <a:spAutoFit/>
          </a:bodyPr>
          <a:lstStyle/>
          <a:p>
            <a:pPr algn="ctr"/>
            <a:r>
              <a:rPr lang="en-US" b="1" cap="all" dirty="0">
                <a:solidFill>
                  <a:srgbClr val="002060"/>
                </a:solidFill>
                <a:latin typeface="Garamond" charset="0"/>
                <a:ea typeface="Garamond" charset="0"/>
                <a:cs typeface="Garamond" charset="0"/>
              </a:rPr>
              <a:t>landscape </a:t>
            </a:r>
            <a:r>
              <a:rPr lang="en-US" b="1" cap="all" dirty="0" smtClean="0">
                <a:solidFill>
                  <a:srgbClr val="002060"/>
                </a:solidFill>
                <a:latin typeface="Garamond" charset="0"/>
                <a:ea typeface="Garamond" charset="0"/>
                <a:cs typeface="Garamond" charset="0"/>
              </a:rPr>
              <a:t>recommendations:</a:t>
            </a:r>
          </a:p>
          <a:p>
            <a:pPr algn="ctr"/>
            <a:r>
              <a:rPr lang="en-US" b="1" cap="all" dirty="0" smtClean="0">
                <a:solidFill>
                  <a:srgbClr val="002060"/>
                </a:solidFill>
                <a:latin typeface="Garamond" charset="0"/>
                <a:ea typeface="Garamond" charset="0"/>
                <a:cs typeface="Garamond" charset="0"/>
              </a:rPr>
              <a:t> Prescribed Fire</a:t>
            </a:r>
            <a:endParaRPr lang="en-US" dirty="0">
              <a:solidFill>
                <a:srgbClr val="00206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151" y="176413"/>
            <a:ext cx="2458539" cy="1665462"/>
          </a:xfrm>
          <a:prstGeom prst="rect">
            <a:avLst/>
          </a:prstGeom>
        </p:spPr>
      </p:pic>
    </p:spTree>
    <p:extLst>
      <p:ext uri="{BB962C8B-B14F-4D97-AF65-F5344CB8AC3E}">
        <p14:creationId xmlns:p14="http://schemas.microsoft.com/office/powerpoint/2010/main" val="203658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4715" y="41599"/>
            <a:ext cx="5009385" cy="584775"/>
          </a:xfrm>
          <a:prstGeom prst="rect">
            <a:avLst/>
          </a:prstGeom>
          <a:noFill/>
        </p:spPr>
        <p:txBody>
          <a:bodyPr wrap="none" rtlCol="0">
            <a:spAutoFit/>
          </a:bodyPr>
          <a:lstStyle/>
          <a:p>
            <a:r>
              <a:rPr lang="en-US" sz="3200" dirty="0" smtClean="0">
                <a:solidFill>
                  <a:srgbClr val="002060"/>
                </a:solidFill>
                <a:latin typeface="Garamond" charset="0"/>
                <a:ea typeface="Garamond" charset="0"/>
                <a:cs typeface="Garamond" charset="0"/>
              </a:rPr>
              <a:t>Rx Fire Ecological Objectives:</a:t>
            </a:r>
            <a:endParaRPr lang="en-US" sz="3200" dirty="0">
              <a:solidFill>
                <a:srgbClr val="002060"/>
              </a:solidFill>
              <a:latin typeface="Garamond" charset="0"/>
              <a:ea typeface="Garamond" charset="0"/>
              <a:cs typeface="Garamond" charset="0"/>
            </a:endParaRPr>
          </a:p>
        </p:txBody>
      </p:sp>
      <p:sp>
        <p:nvSpPr>
          <p:cNvPr id="3" name="TextBox 2"/>
          <p:cNvSpPr txBox="1"/>
          <p:nvPr/>
        </p:nvSpPr>
        <p:spPr>
          <a:xfrm>
            <a:off x="186267" y="579359"/>
            <a:ext cx="4982177" cy="6278641"/>
          </a:xfrm>
          <a:prstGeom prst="rect">
            <a:avLst/>
          </a:prstGeom>
          <a:noFill/>
        </p:spPr>
        <p:txBody>
          <a:bodyPr wrap="square" rtlCol="0">
            <a:spAutoFit/>
          </a:bodyPr>
          <a:lstStyle/>
          <a:p>
            <a:pPr marL="285750" indent="-285750">
              <a:buFont typeface="Arial" charset="0"/>
              <a:buChar char="•"/>
            </a:pPr>
            <a:r>
              <a:rPr lang="en-US" sz="2400" dirty="0" smtClean="0">
                <a:solidFill>
                  <a:srgbClr val="800000"/>
                </a:solidFill>
                <a:latin typeface="Garamond" charset="0"/>
                <a:ea typeface="Garamond" charset="0"/>
                <a:cs typeface="Garamond" charset="0"/>
              </a:rPr>
              <a:t>If possible, high-severity patches are &lt;150 ac and average 2-10 ac in size.</a:t>
            </a:r>
          </a:p>
          <a:p>
            <a:pPr marL="285750" indent="-285750">
              <a:buFont typeface="Arial" charset="0"/>
              <a:buChar char="•"/>
            </a:pPr>
            <a:endParaRPr lang="en-US" sz="2400" dirty="0">
              <a:solidFill>
                <a:srgbClr val="800000"/>
              </a:solidFill>
              <a:latin typeface="Garamond" charset="0"/>
              <a:ea typeface="Garamond" charset="0"/>
              <a:cs typeface="Garamond" charset="0"/>
            </a:endParaRPr>
          </a:p>
          <a:p>
            <a:pPr marL="285750" indent="-285750">
              <a:buFont typeface="Arial" charset="0"/>
              <a:buChar char="•"/>
            </a:pPr>
            <a:r>
              <a:rPr lang="en-US" sz="2400" dirty="0">
                <a:solidFill>
                  <a:srgbClr val="800000"/>
                </a:solidFill>
                <a:latin typeface="Garamond" charset="0"/>
                <a:ea typeface="Garamond" charset="0"/>
                <a:cs typeface="Garamond" charset="0"/>
              </a:rPr>
              <a:t>Variable </a:t>
            </a:r>
            <a:r>
              <a:rPr lang="en-US" sz="2400" dirty="0" err="1">
                <a:solidFill>
                  <a:srgbClr val="800000"/>
                </a:solidFill>
                <a:latin typeface="Garamond" charset="0"/>
                <a:ea typeface="Garamond" charset="0"/>
                <a:cs typeface="Garamond" charset="0"/>
              </a:rPr>
              <a:t>overstory</a:t>
            </a:r>
            <a:r>
              <a:rPr lang="en-US" sz="2400" dirty="0">
                <a:solidFill>
                  <a:srgbClr val="800000"/>
                </a:solidFill>
                <a:latin typeface="Garamond" charset="0"/>
                <a:ea typeface="Garamond" charset="0"/>
                <a:cs typeface="Garamond" charset="0"/>
              </a:rPr>
              <a:t> mortality with higher levels and larger patches on steeper slopes and ridge tops</a:t>
            </a:r>
            <a:r>
              <a:rPr lang="en-US" sz="2400" dirty="0" smtClean="0">
                <a:solidFill>
                  <a:srgbClr val="800000"/>
                </a:solidFill>
                <a:latin typeface="Garamond" charset="0"/>
                <a:ea typeface="Garamond" charset="0"/>
                <a:cs typeface="Garamond" charset="0"/>
              </a:rPr>
              <a:t>.</a:t>
            </a:r>
          </a:p>
          <a:p>
            <a:pPr marL="285750" indent="-285750">
              <a:buFont typeface="Arial" charset="0"/>
              <a:buChar char="•"/>
            </a:pPr>
            <a:endParaRPr lang="en-US" sz="2400" dirty="0">
              <a:solidFill>
                <a:srgbClr val="800000"/>
              </a:solidFill>
              <a:latin typeface="Garamond" charset="0"/>
              <a:ea typeface="Garamond" charset="0"/>
              <a:cs typeface="Garamond" charset="0"/>
            </a:endParaRPr>
          </a:p>
          <a:p>
            <a:pPr marL="285750" indent="-285750">
              <a:buFont typeface="Arial" charset="0"/>
              <a:buChar char="•"/>
            </a:pPr>
            <a:r>
              <a:rPr lang="en-US" sz="2400" dirty="0" smtClean="0">
                <a:solidFill>
                  <a:srgbClr val="800000"/>
                </a:solidFill>
                <a:latin typeface="Garamond" charset="0"/>
                <a:ea typeface="Garamond" charset="0"/>
                <a:cs typeface="Garamond" charset="0"/>
              </a:rPr>
              <a:t>Reduce surface and ladder fuels such that wildfire would not crown under &lt;95% weather conditions</a:t>
            </a:r>
          </a:p>
          <a:p>
            <a:pPr marL="285750" indent="-285750">
              <a:buFont typeface="Arial" charset="0"/>
              <a:buChar char="•"/>
            </a:pPr>
            <a:endParaRPr lang="en-US" sz="2400" dirty="0">
              <a:solidFill>
                <a:srgbClr val="800000"/>
              </a:solidFill>
              <a:latin typeface="Garamond" charset="0"/>
              <a:ea typeface="Garamond" charset="0"/>
              <a:cs typeface="Garamond" charset="0"/>
            </a:endParaRPr>
          </a:p>
          <a:p>
            <a:pPr marL="285750" indent="-285750">
              <a:buFont typeface="Arial" charset="0"/>
              <a:buChar char="•"/>
            </a:pPr>
            <a:r>
              <a:rPr lang="en-US" sz="2400" dirty="0" smtClean="0">
                <a:solidFill>
                  <a:srgbClr val="800000"/>
                </a:solidFill>
                <a:latin typeface="Garamond" charset="0"/>
                <a:ea typeface="Garamond" charset="0"/>
                <a:cs typeface="Garamond" charset="0"/>
              </a:rPr>
              <a:t>Increase understory plant richness, evenness and cover</a:t>
            </a:r>
          </a:p>
          <a:p>
            <a:pPr marL="285750" indent="-285750">
              <a:buFont typeface="Arial" charset="0"/>
              <a:buChar char="•"/>
            </a:pPr>
            <a:endParaRPr lang="en-US" sz="2400" dirty="0">
              <a:solidFill>
                <a:srgbClr val="800000"/>
              </a:solidFill>
              <a:latin typeface="Garamond" charset="0"/>
              <a:ea typeface="Garamond" charset="0"/>
              <a:cs typeface="Garamond" charset="0"/>
            </a:endParaRPr>
          </a:p>
          <a:p>
            <a:pPr marL="285750" indent="-285750">
              <a:buFont typeface="Arial" charset="0"/>
              <a:buChar char="•"/>
            </a:pPr>
            <a:r>
              <a:rPr lang="en-US" sz="2400" dirty="0" smtClean="0">
                <a:solidFill>
                  <a:srgbClr val="800000"/>
                </a:solidFill>
                <a:latin typeface="Garamond" charset="0"/>
                <a:ea typeface="Garamond" charset="0"/>
                <a:cs typeface="Garamond" charset="0"/>
              </a:rPr>
              <a:t>Burn sufficiently patchy such that 10-20% of tree regeneration survives</a:t>
            </a:r>
          </a:p>
          <a:p>
            <a:pPr marL="285750" indent="-285750">
              <a:buFont typeface="Arial" charset="0"/>
              <a:buChar cha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233" y="855709"/>
            <a:ext cx="3551767" cy="2663825"/>
          </a:xfrm>
          <a:prstGeom prst="rect">
            <a:avLst/>
          </a:prstGeom>
        </p:spPr>
      </p:pic>
      <p:pic>
        <p:nvPicPr>
          <p:cNvPr id="5" name="Picture 4" descr="Description: IMG_419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267" y="3904258"/>
            <a:ext cx="3623733" cy="2741613"/>
          </a:xfrm>
          <a:prstGeom prst="rect">
            <a:avLst/>
          </a:prstGeom>
          <a:noFill/>
          <a:ln>
            <a:noFill/>
          </a:ln>
        </p:spPr>
      </p:pic>
    </p:spTree>
    <p:extLst>
      <p:ext uri="{BB962C8B-B14F-4D97-AF65-F5344CB8AC3E}">
        <p14:creationId xmlns:p14="http://schemas.microsoft.com/office/powerpoint/2010/main" val="53006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png"/>
          <p:cNvPicPr/>
          <p:nvPr/>
        </p:nvPicPr>
        <p:blipFill>
          <a:blip r:embed="rId2" cstate="print"/>
          <a:stretch>
            <a:fillRect/>
          </a:stretch>
        </p:blipFill>
        <p:spPr>
          <a:xfrm>
            <a:off x="1" y="2387601"/>
            <a:ext cx="9144000" cy="4470400"/>
          </a:xfrm>
          <a:prstGeom prst="rect">
            <a:avLst/>
          </a:prstGeom>
        </p:spPr>
      </p:pic>
      <p:grpSp>
        <p:nvGrpSpPr>
          <p:cNvPr id="14" name="Group 13"/>
          <p:cNvGrpSpPr/>
          <p:nvPr/>
        </p:nvGrpSpPr>
        <p:grpSpPr>
          <a:xfrm>
            <a:off x="631040" y="3308317"/>
            <a:ext cx="8241257" cy="3172264"/>
            <a:chOff x="631040" y="3308317"/>
            <a:chExt cx="8241257" cy="3172264"/>
          </a:xfrm>
        </p:grpSpPr>
        <p:sp>
          <p:nvSpPr>
            <p:cNvPr id="3" name="TextBox 2"/>
            <p:cNvSpPr txBox="1"/>
            <p:nvPr/>
          </p:nvSpPr>
          <p:spPr>
            <a:xfrm>
              <a:off x="2455333" y="5469467"/>
              <a:ext cx="797013" cy="646331"/>
            </a:xfrm>
            <a:prstGeom prst="rect">
              <a:avLst/>
            </a:prstGeom>
            <a:noFill/>
          </p:spPr>
          <p:txBody>
            <a:bodyPr wrap="none" rtlCol="0">
              <a:spAutoFit/>
            </a:bodyPr>
            <a:lstStyle/>
            <a:p>
              <a:r>
                <a:rPr lang="en-US" dirty="0" smtClean="0"/>
                <a:t>Unit 4</a:t>
              </a:r>
            </a:p>
            <a:p>
              <a:r>
                <a:rPr lang="en-US" dirty="0" smtClean="0"/>
                <a:t>835 ac</a:t>
              </a:r>
              <a:endParaRPr lang="en-US" dirty="0"/>
            </a:p>
          </p:txBody>
        </p:sp>
        <p:sp>
          <p:nvSpPr>
            <p:cNvPr id="4" name="TextBox 3"/>
            <p:cNvSpPr txBox="1"/>
            <p:nvPr/>
          </p:nvSpPr>
          <p:spPr>
            <a:xfrm>
              <a:off x="4741333" y="3505200"/>
              <a:ext cx="797013" cy="646331"/>
            </a:xfrm>
            <a:prstGeom prst="rect">
              <a:avLst/>
            </a:prstGeom>
            <a:noFill/>
          </p:spPr>
          <p:txBody>
            <a:bodyPr wrap="none" rtlCol="0">
              <a:spAutoFit/>
            </a:bodyPr>
            <a:lstStyle/>
            <a:p>
              <a:r>
                <a:rPr lang="en-US" dirty="0" smtClean="0"/>
                <a:t>Unit 6</a:t>
              </a:r>
            </a:p>
            <a:p>
              <a:r>
                <a:rPr lang="en-US" dirty="0" smtClean="0"/>
                <a:t>445 ac</a:t>
              </a:r>
              <a:endParaRPr lang="en-US" dirty="0"/>
            </a:p>
          </p:txBody>
        </p:sp>
        <p:sp>
          <p:nvSpPr>
            <p:cNvPr id="5" name="TextBox 4"/>
            <p:cNvSpPr txBox="1"/>
            <p:nvPr/>
          </p:nvSpPr>
          <p:spPr>
            <a:xfrm>
              <a:off x="982132" y="5146301"/>
              <a:ext cx="797013" cy="646331"/>
            </a:xfrm>
            <a:prstGeom prst="rect">
              <a:avLst/>
            </a:prstGeom>
            <a:noFill/>
          </p:spPr>
          <p:txBody>
            <a:bodyPr wrap="none" rtlCol="0">
              <a:spAutoFit/>
            </a:bodyPr>
            <a:lstStyle/>
            <a:p>
              <a:r>
                <a:rPr lang="en-US" dirty="0" smtClean="0"/>
                <a:t>Unit 1</a:t>
              </a:r>
            </a:p>
            <a:p>
              <a:r>
                <a:rPr lang="en-US" dirty="0" smtClean="0"/>
                <a:t>354 ac</a:t>
              </a:r>
              <a:endParaRPr lang="en-US" dirty="0"/>
            </a:p>
          </p:txBody>
        </p:sp>
        <p:sp>
          <p:nvSpPr>
            <p:cNvPr id="6" name="TextBox 5"/>
            <p:cNvSpPr txBox="1"/>
            <p:nvPr/>
          </p:nvSpPr>
          <p:spPr>
            <a:xfrm>
              <a:off x="631040" y="5834250"/>
              <a:ext cx="753732" cy="646331"/>
            </a:xfrm>
            <a:prstGeom prst="rect">
              <a:avLst/>
            </a:prstGeom>
            <a:noFill/>
          </p:spPr>
          <p:txBody>
            <a:bodyPr wrap="none" rtlCol="0">
              <a:spAutoFit/>
            </a:bodyPr>
            <a:lstStyle/>
            <a:p>
              <a:r>
                <a:rPr lang="en-US" dirty="0" smtClean="0"/>
                <a:t>Unit 2</a:t>
              </a:r>
            </a:p>
            <a:p>
              <a:r>
                <a:rPr lang="en-US" dirty="0" smtClean="0"/>
                <a:t>78 ac</a:t>
              </a:r>
              <a:endParaRPr lang="en-US" dirty="0"/>
            </a:p>
          </p:txBody>
        </p:sp>
        <p:sp>
          <p:nvSpPr>
            <p:cNvPr id="7" name="TextBox 6"/>
            <p:cNvSpPr txBox="1"/>
            <p:nvPr/>
          </p:nvSpPr>
          <p:spPr>
            <a:xfrm>
              <a:off x="1380638" y="3691467"/>
              <a:ext cx="1176925" cy="646331"/>
            </a:xfrm>
            <a:prstGeom prst="rect">
              <a:avLst/>
            </a:prstGeom>
            <a:noFill/>
          </p:spPr>
          <p:txBody>
            <a:bodyPr wrap="none" rtlCol="0">
              <a:spAutoFit/>
            </a:bodyPr>
            <a:lstStyle/>
            <a:p>
              <a:r>
                <a:rPr lang="en-US" dirty="0" smtClean="0"/>
                <a:t>Unit 3</a:t>
              </a:r>
            </a:p>
            <a:p>
              <a:r>
                <a:rPr lang="en-US" dirty="0" smtClean="0"/>
                <a:t>68 &amp; 32 ac</a:t>
              </a:r>
              <a:endParaRPr lang="en-US" dirty="0"/>
            </a:p>
          </p:txBody>
        </p:sp>
        <p:sp>
          <p:nvSpPr>
            <p:cNvPr id="8" name="TextBox 7"/>
            <p:cNvSpPr txBox="1"/>
            <p:nvPr/>
          </p:nvSpPr>
          <p:spPr>
            <a:xfrm>
              <a:off x="4131733" y="4404098"/>
              <a:ext cx="753732" cy="646331"/>
            </a:xfrm>
            <a:prstGeom prst="rect">
              <a:avLst/>
            </a:prstGeom>
            <a:noFill/>
          </p:spPr>
          <p:txBody>
            <a:bodyPr wrap="none" rtlCol="0">
              <a:spAutoFit/>
            </a:bodyPr>
            <a:lstStyle/>
            <a:p>
              <a:r>
                <a:rPr lang="en-US" dirty="0" smtClean="0"/>
                <a:t>Unit 5</a:t>
              </a:r>
            </a:p>
            <a:p>
              <a:r>
                <a:rPr lang="en-US" dirty="0" smtClean="0"/>
                <a:t>39 ac</a:t>
              </a:r>
              <a:endParaRPr lang="en-US" dirty="0"/>
            </a:p>
          </p:txBody>
        </p:sp>
        <p:sp>
          <p:nvSpPr>
            <p:cNvPr id="9" name="TextBox 8"/>
            <p:cNvSpPr txBox="1"/>
            <p:nvPr/>
          </p:nvSpPr>
          <p:spPr>
            <a:xfrm>
              <a:off x="5452275" y="3954649"/>
              <a:ext cx="797013" cy="646331"/>
            </a:xfrm>
            <a:prstGeom prst="rect">
              <a:avLst/>
            </a:prstGeom>
            <a:noFill/>
          </p:spPr>
          <p:txBody>
            <a:bodyPr wrap="none" rtlCol="0">
              <a:spAutoFit/>
            </a:bodyPr>
            <a:lstStyle/>
            <a:p>
              <a:r>
                <a:rPr lang="en-US" dirty="0" smtClean="0"/>
                <a:t>Unit 7</a:t>
              </a:r>
            </a:p>
            <a:p>
              <a:r>
                <a:rPr lang="en-US" dirty="0" smtClean="0"/>
                <a:t>484 ac</a:t>
              </a:r>
              <a:endParaRPr lang="en-US" dirty="0"/>
            </a:p>
          </p:txBody>
        </p:sp>
        <p:sp>
          <p:nvSpPr>
            <p:cNvPr id="10" name="TextBox 9"/>
            <p:cNvSpPr txBox="1"/>
            <p:nvPr/>
          </p:nvSpPr>
          <p:spPr>
            <a:xfrm>
              <a:off x="6019085" y="3308318"/>
              <a:ext cx="797013" cy="646331"/>
            </a:xfrm>
            <a:prstGeom prst="rect">
              <a:avLst/>
            </a:prstGeom>
            <a:noFill/>
          </p:spPr>
          <p:txBody>
            <a:bodyPr wrap="none" rtlCol="0">
              <a:spAutoFit/>
            </a:bodyPr>
            <a:lstStyle/>
            <a:p>
              <a:r>
                <a:rPr lang="en-US" dirty="0" smtClean="0"/>
                <a:t>Unit 8</a:t>
              </a:r>
            </a:p>
            <a:p>
              <a:r>
                <a:rPr lang="en-US" dirty="0" smtClean="0"/>
                <a:t>588 ac</a:t>
              </a:r>
              <a:endParaRPr lang="en-US" dirty="0"/>
            </a:p>
          </p:txBody>
        </p:sp>
        <p:sp>
          <p:nvSpPr>
            <p:cNvPr id="11" name="TextBox 10"/>
            <p:cNvSpPr txBox="1"/>
            <p:nvPr/>
          </p:nvSpPr>
          <p:spPr>
            <a:xfrm>
              <a:off x="6290788" y="4151531"/>
              <a:ext cx="797013" cy="646331"/>
            </a:xfrm>
            <a:prstGeom prst="rect">
              <a:avLst/>
            </a:prstGeom>
            <a:noFill/>
          </p:spPr>
          <p:txBody>
            <a:bodyPr wrap="none" rtlCol="0">
              <a:spAutoFit/>
            </a:bodyPr>
            <a:lstStyle/>
            <a:p>
              <a:r>
                <a:rPr lang="en-US" dirty="0" smtClean="0"/>
                <a:t>Unit 9</a:t>
              </a:r>
            </a:p>
            <a:p>
              <a:r>
                <a:rPr lang="en-US" dirty="0" smtClean="0"/>
                <a:t>396 ac</a:t>
              </a:r>
              <a:endParaRPr lang="en-US" dirty="0"/>
            </a:p>
          </p:txBody>
        </p:sp>
        <p:sp>
          <p:nvSpPr>
            <p:cNvPr id="12" name="TextBox 11"/>
            <p:cNvSpPr txBox="1"/>
            <p:nvPr/>
          </p:nvSpPr>
          <p:spPr>
            <a:xfrm>
              <a:off x="7109298" y="3666781"/>
              <a:ext cx="870751" cy="646331"/>
            </a:xfrm>
            <a:prstGeom prst="rect">
              <a:avLst/>
            </a:prstGeom>
            <a:noFill/>
          </p:spPr>
          <p:txBody>
            <a:bodyPr wrap="none" rtlCol="0">
              <a:spAutoFit/>
            </a:bodyPr>
            <a:lstStyle/>
            <a:p>
              <a:r>
                <a:rPr lang="en-US" dirty="0" smtClean="0"/>
                <a:t>Unit 10</a:t>
              </a:r>
            </a:p>
            <a:p>
              <a:r>
                <a:rPr lang="en-US" dirty="0" smtClean="0"/>
                <a:t>65 ac</a:t>
              </a:r>
              <a:endParaRPr lang="en-US" dirty="0"/>
            </a:p>
          </p:txBody>
        </p:sp>
        <p:sp>
          <p:nvSpPr>
            <p:cNvPr id="13" name="TextBox 12"/>
            <p:cNvSpPr txBox="1"/>
            <p:nvPr/>
          </p:nvSpPr>
          <p:spPr>
            <a:xfrm>
              <a:off x="8001546" y="3308317"/>
              <a:ext cx="870751" cy="646331"/>
            </a:xfrm>
            <a:prstGeom prst="rect">
              <a:avLst/>
            </a:prstGeom>
            <a:noFill/>
          </p:spPr>
          <p:txBody>
            <a:bodyPr wrap="none" rtlCol="0">
              <a:spAutoFit/>
            </a:bodyPr>
            <a:lstStyle/>
            <a:p>
              <a:r>
                <a:rPr lang="en-US" dirty="0" smtClean="0"/>
                <a:t>Unit 11</a:t>
              </a:r>
            </a:p>
            <a:p>
              <a:r>
                <a:rPr lang="en-US" dirty="0" smtClean="0"/>
                <a:t>291 ac</a:t>
              </a:r>
              <a:endParaRPr lang="en-US" dirty="0"/>
            </a:p>
          </p:txBody>
        </p:sp>
      </p:grpSp>
      <p:sp>
        <p:nvSpPr>
          <p:cNvPr id="15" name="TextBox 14"/>
          <p:cNvSpPr txBox="1"/>
          <p:nvPr/>
        </p:nvSpPr>
        <p:spPr>
          <a:xfrm>
            <a:off x="441929" y="130580"/>
            <a:ext cx="4026808" cy="523220"/>
          </a:xfrm>
          <a:prstGeom prst="rect">
            <a:avLst/>
          </a:prstGeom>
          <a:noFill/>
        </p:spPr>
        <p:txBody>
          <a:bodyPr wrap="none" rtlCol="0">
            <a:spAutoFit/>
          </a:bodyPr>
          <a:lstStyle/>
          <a:p>
            <a:r>
              <a:rPr lang="en-US" sz="2800" dirty="0" smtClean="0">
                <a:solidFill>
                  <a:srgbClr val="002060"/>
                </a:solidFill>
                <a:latin typeface="Garamond" charset="0"/>
                <a:ea typeface="Garamond" charset="0"/>
                <a:cs typeface="Garamond" charset="0"/>
              </a:rPr>
              <a:t>Rx Burn Units and Acreage</a:t>
            </a:r>
            <a:endParaRPr lang="en-US" sz="2800" dirty="0">
              <a:solidFill>
                <a:srgbClr val="002060"/>
              </a:solidFill>
              <a:latin typeface="Garamond" charset="0"/>
              <a:ea typeface="Garamond" charset="0"/>
              <a:cs typeface="Garamond" charset="0"/>
            </a:endParaRPr>
          </a:p>
        </p:txBody>
      </p:sp>
      <p:sp>
        <p:nvSpPr>
          <p:cNvPr id="16" name="TextBox 15"/>
          <p:cNvSpPr txBox="1"/>
          <p:nvPr/>
        </p:nvSpPr>
        <p:spPr>
          <a:xfrm>
            <a:off x="171684" y="817941"/>
            <a:ext cx="4297053" cy="1569660"/>
          </a:xfrm>
          <a:prstGeom prst="rect">
            <a:avLst/>
          </a:prstGeom>
          <a:noFill/>
        </p:spPr>
        <p:txBody>
          <a:bodyPr wrap="square" rtlCol="0">
            <a:spAutoFit/>
          </a:bodyPr>
          <a:lstStyle/>
          <a:p>
            <a:r>
              <a:rPr lang="en-US" sz="2400" dirty="0" smtClean="0">
                <a:solidFill>
                  <a:srgbClr val="000090"/>
                </a:solidFill>
                <a:latin typeface="Garamond" charset="0"/>
                <a:ea typeface="Garamond" charset="0"/>
                <a:cs typeface="Garamond" charset="0"/>
              </a:rPr>
              <a:t>Units 4 and 6 are the first objectives (no frog issues)</a:t>
            </a:r>
          </a:p>
          <a:p>
            <a:endParaRPr lang="en-US" sz="2400" dirty="0" smtClean="0">
              <a:solidFill>
                <a:srgbClr val="000090"/>
              </a:solidFill>
              <a:latin typeface="Garamond" charset="0"/>
              <a:ea typeface="Garamond" charset="0"/>
              <a:cs typeface="Garamond" charset="0"/>
            </a:endParaRPr>
          </a:p>
          <a:p>
            <a:r>
              <a:rPr lang="en-US" sz="2400" dirty="0" smtClean="0">
                <a:solidFill>
                  <a:srgbClr val="000090"/>
                </a:solidFill>
                <a:latin typeface="Garamond" charset="0"/>
                <a:ea typeface="Garamond" charset="0"/>
                <a:cs typeface="Garamond" charset="0"/>
              </a:rPr>
              <a:t>Units 10 and 11 may be next</a:t>
            </a:r>
            <a:endParaRPr lang="en-US" sz="2400" dirty="0">
              <a:solidFill>
                <a:srgbClr val="000090"/>
              </a:solidFill>
              <a:latin typeface="Garamond" charset="0"/>
              <a:ea typeface="Garamond" charset="0"/>
              <a:cs typeface="Garamond" charset="0"/>
            </a:endParaRPr>
          </a:p>
        </p:txBody>
      </p:sp>
      <p:pic>
        <p:nvPicPr>
          <p:cNvPr id="17" name="Picture 16"/>
          <p:cNvPicPr/>
          <p:nvPr/>
        </p:nvPicPr>
        <p:blipFill rotWithShape="1">
          <a:blip r:embed="rId3">
            <a:extLst>
              <a:ext uri="{28A0092B-C50C-407E-A947-70E740481C1C}">
                <a14:useLocalDpi xmlns:a14="http://schemas.microsoft.com/office/drawing/2010/main" val="0"/>
              </a:ext>
            </a:extLst>
          </a:blip>
          <a:srcRect l="7929" t="6250" r="3314" b="10139"/>
          <a:stretch/>
        </p:blipFill>
        <p:spPr>
          <a:xfrm>
            <a:off x="4591456" y="0"/>
            <a:ext cx="4552545" cy="3044048"/>
          </a:xfrm>
          <a:prstGeom prst="rect">
            <a:avLst/>
          </a:prstGeom>
        </p:spPr>
      </p:pic>
    </p:spTree>
    <p:extLst>
      <p:ext uri="{BB962C8B-B14F-4D97-AF65-F5344CB8AC3E}">
        <p14:creationId xmlns:p14="http://schemas.microsoft.com/office/powerpoint/2010/main" val="131921655"/>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Theme.thmx</Template>
  <TotalTime>708</TotalTime>
  <Words>913</Words>
  <Application>Microsoft Macintosh PowerPoint</Application>
  <PresentationFormat>On-screen Show (4:3)</PresentationFormat>
  <Paragraphs>104</Paragraphs>
  <Slides>15</Slides>
  <Notes>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USFS PSW Research Station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North</dc:creator>
  <cp:lastModifiedBy>Malcolm North</cp:lastModifiedBy>
  <cp:revision>20</cp:revision>
  <dcterms:created xsi:type="dcterms:W3CDTF">2017-11-05T23:00:47Z</dcterms:created>
  <dcterms:modified xsi:type="dcterms:W3CDTF">2017-11-08T00:56:49Z</dcterms:modified>
</cp:coreProperties>
</file>