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5" r:id="rId2"/>
    <p:sldId id="267" r:id="rId3"/>
    <p:sldId id="270" r:id="rId4"/>
    <p:sldId id="271" r:id="rId5"/>
    <p:sldId id="277" r:id="rId6"/>
    <p:sldId id="256" r:id="rId7"/>
    <p:sldId id="269" r:id="rId8"/>
    <p:sldId id="257" r:id="rId9"/>
    <p:sldId id="258" r:id="rId10"/>
    <p:sldId id="263" r:id="rId11"/>
    <p:sldId id="274" r:id="rId12"/>
    <p:sldId id="273" r:id="rId13"/>
    <p:sldId id="275" r:id="rId14"/>
    <p:sldId id="262" r:id="rId15"/>
    <p:sldId id="27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8A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24" autoAdjust="0"/>
    <p:restoredTop sz="94624" autoAdjust="0"/>
  </p:normalViewPr>
  <p:slideViewPr>
    <p:cSldViewPr>
      <p:cViewPr>
        <p:scale>
          <a:sx n="60" d="100"/>
          <a:sy n="60" d="100"/>
        </p:scale>
        <p:origin x="-1339" y="-106"/>
      </p:cViewPr>
      <p:guideLst>
        <p:guide orient="horz" pos="2160"/>
        <p:guide pos="2880"/>
      </p:guideLst>
    </p:cSldViewPr>
  </p:slideViewPr>
  <p:notesTextViewPr>
    <p:cViewPr>
      <p:scale>
        <a:sx n="1" d="1"/>
        <a:sy n="1" d="1"/>
      </p:scale>
      <p:origin x="0" y="0"/>
    </p:cViewPr>
  </p:notesTextViewPr>
  <p:sorterViewPr>
    <p:cViewPr>
      <p:scale>
        <a:sx n="100" d="100"/>
        <a:sy n="100" d="100"/>
      </p:scale>
      <p:origin x="0" y="348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F0EB72-529D-4327-AC7F-1851B22DD033}" type="datetimeFigureOut">
              <a:rPr lang="en-US" smtClean="0"/>
              <a:t>11/7/2017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DCEEC7-791D-41DE-83E3-A4965B275B50}" type="slidenum">
              <a:rPr lang="en-US" smtClean="0"/>
              <a:t>‹#›</a:t>
            </a:fld>
            <a:endParaRPr lang="en-US"/>
          </a:p>
        </p:txBody>
      </p:sp>
    </p:spTree>
    <p:extLst>
      <p:ext uri="{BB962C8B-B14F-4D97-AF65-F5344CB8AC3E}">
        <p14:creationId xmlns:p14="http://schemas.microsoft.com/office/powerpoint/2010/main" val="1831773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pictures from</a:t>
            </a:r>
            <a:r>
              <a:rPr lang="en-US" baseline="0" dirty="0" smtClean="0"/>
              <a:t> science </a:t>
            </a:r>
            <a:r>
              <a:rPr lang="en-US" baseline="0" dirty="0" err="1" smtClean="0"/>
              <a:t>friday</a:t>
            </a:r>
            <a:endParaRPr lang="en-US" dirty="0"/>
          </a:p>
        </p:txBody>
      </p:sp>
      <p:sp>
        <p:nvSpPr>
          <p:cNvPr id="4" name="Slide Number Placeholder 3"/>
          <p:cNvSpPr>
            <a:spLocks noGrp="1"/>
          </p:cNvSpPr>
          <p:nvPr>
            <p:ph type="sldNum" sz="quarter" idx="10"/>
          </p:nvPr>
        </p:nvSpPr>
        <p:spPr/>
        <p:txBody>
          <a:bodyPr/>
          <a:lstStyle/>
          <a:p>
            <a:fld id="{EBDCEEC7-791D-41DE-83E3-A4965B275B50}" type="slidenum">
              <a:rPr lang="en-US" smtClean="0"/>
              <a:t>1</a:t>
            </a:fld>
            <a:endParaRPr lang="en-US"/>
          </a:p>
        </p:txBody>
      </p:sp>
    </p:spTree>
    <p:extLst>
      <p:ext uri="{BB962C8B-B14F-4D97-AF65-F5344CB8AC3E}">
        <p14:creationId xmlns:p14="http://schemas.microsoft.com/office/powerpoint/2010/main" val="677112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 we seeing thi</a:t>
            </a:r>
            <a:r>
              <a:rPr lang="en-US" baseline="0" dirty="0" smtClean="0"/>
              <a:t>s in our data? First thing to think about is where is the lowest </a:t>
            </a:r>
            <a:r>
              <a:rPr lang="en-US" baseline="0" dirty="0" err="1" smtClean="0"/>
              <a:t>preciptation</a:t>
            </a:r>
            <a:r>
              <a:rPr lang="en-US" baseline="0" dirty="0" smtClean="0"/>
              <a:t>/highest water deficit. As you move north to south you can see that precipitation decreases as you move south.  So the sierra NF had the highest amounts of water stress (as low as 400 mm of </a:t>
            </a:r>
            <a:r>
              <a:rPr lang="en-US" baseline="0" dirty="0" err="1" smtClean="0"/>
              <a:t>precip</a:t>
            </a:r>
            <a:r>
              <a:rPr lang="en-US" baseline="0" dirty="0" smtClean="0"/>
              <a:t> per year).</a:t>
            </a:r>
            <a:endParaRPr lang="en-US" dirty="0"/>
          </a:p>
        </p:txBody>
      </p:sp>
      <p:sp>
        <p:nvSpPr>
          <p:cNvPr id="4" name="Slide Number Placeholder 3"/>
          <p:cNvSpPr>
            <a:spLocks noGrp="1"/>
          </p:cNvSpPr>
          <p:nvPr>
            <p:ph type="sldNum" sz="quarter" idx="10"/>
          </p:nvPr>
        </p:nvSpPr>
        <p:spPr/>
        <p:txBody>
          <a:bodyPr/>
          <a:lstStyle/>
          <a:p>
            <a:fld id="{EBDCEEC7-791D-41DE-83E3-A4965B275B50}" type="slidenum">
              <a:rPr lang="en-US" smtClean="0"/>
              <a:t>11</a:t>
            </a:fld>
            <a:endParaRPr lang="en-US"/>
          </a:p>
        </p:txBody>
      </p:sp>
    </p:spTree>
    <p:extLst>
      <p:ext uri="{BB962C8B-B14F-4D97-AF65-F5344CB8AC3E}">
        <p14:creationId xmlns:p14="http://schemas.microsoft.com/office/powerpoint/2010/main" val="1492367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ADBF0A-2F1F-466B-A48E-EE3634ABB78F}"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354068-2B0F-42F8-8CAD-CD08184C811D}" type="slidenum">
              <a:rPr lang="en-US" smtClean="0"/>
              <a:t>‹#›</a:t>
            </a:fld>
            <a:endParaRPr lang="en-US"/>
          </a:p>
        </p:txBody>
      </p:sp>
    </p:spTree>
    <p:extLst>
      <p:ext uri="{BB962C8B-B14F-4D97-AF65-F5344CB8AC3E}">
        <p14:creationId xmlns:p14="http://schemas.microsoft.com/office/powerpoint/2010/main" val="3663638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ADBF0A-2F1F-466B-A48E-EE3634ABB78F}"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354068-2B0F-42F8-8CAD-CD08184C811D}" type="slidenum">
              <a:rPr lang="en-US" smtClean="0"/>
              <a:t>‹#›</a:t>
            </a:fld>
            <a:endParaRPr lang="en-US"/>
          </a:p>
        </p:txBody>
      </p:sp>
    </p:spTree>
    <p:extLst>
      <p:ext uri="{BB962C8B-B14F-4D97-AF65-F5344CB8AC3E}">
        <p14:creationId xmlns:p14="http://schemas.microsoft.com/office/powerpoint/2010/main" val="3505222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ADBF0A-2F1F-466B-A48E-EE3634ABB78F}"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354068-2B0F-42F8-8CAD-CD08184C811D}" type="slidenum">
              <a:rPr lang="en-US" smtClean="0"/>
              <a:t>‹#›</a:t>
            </a:fld>
            <a:endParaRPr lang="en-US"/>
          </a:p>
        </p:txBody>
      </p:sp>
    </p:spTree>
    <p:extLst>
      <p:ext uri="{BB962C8B-B14F-4D97-AF65-F5344CB8AC3E}">
        <p14:creationId xmlns:p14="http://schemas.microsoft.com/office/powerpoint/2010/main" val="3000349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ADBF0A-2F1F-466B-A48E-EE3634ABB78F}"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354068-2B0F-42F8-8CAD-CD08184C811D}" type="slidenum">
              <a:rPr lang="en-US" smtClean="0"/>
              <a:t>‹#›</a:t>
            </a:fld>
            <a:endParaRPr lang="en-US"/>
          </a:p>
        </p:txBody>
      </p:sp>
    </p:spTree>
    <p:extLst>
      <p:ext uri="{BB962C8B-B14F-4D97-AF65-F5344CB8AC3E}">
        <p14:creationId xmlns:p14="http://schemas.microsoft.com/office/powerpoint/2010/main" val="2625169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ADBF0A-2F1F-466B-A48E-EE3634ABB78F}"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354068-2B0F-42F8-8CAD-CD08184C811D}" type="slidenum">
              <a:rPr lang="en-US" smtClean="0"/>
              <a:t>‹#›</a:t>
            </a:fld>
            <a:endParaRPr lang="en-US"/>
          </a:p>
        </p:txBody>
      </p:sp>
    </p:spTree>
    <p:extLst>
      <p:ext uri="{BB962C8B-B14F-4D97-AF65-F5344CB8AC3E}">
        <p14:creationId xmlns:p14="http://schemas.microsoft.com/office/powerpoint/2010/main" val="3962467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ADBF0A-2F1F-466B-A48E-EE3634ABB78F}" type="datetimeFigureOut">
              <a:rPr lang="en-US" smtClean="0"/>
              <a:t>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354068-2B0F-42F8-8CAD-CD08184C811D}" type="slidenum">
              <a:rPr lang="en-US" smtClean="0"/>
              <a:t>‹#›</a:t>
            </a:fld>
            <a:endParaRPr lang="en-US"/>
          </a:p>
        </p:txBody>
      </p:sp>
    </p:spTree>
    <p:extLst>
      <p:ext uri="{BB962C8B-B14F-4D97-AF65-F5344CB8AC3E}">
        <p14:creationId xmlns:p14="http://schemas.microsoft.com/office/powerpoint/2010/main" val="2952840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ADBF0A-2F1F-466B-A48E-EE3634ABB78F}" type="datetimeFigureOut">
              <a:rPr lang="en-US" smtClean="0"/>
              <a:t>11/7/2017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354068-2B0F-42F8-8CAD-CD08184C811D}" type="slidenum">
              <a:rPr lang="en-US" smtClean="0"/>
              <a:t>‹#›</a:t>
            </a:fld>
            <a:endParaRPr lang="en-US"/>
          </a:p>
        </p:txBody>
      </p:sp>
    </p:spTree>
    <p:extLst>
      <p:ext uri="{BB962C8B-B14F-4D97-AF65-F5344CB8AC3E}">
        <p14:creationId xmlns:p14="http://schemas.microsoft.com/office/powerpoint/2010/main" val="3811643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ADBF0A-2F1F-466B-A48E-EE3634ABB78F}" type="datetimeFigureOut">
              <a:rPr lang="en-US" smtClean="0"/>
              <a:t>11/7/2017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354068-2B0F-42F8-8CAD-CD08184C811D}" type="slidenum">
              <a:rPr lang="en-US" smtClean="0"/>
              <a:t>‹#›</a:t>
            </a:fld>
            <a:endParaRPr lang="en-US"/>
          </a:p>
        </p:txBody>
      </p:sp>
    </p:spTree>
    <p:extLst>
      <p:ext uri="{BB962C8B-B14F-4D97-AF65-F5344CB8AC3E}">
        <p14:creationId xmlns:p14="http://schemas.microsoft.com/office/powerpoint/2010/main" val="2517414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ADBF0A-2F1F-466B-A48E-EE3634ABB78F}" type="datetimeFigureOut">
              <a:rPr lang="en-US" smtClean="0"/>
              <a:t>11/7/2017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354068-2B0F-42F8-8CAD-CD08184C811D}" type="slidenum">
              <a:rPr lang="en-US" smtClean="0"/>
              <a:t>‹#›</a:t>
            </a:fld>
            <a:endParaRPr lang="en-US"/>
          </a:p>
        </p:txBody>
      </p:sp>
    </p:spTree>
    <p:extLst>
      <p:ext uri="{BB962C8B-B14F-4D97-AF65-F5344CB8AC3E}">
        <p14:creationId xmlns:p14="http://schemas.microsoft.com/office/powerpoint/2010/main" val="1851760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ADBF0A-2F1F-466B-A48E-EE3634ABB78F}" type="datetimeFigureOut">
              <a:rPr lang="en-US" smtClean="0"/>
              <a:t>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354068-2B0F-42F8-8CAD-CD08184C811D}" type="slidenum">
              <a:rPr lang="en-US" smtClean="0"/>
              <a:t>‹#›</a:t>
            </a:fld>
            <a:endParaRPr lang="en-US"/>
          </a:p>
        </p:txBody>
      </p:sp>
    </p:spTree>
    <p:extLst>
      <p:ext uri="{BB962C8B-B14F-4D97-AF65-F5344CB8AC3E}">
        <p14:creationId xmlns:p14="http://schemas.microsoft.com/office/powerpoint/2010/main" val="2235950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ADBF0A-2F1F-466B-A48E-EE3634ABB78F}" type="datetimeFigureOut">
              <a:rPr lang="en-US" smtClean="0"/>
              <a:t>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354068-2B0F-42F8-8CAD-CD08184C811D}" type="slidenum">
              <a:rPr lang="en-US" smtClean="0"/>
              <a:t>‹#›</a:t>
            </a:fld>
            <a:endParaRPr lang="en-US"/>
          </a:p>
        </p:txBody>
      </p:sp>
    </p:spTree>
    <p:extLst>
      <p:ext uri="{BB962C8B-B14F-4D97-AF65-F5344CB8AC3E}">
        <p14:creationId xmlns:p14="http://schemas.microsoft.com/office/powerpoint/2010/main" val="2039692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ADBF0A-2F1F-466B-A48E-EE3634ABB78F}" type="datetimeFigureOut">
              <a:rPr lang="en-US" smtClean="0"/>
              <a:t>11/7/2017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354068-2B0F-42F8-8CAD-CD08184C811D}" type="slidenum">
              <a:rPr lang="en-US" smtClean="0"/>
              <a:t>‹#›</a:t>
            </a:fld>
            <a:endParaRPr lang="en-US"/>
          </a:p>
        </p:txBody>
      </p:sp>
    </p:spTree>
    <p:extLst>
      <p:ext uri="{BB962C8B-B14F-4D97-AF65-F5344CB8AC3E}">
        <p14:creationId xmlns:p14="http://schemas.microsoft.com/office/powerpoint/2010/main" val="23131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ltinsley\Downloads\SouthFork2_E_up (1)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895600"/>
            <a:ext cx="8229600" cy="3200400"/>
          </a:xfrm>
          <a:solidFill>
            <a:schemeClr val="bg2">
              <a:lumMod val="50000"/>
              <a:alpha val="72000"/>
            </a:schemeClr>
          </a:solidFill>
        </p:spPr>
        <p:txBody>
          <a:bodyPr>
            <a:normAutofit fontScale="90000"/>
          </a:bodyPr>
          <a:lstStyle/>
          <a:p>
            <a:r>
              <a:rPr lang="en-US" sz="3600" dirty="0" smtClean="0">
                <a:solidFill>
                  <a:schemeClr val="bg1"/>
                </a:solidFill>
                <a:latin typeface="Adobe Fan Heiti Std B" pitchFamily="34" charset="-128"/>
                <a:ea typeface="Adobe Fan Heiti Std B" pitchFamily="34" charset="-128"/>
              </a:rPr>
              <a:t>Density matters – forest thinning treatments reduce drought stress and tree mortality in the Sierra Nevada</a:t>
            </a:r>
            <a:br>
              <a:rPr lang="en-US" sz="3600" dirty="0" smtClean="0">
                <a:solidFill>
                  <a:schemeClr val="bg1"/>
                </a:solidFill>
                <a:latin typeface="Adobe Fan Heiti Std B" pitchFamily="34" charset="-128"/>
                <a:ea typeface="Adobe Fan Heiti Std B" pitchFamily="34" charset="-128"/>
              </a:rPr>
            </a:br>
            <a:r>
              <a:rPr lang="en-US" sz="3600" dirty="0" smtClean="0">
                <a:solidFill>
                  <a:schemeClr val="bg1"/>
                </a:solidFill>
                <a:latin typeface="Adobe Fan Heiti Std B" pitchFamily="34" charset="-128"/>
                <a:ea typeface="Adobe Fan Heiti Std B" pitchFamily="34" charset="-128"/>
              </a:rPr>
              <a:t/>
            </a:r>
            <a:br>
              <a:rPr lang="en-US" sz="3600" dirty="0" smtClean="0">
                <a:solidFill>
                  <a:schemeClr val="bg1"/>
                </a:solidFill>
                <a:latin typeface="Adobe Fan Heiti Std B" pitchFamily="34" charset="-128"/>
                <a:ea typeface="Adobe Fan Heiti Std B" pitchFamily="34" charset="-128"/>
              </a:rPr>
            </a:br>
            <a:r>
              <a:rPr lang="en-US" sz="2800" dirty="0" smtClean="0">
                <a:solidFill>
                  <a:schemeClr val="bg1"/>
                </a:solidFill>
                <a:latin typeface="Adobe Fan Heiti Std B" pitchFamily="34" charset="-128"/>
                <a:ea typeface="Adobe Fan Heiti Std B" pitchFamily="34" charset="-128"/>
              </a:rPr>
              <a:t>Christina Restaino, UC Davis</a:t>
            </a:r>
            <a:br>
              <a:rPr lang="en-US" sz="2800" dirty="0" smtClean="0">
                <a:solidFill>
                  <a:schemeClr val="bg1"/>
                </a:solidFill>
                <a:latin typeface="Adobe Fan Heiti Std B" pitchFamily="34" charset="-128"/>
                <a:ea typeface="Adobe Fan Heiti Std B" pitchFamily="34" charset="-128"/>
              </a:rPr>
            </a:br>
            <a:r>
              <a:rPr lang="en-US" sz="2700" dirty="0" smtClean="0">
                <a:solidFill>
                  <a:schemeClr val="bg1"/>
                </a:solidFill>
                <a:latin typeface="Adobe Fan Heiti Std B" pitchFamily="34" charset="-128"/>
                <a:ea typeface="Adobe Fan Heiti Std B" pitchFamily="34" charset="-128"/>
              </a:rPr>
              <a:t>Becky Estes, Shana Gross, Marc Meyer</a:t>
            </a:r>
            <a:br>
              <a:rPr lang="en-US" sz="2700" dirty="0" smtClean="0">
                <a:solidFill>
                  <a:schemeClr val="bg1"/>
                </a:solidFill>
                <a:latin typeface="Adobe Fan Heiti Std B" pitchFamily="34" charset="-128"/>
                <a:ea typeface="Adobe Fan Heiti Std B" pitchFamily="34" charset="-128"/>
              </a:rPr>
            </a:br>
            <a:r>
              <a:rPr lang="en-US" sz="2700" dirty="0" err="1" smtClean="0">
                <a:solidFill>
                  <a:schemeClr val="bg1"/>
                </a:solidFill>
                <a:latin typeface="Adobe Fan Heiti Std B" pitchFamily="34" charset="-128"/>
                <a:ea typeface="Adobe Fan Heiti Std B" pitchFamily="34" charset="-128"/>
              </a:rPr>
              <a:t>Amarina</a:t>
            </a:r>
            <a:r>
              <a:rPr lang="en-US" sz="2700" dirty="0" smtClean="0">
                <a:solidFill>
                  <a:schemeClr val="bg1"/>
                </a:solidFill>
                <a:latin typeface="Adobe Fan Heiti Std B" pitchFamily="34" charset="-128"/>
                <a:ea typeface="Adobe Fan Heiti Std B" pitchFamily="34" charset="-128"/>
              </a:rPr>
              <a:t> </a:t>
            </a:r>
            <a:r>
              <a:rPr lang="en-US" sz="2700" dirty="0" err="1" smtClean="0">
                <a:solidFill>
                  <a:schemeClr val="bg1"/>
                </a:solidFill>
                <a:latin typeface="Adobe Fan Heiti Std B" pitchFamily="34" charset="-128"/>
                <a:ea typeface="Adobe Fan Heiti Std B" pitchFamily="34" charset="-128"/>
              </a:rPr>
              <a:t>Weunschel</a:t>
            </a:r>
            <a:r>
              <a:rPr lang="en-US" sz="2700" dirty="0" smtClean="0">
                <a:solidFill>
                  <a:schemeClr val="bg1"/>
                </a:solidFill>
                <a:latin typeface="Adobe Fan Heiti Std B" pitchFamily="34" charset="-128"/>
                <a:ea typeface="Adobe Fan Heiti Std B" pitchFamily="34" charset="-128"/>
              </a:rPr>
              <a:t>, Hugh Safford (US Forest Service)</a:t>
            </a:r>
            <a:endParaRPr lang="en-US" sz="2700" dirty="0">
              <a:solidFill>
                <a:schemeClr val="bg1"/>
              </a:solidFill>
              <a:latin typeface="Adobe Fan Heiti Std B" pitchFamily="34" charset="-128"/>
              <a:ea typeface="Adobe Fan Heiti Std B" pitchFamily="34" charset="-128"/>
            </a:endParaRPr>
          </a:p>
        </p:txBody>
      </p:sp>
      <p:sp>
        <p:nvSpPr>
          <p:cNvPr id="3" name="AutoShape 2" descr="Displaying SouthFork2_E_up (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isplaying SouthFork2_E_up (1).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5499316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5737015" y="815876"/>
            <a:ext cx="3385214" cy="4616648"/>
          </a:xfrm>
          <a:prstGeom prst="rect">
            <a:avLst/>
          </a:prstGeom>
        </p:spPr>
        <p:txBody>
          <a:bodyPr wrap="square">
            <a:spAutoFit/>
          </a:bodyPr>
          <a:lstStyle/>
          <a:p>
            <a:r>
              <a:rPr lang="en-US" sz="2000" dirty="0" smtClean="0">
                <a:latin typeface="Adobe Fan Heiti Std B" pitchFamily="34" charset="-128"/>
                <a:ea typeface="Adobe Fan Heiti Std B" pitchFamily="34" charset="-128"/>
              </a:rPr>
              <a:t>When </a:t>
            </a:r>
            <a:r>
              <a:rPr lang="en-US" sz="2000" dirty="0">
                <a:latin typeface="Adobe Fan Heiti Std B" pitchFamily="34" charset="-128"/>
                <a:ea typeface="Adobe Fan Heiti Std B" pitchFamily="34" charset="-128"/>
              </a:rPr>
              <a:t>PPT is at its </a:t>
            </a:r>
            <a:r>
              <a:rPr lang="en-US" sz="2000" dirty="0" smtClean="0">
                <a:latin typeface="Adobe Fan Heiti Std B" pitchFamily="34" charset="-128"/>
                <a:ea typeface="Adobe Fan Heiti Std B" pitchFamily="34" charset="-128"/>
              </a:rPr>
              <a:t>lowest, </a:t>
            </a:r>
            <a:r>
              <a:rPr lang="en-US" sz="2000" dirty="0">
                <a:latin typeface="Adobe Fan Heiti Std B" pitchFamily="34" charset="-128"/>
                <a:ea typeface="Adobe Fan Heiti Std B" pitchFamily="34" charset="-128"/>
              </a:rPr>
              <a:t>probability of mortality is as high as 40% even when there is very low stand density. </a:t>
            </a:r>
            <a:endParaRPr lang="en-US" sz="2000" dirty="0" smtClean="0">
              <a:latin typeface="Adobe Fan Heiti Std B" pitchFamily="34" charset="-128"/>
              <a:ea typeface="Adobe Fan Heiti Std B" pitchFamily="34" charset="-128"/>
            </a:endParaRPr>
          </a:p>
          <a:p>
            <a:endParaRPr lang="en-US" sz="2000" dirty="0">
              <a:latin typeface="Adobe Fan Heiti Std B" pitchFamily="34" charset="-128"/>
              <a:ea typeface="Adobe Fan Heiti Std B" pitchFamily="34" charset="-128"/>
            </a:endParaRPr>
          </a:p>
          <a:p>
            <a:endParaRPr lang="en-US" sz="2000" dirty="0">
              <a:latin typeface="Adobe Fan Heiti Std B" pitchFamily="34" charset="-128"/>
              <a:ea typeface="Adobe Fan Heiti Std B" pitchFamily="34" charset="-128"/>
            </a:endParaRPr>
          </a:p>
          <a:p>
            <a:r>
              <a:rPr lang="en-US" sz="2000" dirty="0" smtClean="0">
                <a:latin typeface="Adobe Fan Heiti Std B" pitchFamily="34" charset="-128"/>
                <a:ea typeface="Adobe Fan Heiti Std B" pitchFamily="34" charset="-128"/>
              </a:rPr>
              <a:t>Once </a:t>
            </a:r>
            <a:r>
              <a:rPr lang="en-US" sz="2000" dirty="0">
                <a:latin typeface="Adobe Fan Heiti Std B" pitchFamily="34" charset="-128"/>
                <a:ea typeface="Adobe Fan Heiti Std B" pitchFamily="34" charset="-128"/>
              </a:rPr>
              <a:t>TPA reaches 400, even with PPT levels as high as 700 mm, there is still a </a:t>
            </a:r>
            <a:r>
              <a:rPr lang="en-US" sz="2000" dirty="0" smtClean="0">
                <a:latin typeface="Adobe Fan Heiti Std B" pitchFamily="34" charset="-128"/>
                <a:ea typeface="Adobe Fan Heiti Std B" pitchFamily="34" charset="-128"/>
              </a:rPr>
              <a:t>60% </a:t>
            </a:r>
            <a:r>
              <a:rPr lang="en-US" sz="2000" dirty="0">
                <a:latin typeface="Adobe Fan Heiti Std B" pitchFamily="34" charset="-128"/>
                <a:ea typeface="Adobe Fan Heiti Std B" pitchFamily="34" charset="-128"/>
              </a:rPr>
              <a:t>probability of mortality.  </a:t>
            </a:r>
          </a:p>
          <a:p>
            <a:endParaRPr lang="en-US" dirty="0" smtClean="0">
              <a:latin typeface="Adobe Fan Heiti Std B" pitchFamily="34" charset="-128"/>
              <a:ea typeface="Adobe Fan Heiti Std B" pitchFamily="34" charset="-128"/>
            </a:endParaRPr>
          </a:p>
          <a:p>
            <a:r>
              <a:rPr lang="en-US" dirty="0"/>
              <a:t/>
            </a:r>
            <a:br>
              <a:rPr lang="en-US" dirty="0"/>
            </a:br>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459" r="5193"/>
          <a:stretch/>
        </p:blipFill>
        <p:spPr bwMode="auto">
          <a:xfrm>
            <a:off x="261015" y="762001"/>
            <a:ext cx="5347306" cy="5639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rot="3311667">
            <a:off x="533008" y="4711220"/>
            <a:ext cx="1053116" cy="584775"/>
          </a:xfrm>
          <a:prstGeom prst="rect">
            <a:avLst/>
          </a:prstGeom>
          <a:solidFill>
            <a:schemeClr val="bg1"/>
          </a:solidFill>
        </p:spPr>
        <p:txBody>
          <a:bodyPr wrap="square" rtlCol="0">
            <a:spAutoFit/>
          </a:bodyPr>
          <a:lstStyle/>
          <a:p>
            <a:r>
              <a:rPr lang="en-US" sz="3200" dirty="0" smtClean="0"/>
              <a:t>TPA</a:t>
            </a:r>
            <a:endParaRPr lang="en-US" sz="3200" dirty="0"/>
          </a:p>
        </p:txBody>
      </p:sp>
      <p:sp>
        <p:nvSpPr>
          <p:cNvPr id="7" name="TextBox 6"/>
          <p:cNvSpPr txBox="1"/>
          <p:nvPr/>
        </p:nvSpPr>
        <p:spPr>
          <a:xfrm rot="20041562">
            <a:off x="3056760" y="5328839"/>
            <a:ext cx="2362102" cy="584775"/>
          </a:xfrm>
          <a:prstGeom prst="rect">
            <a:avLst/>
          </a:prstGeom>
          <a:solidFill>
            <a:schemeClr val="bg1"/>
          </a:solidFill>
        </p:spPr>
        <p:txBody>
          <a:bodyPr wrap="square" rtlCol="0">
            <a:spAutoFit/>
          </a:bodyPr>
          <a:lstStyle/>
          <a:p>
            <a:r>
              <a:rPr lang="en-US" sz="3200" dirty="0" smtClean="0"/>
              <a:t>PPT (mm)</a:t>
            </a:r>
            <a:endParaRPr lang="en-US" sz="3200" dirty="0"/>
          </a:p>
        </p:txBody>
      </p:sp>
      <p:sp>
        <p:nvSpPr>
          <p:cNvPr id="8" name="TextBox 7"/>
          <p:cNvSpPr txBox="1"/>
          <p:nvPr/>
        </p:nvSpPr>
        <p:spPr>
          <a:xfrm rot="5114842">
            <a:off x="-760157" y="2780380"/>
            <a:ext cx="2724685" cy="523220"/>
          </a:xfrm>
          <a:prstGeom prst="rect">
            <a:avLst/>
          </a:prstGeom>
          <a:solidFill>
            <a:schemeClr val="bg1"/>
          </a:solidFill>
        </p:spPr>
        <p:txBody>
          <a:bodyPr wrap="square" rtlCol="0">
            <a:spAutoFit/>
          </a:bodyPr>
          <a:lstStyle/>
          <a:p>
            <a:r>
              <a:rPr lang="en-US" sz="2800" dirty="0" smtClean="0"/>
              <a:t>P(Tree Mortality)</a:t>
            </a:r>
            <a:endParaRPr lang="en-US" sz="2800" dirty="0"/>
          </a:p>
        </p:txBody>
      </p:sp>
      <p:grpSp>
        <p:nvGrpSpPr>
          <p:cNvPr id="4096" name="Group 4095"/>
          <p:cNvGrpSpPr/>
          <p:nvPr/>
        </p:nvGrpSpPr>
        <p:grpSpPr>
          <a:xfrm>
            <a:off x="785272" y="2819400"/>
            <a:ext cx="1672178" cy="2667000"/>
            <a:chOff x="785272" y="2819400"/>
            <a:chExt cx="1672178" cy="2667000"/>
          </a:xfrm>
        </p:grpSpPr>
        <p:cxnSp>
          <p:nvCxnSpPr>
            <p:cNvPr id="13" name="Straight Connector 12"/>
            <p:cNvCxnSpPr/>
            <p:nvPr/>
          </p:nvCxnSpPr>
          <p:spPr>
            <a:xfrm flipH="1">
              <a:off x="2152650" y="2971800"/>
              <a:ext cx="22860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flipV="1">
              <a:off x="2381250" y="2971800"/>
              <a:ext cx="76200" cy="25146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785272" y="2819400"/>
              <a:ext cx="381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675374" y="2280914"/>
            <a:ext cx="3657140" cy="2359084"/>
            <a:chOff x="675374" y="2280914"/>
            <a:chExt cx="3657140" cy="2359084"/>
          </a:xfrm>
        </p:grpSpPr>
        <p:cxnSp>
          <p:nvCxnSpPr>
            <p:cNvPr id="24" name="Straight Connector 23"/>
            <p:cNvCxnSpPr/>
            <p:nvPr/>
          </p:nvCxnSpPr>
          <p:spPr>
            <a:xfrm>
              <a:off x="1676400" y="2428238"/>
              <a:ext cx="265611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676400" y="2438400"/>
              <a:ext cx="0" cy="220159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675374" y="2280914"/>
              <a:ext cx="586328"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00" name="TextBox 4099"/>
          <p:cNvSpPr txBox="1"/>
          <p:nvPr/>
        </p:nvSpPr>
        <p:spPr>
          <a:xfrm>
            <a:off x="35379" y="0"/>
            <a:ext cx="7177268" cy="523220"/>
          </a:xfrm>
          <a:prstGeom prst="rect">
            <a:avLst/>
          </a:prstGeom>
          <a:noFill/>
        </p:spPr>
        <p:txBody>
          <a:bodyPr wrap="square" rtlCol="0">
            <a:spAutoFit/>
          </a:bodyPr>
          <a:lstStyle/>
          <a:p>
            <a:r>
              <a:rPr lang="en-US" sz="2800" dirty="0" smtClean="0">
                <a:latin typeface="Adobe Fan Heiti Std B" pitchFamily="34" charset="-128"/>
                <a:ea typeface="Adobe Fan Heiti Std B" pitchFamily="34" charset="-128"/>
              </a:rPr>
              <a:t>If water stress or density are too high…</a:t>
            </a:r>
            <a:endParaRPr lang="en-US" sz="2800" dirty="0">
              <a:latin typeface="Adobe Fan Heiti Std B" pitchFamily="34" charset="-128"/>
              <a:ea typeface="Adobe Fan Heiti Std B" pitchFamily="34" charset="-128"/>
            </a:endParaRPr>
          </a:p>
        </p:txBody>
      </p:sp>
    </p:spTree>
    <p:extLst>
      <p:ext uri="{BB962C8B-B14F-4D97-AF65-F5344CB8AC3E}">
        <p14:creationId xmlns:p14="http://schemas.microsoft.com/office/powerpoint/2010/main" val="210000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409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229600" cy="1143000"/>
          </a:xfrm>
        </p:spPr>
        <p:txBody>
          <a:bodyPr>
            <a:normAutofit fontScale="90000"/>
          </a:bodyPr>
          <a:lstStyle/>
          <a:p>
            <a:pPr algn="l"/>
            <a:r>
              <a:rPr lang="en-US" sz="3600" dirty="0" smtClean="0">
                <a:latin typeface="Adobe Fan Heiti Std B" pitchFamily="34" charset="-128"/>
                <a:ea typeface="Adobe Fan Heiti Std B" pitchFamily="34" charset="-128"/>
              </a:rPr>
              <a:t>Where has the precipitation been lowest?</a:t>
            </a:r>
            <a:endParaRPr lang="en-US" sz="3600" dirty="0">
              <a:latin typeface="Adobe Fan Heiti Std B" pitchFamily="34" charset="-128"/>
              <a:ea typeface="Adobe Fan Heiti Std B" pitchFamily="34" charset="-128"/>
            </a:endParaRP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762000"/>
            <a:ext cx="6248400" cy="6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1219200" y="6019800"/>
            <a:ext cx="10668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9073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814714"/>
            <a:ext cx="5791200"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0" y="0"/>
            <a:ext cx="9144000" cy="523220"/>
          </a:xfrm>
          <a:prstGeom prst="rect">
            <a:avLst/>
          </a:prstGeom>
          <a:noFill/>
        </p:spPr>
        <p:txBody>
          <a:bodyPr wrap="square" rtlCol="0">
            <a:spAutoFit/>
          </a:bodyPr>
          <a:lstStyle/>
          <a:p>
            <a:r>
              <a:rPr lang="en-US" sz="2800" b="1" dirty="0" smtClean="0">
                <a:latin typeface="Adobe Fan Heiti Std B" pitchFamily="34" charset="-128"/>
                <a:ea typeface="Adobe Fan Heiti Std B" pitchFamily="34" charset="-128"/>
              </a:rPr>
              <a:t>Treatment effectiveness decreases as you move south</a:t>
            </a:r>
            <a:endParaRPr lang="en-US" sz="2800" b="1" dirty="0">
              <a:latin typeface="Adobe Fan Heiti Std B" pitchFamily="34" charset="-128"/>
              <a:ea typeface="Adobe Fan Heiti Std B" pitchFamily="34" charset="-128"/>
            </a:endParaRPr>
          </a:p>
        </p:txBody>
      </p:sp>
      <p:grpSp>
        <p:nvGrpSpPr>
          <p:cNvPr id="6" name="Group 5"/>
          <p:cNvGrpSpPr/>
          <p:nvPr/>
        </p:nvGrpSpPr>
        <p:grpSpPr>
          <a:xfrm>
            <a:off x="558800" y="535920"/>
            <a:ext cx="3683000" cy="4094799"/>
            <a:chOff x="3886200" y="1066800"/>
            <a:chExt cx="4749800" cy="5009199"/>
          </a:xfrm>
        </p:grpSpPr>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3459" r="5193"/>
            <a:stretch/>
          </p:blipFill>
          <p:spPr bwMode="auto">
            <a:xfrm>
              <a:off x="3886200" y="1066800"/>
              <a:ext cx="4749800" cy="5009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4876800" y="1447800"/>
              <a:ext cx="990600" cy="838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84012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sers\ltinsley\Downloads\SouthFork2_E_up (1)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28600" y="228600"/>
            <a:ext cx="8229600" cy="6400800"/>
          </a:xfrm>
          <a:solidFill>
            <a:srgbClr val="948A54">
              <a:alpha val="78039"/>
            </a:srgbClr>
          </a:solidFill>
        </p:spPr>
        <p:txBody>
          <a:bodyPr>
            <a:noAutofit/>
          </a:bodyPr>
          <a:lstStyle/>
          <a:p>
            <a:pPr marL="0" indent="0">
              <a:buNone/>
            </a:pPr>
            <a:r>
              <a:rPr lang="en-US" sz="4000" dirty="0" smtClean="0">
                <a:solidFill>
                  <a:schemeClr val="bg1"/>
                </a:solidFill>
                <a:latin typeface="Adobe Fan Heiti Std B" pitchFamily="34" charset="-128"/>
                <a:ea typeface="Adobe Fan Heiti Std B" pitchFamily="34" charset="-128"/>
              </a:rPr>
              <a:t>Summary</a:t>
            </a:r>
          </a:p>
          <a:p>
            <a:pPr marL="0" indent="0">
              <a:buNone/>
            </a:pPr>
            <a:endParaRPr lang="en-US" sz="2800" dirty="0" smtClean="0">
              <a:solidFill>
                <a:schemeClr val="bg1"/>
              </a:solidFill>
              <a:latin typeface="Adobe Fan Heiti Std B" pitchFamily="34" charset="-128"/>
              <a:ea typeface="Adobe Fan Heiti Std B" pitchFamily="34" charset="-128"/>
            </a:endParaRPr>
          </a:p>
          <a:p>
            <a:pPr>
              <a:buFont typeface="Wingdings" panose="05000000000000000000" pitchFamily="2" charset="2"/>
              <a:buChar char="§"/>
            </a:pPr>
            <a:r>
              <a:rPr lang="en-US" sz="2400" dirty="0" smtClean="0">
                <a:solidFill>
                  <a:schemeClr val="bg1"/>
                </a:solidFill>
                <a:latin typeface="Adobe Fan Heiti Std B" pitchFamily="34" charset="-128"/>
                <a:ea typeface="Adobe Fan Heiti Std B" pitchFamily="34" charset="-128"/>
              </a:rPr>
              <a:t>High tree density </a:t>
            </a:r>
            <a:r>
              <a:rPr lang="en-US" sz="2400" dirty="0" smtClean="0">
                <a:solidFill>
                  <a:schemeClr val="bg1"/>
                </a:solidFill>
                <a:latin typeface="Adobe Fan Heiti Std B" pitchFamily="34" charset="-128"/>
                <a:ea typeface="Adobe Fan Heiti Std B" pitchFamily="34" charset="-128"/>
                <a:sym typeface="Wingdings" panose="05000000000000000000" pitchFamily="2" charset="2"/>
              </a:rPr>
              <a:t> more mortality</a:t>
            </a:r>
          </a:p>
          <a:p>
            <a:pPr>
              <a:buFont typeface="Wingdings" panose="05000000000000000000" pitchFamily="2" charset="2"/>
              <a:buChar char="§"/>
            </a:pPr>
            <a:r>
              <a:rPr lang="en-US" sz="2400" dirty="0" smtClean="0">
                <a:solidFill>
                  <a:schemeClr val="bg1"/>
                </a:solidFill>
                <a:latin typeface="Adobe Fan Heiti Std B" pitchFamily="34" charset="-128"/>
                <a:ea typeface="Adobe Fan Heiti Std B" pitchFamily="34" charset="-128"/>
                <a:sym typeface="Wingdings" panose="05000000000000000000" pitchFamily="2" charset="2"/>
              </a:rPr>
              <a:t>Low tree density   less mortality</a:t>
            </a:r>
          </a:p>
          <a:p>
            <a:pPr>
              <a:buFont typeface="Wingdings" panose="05000000000000000000" pitchFamily="2" charset="2"/>
              <a:buChar char="§"/>
            </a:pPr>
            <a:endParaRPr lang="en-US" sz="2400" dirty="0" smtClean="0">
              <a:solidFill>
                <a:schemeClr val="bg1"/>
              </a:solidFill>
              <a:latin typeface="Adobe Fan Heiti Std B" pitchFamily="34" charset="-128"/>
              <a:ea typeface="Adobe Fan Heiti Std B" pitchFamily="34" charset="-128"/>
              <a:sym typeface="Wingdings" panose="05000000000000000000" pitchFamily="2" charset="2"/>
            </a:endParaRPr>
          </a:p>
          <a:p>
            <a:pPr>
              <a:buFont typeface="Wingdings" panose="05000000000000000000" pitchFamily="2" charset="2"/>
              <a:buChar char="§"/>
            </a:pPr>
            <a:r>
              <a:rPr lang="en-US" sz="2400" dirty="0" smtClean="0">
                <a:solidFill>
                  <a:schemeClr val="bg1"/>
                </a:solidFill>
                <a:latin typeface="Adobe Fan Heiti Std B" pitchFamily="34" charset="-128"/>
                <a:ea typeface="Adobe Fan Heiti Std B" pitchFamily="34" charset="-128"/>
                <a:sym typeface="Wingdings" panose="05000000000000000000" pitchFamily="2" charset="2"/>
              </a:rPr>
              <a:t>BUT, if water stress is too high density does not matter anymore. Likewise,  if density is too high, increased moisture will not compensate for water demand in system.</a:t>
            </a:r>
          </a:p>
          <a:p>
            <a:pPr>
              <a:buFont typeface="Wingdings" panose="05000000000000000000" pitchFamily="2" charset="2"/>
              <a:buChar char="§"/>
            </a:pPr>
            <a:endParaRPr lang="en-US" sz="2400" dirty="0">
              <a:solidFill>
                <a:schemeClr val="bg1"/>
              </a:solidFill>
              <a:latin typeface="Adobe Fan Heiti Std B" pitchFamily="34" charset="-128"/>
              <a:ea typeface="Adobe Fan Heiti Std B" pitchFamily="34" charset="-128"/>
              <a:sym typeface="Wingdings" panose="05000000000000000000" pitchFamily="2" charset="2"/>
            </a:endParaRPr>
          </a:p>
          <a:p>
            <a:pPr>
              <a:buFont typeface="Wingdings" panose="05000000000000000000" pitchFamily="2" charset="2"/>
              <a:buChar char="§"/>
            </a:pPr>
            <a:r>
              <a:rPr lang="en-US" sz="2400" dirty="0" smtClean="0">
                <a:solidFill>
                  <a:schemeClr val="bg1"/>
                </a:solidFill>
                <a:latin typeface="Adobe Fan Heiti Std B" pitchFamily="34" charset="-128"/>
                <a:ea typeface="Adobe Fan Heiti Std B" pitchFamily="34" charset="-128"/>
                <a:sym typeface="Wingdings" panose="05000000000000000000" pitchFamily="2" charset="2"/>
              </a:rPr>
              <a:t>Gradient in treatment effectiveness from north to south</a:t>
            </a:r>
          </a:p>
          <a:p>
            <a:pPr>
              <a:buFont typeface="Wingdings" panose="05000000000000000000" pitchFamily="2" charset="2"/>
              <a:buChar char="§"/>
            </a:pPr>
            <a:endParaRPr lang="en-US" sz="2400" dirty="0">
              <a:solidFill>
                <a:schemeClr val="bg1"/>
              </a:solidFill>
              <a:latin typeface="Adobe Fan Heiti Std B" pitchFamily="34" charset="-128"/>
              <a:ea typeface="Adobe Fan Heiti Std B" pitchFamily="34" charset="-128"/>
              <a:sym typeface="Wingdings" panose="05000000000000000000" pitchFamily="2" charset="2"/>
            </a:endParaRPr>
          </a:p>
          <a:p>
            <a:pPr>
              <a:buFont typeface="Wingdings" panose="05000000000000000000" pitchFamily="2" charset="2"/>
              <a:buChar char="§"/>
            </a:pPr>
            <a:r>
              <a:rPr lang="en-US" sz="2400" dirty="0" smtClean="0">
                <a:solidFill>
                  <a:schemeClr val="bg1"/>
                </a:solidFill>
                <a:latin typeface="Adobe Fan Heiti Std B" pitchFamily="34" charset="-128"/>
                <a:ea typeface="Adobe Fan Heiti Std B" pitchFamily="34" charset="-128"/>
                <a:sym typeface="Wingdings" panose="05000000000000000000" pitchFamily="2" charset="2"/>
              </a:rPr>
              <a:t>Treatment only works below certain levels of water stress, but it does work!</a:t>
            </a:r>
          </a:p>
        </p:txBody>
      </p:sp>
    </p:spTree>
    <p:extLst>
      <p:ext uri="{BB962C8B-B14F-4D97-AF65-F5344CB8AC3E}">
        <p14:creationId xmlns:p14="http://schemas.microsoft.com/office/powerpoint/2010/main" val="65359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 y="0"/>
            <a:ext cx="8229600" cy="1143000"/>
          </a:xfrm>
        </p:spPr>
        <p:txBody>
          <a:bodyPr>
            <a:normAutofit/>
          </a:bodyPr>
          <a:lstStyle/>
          <a:p>
            <a:pPr algn="l"/>
            <a:r>
              <a:rPr lang="en-US" sz="3600" dirty="0" smtClean="0">
                <a:solidFill>
                  <a:schemeClr val="bg1"/>
                </a:solidFill>
                <a:latin typeface="Adobe Fan Heiti Std B" pitchFamily="34" charset="-128"/>
                <a:ea typeface="Adobe Fan Heiti Std B" pitchFamily="34" charset="-128"/>
              </a:rPr>
              <a:t>Up Next</a:t>
            </a:r>
            <a:endParaRPr lang="en-US" sz="3600" dirty="0">
              <a:solidFill>
                <a:schemeClr val="bg1"/>
              </a:solidFill>
              <a:latin typeface="Adobe Fan Heiti Std B" pitchFamily="34" charset="-128"/>
              <a:ea typeface="Adobe Fan Heiti Std B" pitchFamily="34" charset="-128"/>
            </a:endParaRPr>
          </a:p>
        </p:txBody>
      </p:sp>
      <p:sp>
        <p:nvSpPr>
          <p:cNvPr id="3" name="Content Placeholder 2"/>
          <p:cNvSpPr>
            <a:spLocks noGrp="1"/>
          </p:cNvSpPr>
          <p:nvPr>
            <p:ph idx="1"/>
          </p:nvPr>
        </p:nvSpPr>
        <p:spPr>
          <a:xfrm>
            <a:off x="38100" y="1115379"/>
            <a:ext cx="4305300" cy="5133021"/>
          </a:xfrm>
        </p:spPr>
        <p:txBody>
          <a:bodyPr>
            <a:normAutofit/>
          </a:bodyPr>
          <a:lstStyle/>
          <a:p>
            <a:r>
              <a:rPr lang="en-US" dirty="0" smtClean="0">
                <a:solidFill>
                  <a:schemeClr val="bg1"/>
                </a:solidFill>
                <a:latin typeface="Adobe Fan Heiti Std B" pitchFamily="34" charset="-128"/>
                <a:ea typeface="Adobe Fan Heiti Std B" pitchFamily="34" charset="-128"/>
              </a:rPr>
              <a:t>Tree cores </a:t>
            </a:r>
          </a:p>
          <a:p>
            <a:endParaRPr lang="en-US" dirty="0">
              <a:solidFill>
                <a:schemeClr val="bg1"/>
              </a:solidFill>
              <a:latin typeface="Adobe Fan Heiti Std B" pitchFamily="34" charset="-128"/>
              <a:ea typeface="Adobe Fan Heiti Std B" pitchFamily="34" charset="-128"/>
            </a:endParaRPr>
          </a:p>
          <a:p>
            <a:r>
              <a:rPr lang="en-US" dirty="0" smtClean="0">
                <a:solidFill>
                  <a:schemeClr val="bg1"/>
                </a:solidFill>
                <a:latin typeface="Adobe Fan Heiti Std B" pitchFamily="34" charset="-128"/>
                <a:ea typeface="Adobe Fan Heiti Std B" pitchFamily="34" charset="-128"/>
              </a:rPr>
              <a:t>Regeneration</a:t>
            </a:r>
            <a:endParaRPr lang="en-US" dirty="0" smtClean="0">
              <a:solidFill>
                <a:schemeClr val="bg1"/>
              </a:solidFill>
              <a:latin typeface="Adobe Fan Heiti Std B" pitchFamily="34" charset="-128"/>
              <a:ea typeface="Adobe Fan Heiti Std B" pitchFamily="34" charset="-128"/>
            </a:endParaRPr>
          </a:p>
          <a:p>
            <a:pPr marL="0" indent="0">
              <a:buNone/>
            </a:pPr>
            <a:endParaRPr lang="en-US" dirty="0" smtClean="0">
              <a:solidFill>
                <a:schemeClr val="bg1"/>
              </a:solidFill>
              <a:latin typeface="Adobe Fan Heiti Std B" pitchFamily="34" charset="-128"/>
              <a:ea typeface="Adobe Fan Heiti Std B" pitchFamily="34" charset="-128"/>
            </a:endParaRPr>
          </a:p>
          <a:p>
            <a:r>
              <a:rPr lang="en-US" dirty="0" smtClean="0">
                <a:solidFill>
                  <a:schemeClr val="bg1"/>
                </a:solidFill>
                <a:latin typeface="Adobe Fan Heiti Std B" pitchFamily="34" charset="-128"/>
                <a:ea typeface="Adobe Fan Heiti Std B" pitchFamily="34" charset="-128"/>
              </a:rPr>
              <a:t>Fuels </a:t>
            </a:r>
            <a:r>
              <a:rPr lang="en-US" dirty="0" smtClean="0">
                <a:solidFill>
                  <a:schemeClr val="bg1"/>
                </a:solidFill>
                <a:latin typeface="Adobe Fan Heiti Std B" pitchFamily="34" charset="-128"/>
                <a:ea typeface="Adobe Fan Heiti Std B" pitchFamily="34" charset="-128"/>
              </a:rPr>
              <a:t>data</a:t>
            </a:r>
            <a:endParaRPr lang="en-US" dirty="0" smtClean="0">
              <a:solidFill>
                <a:schemeClr val="bg1"/>
              </a:solidFill>
              <a:latin typeface="Adobe Fan Heiti Std B" pitchFamily="34" charset="-128"/>
              <a:ea typeface="Adobe Fan Heiti Std B" pitchFamily="34" charset="-128"/>
            </a:endParaRPr>
          </a:p>
          <a:p>
            <a:endParaRPr lang="en-US" dirty="0" smtClean="0">
              <a:solidFill>
                <a:schemeClr val="bg1"/>
              </a:solidFill>
              <a:latin typeface="Adobe Fan Heiti Std B" pitchFamily="34" charset="-128"/>
              <a:ea typeface="Adobe Fan Heiti Std B" pitchFamily="34" charset="-128"/>
            </a:endParaRPr>
          </a:p>
          <a:p>
            <a:r>
              <a:rPr lang="en-US" dirty="0" smtClean="0">
                <a:solidFill>
                  <a:schemeClr val="bg1"/>
                </a:solidFill>
                <a:latin typeface="Adobe Fan Heiti Std B" pitchFamily="34" charset="-128"/>
                <a:ea typeface="Adobe Fan Heiti Std B" pitchFamily="34" charset="-128"/>
              </a:rPr>
              <a:t>Spatial heterogeneity measures</a:t>
            </a:r>
          </a:p>
          <a:p>
            <a:endParaRPr lang="en-US" dirty="0">
              <a:solidFill>
                <a:schemeClr val="bg1"/>
              </a:solidFill>
              <a:latin typeface="Adobe Fan Heiti Std B" pitchFamily="34" charset="-128"/>
              <a:ea typeface="Adobe Fan Heiti Std B" pitchFamily="34" charset="-128"/>
            </a:endParaRPr>
          </a:p>
          <a:p>
            <a:endParaRPr lang="en-US" dirty="0">
              <a:solidFill>
                <a:schemeClr val="bg1"/>
              </a:solidFill>
              <a:latin typeface="Adobe Fan Heiti Std B" pitchFamily="34" charset="-128"/>
              <a:ea typeface="Adobe Fan Heiti Std B" pitchFamily="34" charset="-128"/>
            </a:endParaRPr>
          </a:p>
        </p:txBody>
      </p:sp>
      <p:pic>
        <p:nvPicPr>
          <p:cNvPr id="3074" name="Picture 2" descr="C:\Users\ltinsley\Downloads\WesternPineBeetlePonderosaPine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7958" y="381000"/>
            <a:ext cx="4496042" cy="5994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3804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sers\ltinsley\Downloads\SouthFork2_E_up (1)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28600" y="228600"/>
            <a:ext cx="8229600" cy="6400800"/>
          </a:xfrm>
          <a:solidFill>
            <a:srgbClr val="948A54">
              <a:alpha val="78039"/>
            </a:srgbClr>
          </a:solidFill>
        </p:spPr>
        <p:txBody>
          <a:bodyPr>
            <a:noAutofit/>
          </a:bodyPr>
          <a:lstStyle/>
          <a:p>
            <a:pPr marL="0" indent="0">
              <a:buNone/>
            </a:pPr>
            <a:r>
              <a:rPr lang="en-US" sz="4000" dirty="0" smtClean="0">
                <a:solidFill>
                  <a:schemeClr val="bg1"/>
                </a:solidFill>
                <a:latin typeface="Adobe Fan Heiti Std B" pitchFamily="34" charset="-128"/>
                <a:ea typeface="Adobe Fan Heiti Std B" pitchFamily="34" charset="-128"/>
              </a:rPr>
              <a:t>Acknowledgements:</a:t>
            </a:r>
            <a:endParaRPr lang="en-US" sz="3600" dirty="0" smtClean="0">
              <a:solidFill>
                <a:schemeClr val="bg1"/>
              </a:solidFill>
              <a:latin typeface="Adobe Fan Heiti Std B" pitchFamily="34" charset="-128"/>
              <a:ea typeface="Adobe Fan Heiti Std B" pitchFamily="34" charset="-128"/>
            </a:endParaRPr>
          </a:p>
          <a:p>
            <a:pPr marL="0" indent="0">
              <a:buNone/>
            </a:pPr>
            <a:r>
              <a:rPr lang="en-US" sz="2000" dirty="0" smtClean="0">
                <a:solidFill>
                  <a:schemeClr val="bg1"/>
                </a:solidFill>
                <a:latin typeface="Adobe Fan Heiti Std B" pitchFamily="34" charset="-128"/>
                <a:ea typeface="Adobe Fan Heiti Std B" pitchFamily="34" charset="-128"/>
              </a:rPr>
              <a:t>Co-authors: Becky Estes, Shana Gross, Marc Meyer, </a:t>
            </a:r>
            <a:r>
              <a:rPr lang="en-US" sz="2000" dirty="0" err="1" smtClean="0">
                <a:solidFill>
                  <a:schemeClr val="bg1"/>
                </a:solidFill>
                <a:latin typeface="Adobe Fan Heiti Std B" pitchFamily="34" charset="-128"/>
                <a:ea typeface="Adobe Fan Heiti Std B" pitchFamily="34" charset="-128"/>
              </a:rPr>
              <a:t>Amarina</a:t>
            </a:r>
            <a:r>
              <a:rPr lang="en-US" sz="2000" dirty="0" smtClean="0">
                <a:solidFill>
                  <a:schemeClr val="bg1"/>
                </a:solidFill>
                <a:latin typeface="Adobe Fan Heiti Std B" pitchFamily="34" charset="-128"/>
                <a:ea typeface="Adobe Fan Heiti Std B" pitchFamily="34" charset="-128"/>
              </a:rPr>
              <a:t> </a:t>
            </a:r>
            <a:r>
              <a:rPr lang="en-US" sz="2000" dirty="0" err="1" smtClean="0">
                <a:solidFill>
                  <a:schemeClr val="bg1"/>
                </a:solidFill>
                <a:latin typeface="Adobe Fan Heiti Std B" pitchFamily="34" charset="-128"/>
                <a:ea typeface="Adobe Fan Heiti Std B" pitchFamily="34" charset="-128"/>
              </a:rPr>
              <a:t>Weunschel</a:t>
            </a:r>
            <a:r>
              <a:rPr lang="en-US" sz="2000" dirty="0" smtClean="0">
                <a:solidFill>
                  <a:schemeClr val="bg1"/>
                </a:solidFill>
                <a:latin typeface="Adobe Fan Heiti Std B" pitchFamily="34" charset="-128"/>
                <a:ea typeface="Adobe Fan Heiti Std B" pitchFamily="34" charset="-128"/>
              </a:rPr>
              <a:t> and Hugh Safford</a:t>
            </a:r>
          </a:p>
          <a:p>
            <a:pPr marL="0" indent="0">
              <a:buNone/>
            </a:pPr>
            <a:endParaRPr lang="en-US" sz="2000" dirty="0" smtClean="0">
              <a:solidFill>
                <a:schemeClr val="bg1"/>
              </a:solidFill>
              <a:latin typeface="Adobe Fan Heiti Std B" pitchFamily="34" charset="-128"/>
              <a:ea typeface="Adobe Fan Heiti Std B" pitchFamily="34" charset="-128"/>
            </a:endParaRPr>
          </a:p>
          <a:p>
            <a:pPr marL="0" indent="0">
              <a:buNone/>
            </a:pPr>
            <a:r>
              <a:rPr lang="en-US" sz="2000" dirty="0" smtClean="0">
                <a:solidFill>
                  <a:schemeClr val="bg1"/>
                </a:solidFill>
                <a:latin typeface="Adobe Fan Heiti Std B" pitchFamily="34" charset="-128"/>
                <a:ea typeface="Adobe Fan Heiti Std B" pitchFamily="34" charset="-128"/>
              </a:rPr>
              <a:t>Collaborators: Jim Thorne, Sheri Smith, Beverly </a:t>
            </a:r>
            <a:r>
              <a:rPr lang="en-US" sz="2000" dirty="0" err="1" smtClean="0">
                <a:solidFill>
                  <a:schemeClr val="bg1"/>
                </a:solidFill>
                <a:latin typeface="Adobe Fan Heiti Std B" pitchFamily="34" charset="-128"/>
                <a:ea typeface="Adobe Fan Heiti Std B" pitchFamily="34" charset="-128"/>
              </a:rPr>
              <a:t>Bualon</a:t>
            </a:r>
            <a:endParaRPr lang="en-US" sz="2000" dirty="0" smtClean="0">
              <a:solidFill>
                <a:schemeClr val="bg1"/>
              </a:solidFill>
              <a:latin typeface="Adobe Fan Heiti Std B" pitchFamily="34" charset="-128"/>
              <a:ea typeface="Adobe Fan Heiti Std B" pitchFamily="34" charset="-128"/>
            </a:endParaRPr>
          </a:p>
          <a:p>
            <a:pPr marL="0" indent="0">
              <a:buNone/>
            </a:pPr>
            <a:endParaRPr lang="en-US" sz="2000" dirty="0" smtClean="0">
              <a:solidFill>
                <a:schemeClr val="bg1"/>
              </a:solidFill>
              <a:latin typeface="Adobe Fan Heiti Std B" pitchFamily="34" charset="-128"/>
              <a:ea typeface="Adobe Fan Heiti Std B" pitchFamily="34" charset="-128"/>
            </a:endParaRPr>
          </a:p>
          <a:p>
            <a:pPr marL="0" indent="0">
              <a:buNone/>
            </a:pPr>
            <a:r>
              <a:rPr lang="en-US" sz="2000" dirty="0" smtClean="0">
                <a:solidFill>
                  <a:schemeClr val="bg1"/>
                </a:solidFill>
                <a:latin typeface="Adobe Fan Heiti Std B" pitchFamily="34" charset="-128"/>
                <a:ea typeface="Adobe Fan Heiti Std B" pitchFamily="34" charset="-128"/>
              </a:rPr>
              <a:t>Funding sources: Region 5 Forest Health and Protection, UC Davis, USFS Region 5</a:t>
            </a:r>
          </a:p>
          <a:p>
            <a:pPr marL="0" indent="0">
              <a:buNone/>
            </a:pPr>
            <a:endParaRPr lang="en-US" sz="2000" dirty="0">
              <a:solidFill>
                <a:schemeClr val="bg1"/>
              </a:solidFill>
              <a:latin typeface="Adobe Fan Heiti Std B" pitchFamily="34" charset="-128"/>
              <a:ea typeface="Adobe Fan Heiti Std B" pitchFamily="34" charset="-128"/>
            </a:endParaRPr>
          </a:p>
          <a:p>
            <a:pPr marL="0" indent="0">
              <a:buNone/>
            </a:pPr>
            <a:r>
              <a:rPr lang="en-US" sz="2000" dirty="0" smtClean="0">
                <a:solidFill>
                  <a:schemeClr val="bg1"/>
                </a:solidFill>
                <a:latin typeface="Adobe Fan Heiti Std B" pitchFamily="34" charset="-128"/>
                <a:ea typeface="Adobe Fan Heiti Std B" pitchFamily="34" charset="-128"/>
              </a:rPr>
              <a:t>Field Technicians: Ruthie </a:t>
            </a:r>
            <a:r>
              <a:rPr lang="en-US" sz="2000" dirty="0" err="1" smtClean="0">
                <a:solidFill>
                  <a:schemeClr val="bg1"/>
                </a:solidFill>
                <a:latin typeface="Adobe Fan Heiti Std B" pitchFamily="34" charset="-128"/>
                <a:ea typeface="Adobe Fan Heiti Std B" pitchFamily="34" charset="-128"/>
              </a:rPr>
              <a:t>Schnitt</a:t>
            </a:r>
            <a:r>
              <a:rPr lang="en-US" sz="2000" dirty="0" smtClean="0">
                <a:solidFill>
                  <a:schemeClr val="bg1"/>
                </a:solidFill>
                <a:latin typeface="Adobe Fan Heiti Std B" pitchFamily="34" charset="-128"/>
                <a:ea typeface="Adobe Fan Heiti Std B" pitchFamily="34" charset="-128"/>
              </a:rPr>
              <a:t>, Chris Preston, Julie </a:t>
            </a:r>
            <a:r>
              <a:rPr lang="en-US" sz="2000" dirty="0" err="1" smtClean="0">
                <a:solidFill>
                  <a:schemeClr val="bg1"/>
                </a:solidFill>
                <a:latin typeface="Adobe Fan Heiti Std B" pitchFamily="34" charset="-128"/>
                <a:ea typeface="Adobe Fan Heiti Std B" pitchFamily="34" charset="-128"/>
              </a:rPr>
              <a:t>Berkey</a:t>
            </a:r>
            <a:r>
              <a:rPr lang="en-US" sz="2000" dirty="0" smtClean="0">
                <a:solidFill>
                  <a:schemeClr val="bg1"/>
                </a:solidFill>
                <a:latin typeface="Adobe Fan Heiti Std B" pitchFamily="34" charset="-128"/>
                <a:ea typeface="Adobe Fan Heiti Std B" pitchFamily="34" charset="-128"/>
              </a:rPr>
              <a:t>, Sarah Russell</a:t>
            </a:r>
          </a:p>
          <a:p>
            <a:pPr marL="0" indent="0">
              <a:buNone/>
            </a:pPr>
            <a:endParaRPr lang="en-US" sz="2400" dirty="0">
              <a:solidFill>
                <a:schemeClr val="bg1"/>
              </a:solidFill>
              <a:latin typeface="Adobe Fan Heiti Std B" pitchFamily="34" charset="-128"/>
              <a:ea typeface="Adobe Fan Heiti Std B" pitchFamily="34" charset="-128"/>
            </a:endParaRPr>
          </a:p>
          <a:p>
            <a:pPr marL="0" indent="0">
              <a:buNone/>
            </a:pPr>
            <a:endParaRPr lang="en-US" sz="2000" dirty="0" smtClean="0">
              <a:solidFill>
                <a:schemeClr val="bg1"/>
              </a:solidFill>
              <a:latin typeface="Adobe Fan Heiti Std B" pitchFamily="34" charset="-128"/>
              <a:ea typeface="Adobe Fan Heiti Std B" pitchFamily="34" charset="-128"/>
            </a:endParaRPr>
          </a:p>
        </p:txBody>
      </p:sp>
      <p:pic>
        <p:nvPicPr>
          <p:cNvPr id="8194" name="Picture 2" descr="C:\Users\scsawyer\Documents\Ecology Program\Annual Reports\2014\AspenInventory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4267200"/>
            <a:ext cx="3276600" cy="245745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result for usfs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5181600"/>
            <a:ext cx="1266567" cy="1405889"/>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Image result for uc davis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1800" y="4944377"/>
            <a:ext cx="1661767" cy="1643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2491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09600"/>
            <a:ext cx="8915400" cy="5170646"/>
          </a:xfrm>
          <a:prstGeom prst="rect">
            <a:avLst/>
          </a:prstGeom>
        </p:spPr>
        <p:txBody>
          <a:bodyPr wrap="square">
            <a:spAutoFit/>
          </a:bodyPr>
          <a:lstStyle/>
          <a:p>
            <a:pPr algn="ctr"/>
            <a:r>
              <a:rPr lang="en-US" sz="6600" dirty="0" smtClean="0">
                <a:solidFill>
                  <a:schemeClr val="bg1"/>
                </a:solidFill>
                <a:latin typeface="Adobe Fan Heiti Std B" pitchFamily="34" charset="-128"/>
                <a:ea typeface="Adobe Fan Heiti Std B" pitchFamily="34" charset="-128"/>
              </a:rPr>
              <a:t>Were                 forests more resistant to the recent bark beetle epidemic in the Sierra Nevada?</a:t>
            </a:r>
          </a:p>
        </p:txBody>
      </p:sp>
      <p:sp>
        <p:nvSpPr>
          <p:cNvPr id="2" name="TextBox 1"/>
          <p:cNvSpPr txBox="1"/>
          <p:nvPr/>
        </p:nvSpPr>
        <p:spPr>
          <a:xfrm>
            <a:off x="2667000" y="609600"/>
            <a:ext cx="4114800" cy="1107996"/>
          </a:xfrm>
          <a:prstGeom prst="rect">
            <a:avLst/>
          </a:prstGeom>
          <a:noFill/>
        </p:spPr>
        <p:txBody>
          <a:bodyPr wrap="square" rtlCol="0">
            <a:spAutoFit/>
          </a:bodyPr>
          <a:lstStyle/>
          <a:p>
            <a:r>
              <a:rPr lang="en-US" sz="6600" dirty="0" smtClean="0">
                <a:solidFill>
                  <a:schemeClr val="bg1"/>
                </a:solidFill>
                <a:latin typeface="Adobe Fan Heiti Std B" pitchFamily="34" charset="-128"/>
                <a:ea typeface="Adobe Fan Heiti Std B" pitchFamily="34" charset="-128"/>
              </a:rPr>
              <a:t>treated</a:t>
            </a:r>
            <a:endParaRPr lang="en-US" sz="6600" dirty="0">
              <a:solidFill>
                <a:schemeClr val="bg1"/>
              </a:solidFill>
              <a:latin typeface="Adobe Fan Heiti Std B" pitchFamily="34" charset="-128"/>
              <a:ea typeface="Adobe Fan Heiti Std B" pitchFamily="34" charset="-128"/>
            </a:endParaRPr>
          </a:p>
        </p:txBody>
      </p:sp>
    </p:spTree>
    <p:extLst>
      <p:ext uri="{BB962C8B-B14F-4D97-AF65-F5344CB8AC3E}">
        <p14:creationId xmlns:p14="http://schemas.microsoft.com/office/powerpoint/2010/main" val="2180746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2"/>
                                        </p:tgtEl>
                                        <p:attrNameLst>
                                          <p:attrName>style.color</p:attrName>
                                        </p:attrNameLst>
                                      </p:cBhvr>
                                      <p:to>
                                        <p:clrVal>
                                          <a:schemeClr val="accent2"/>
                                        </p:clrVal>
                                      </p:to>
                                    </p:set>
                                    <p:set>
                                      <p:cBhvr>
                                        <p:cTn id="7" dur="500" fill="hold"/>
                                        <p:tgtEl>
                                          <p:spTgt spid="2"/>
                                        </p:tgtEl>
                                        <p:attrNameLst>
                                          <p:attrName>fillcolor</p:attrName>
                                        </p:attrNameLst>
                                      </p:cBhvr>
                                      <p:to>
                                        <p:clrVal>
                                          <a:schemeClr val="accent2"/>
                                        </p:clrVal>
                                      </p:to>
                                    </p:set>
                                    <p:set>
                                      <p:cBhvr>
                                        <p:cTn id="8"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5600" y="152400"/>
            <a:ext cx="8458200" cy="1077218"/>
          </a:xfrm>
          <a:prstGeom prst="rect">
            <a:avLst/>
          </a:prstGeom>
          <a:noFill/>
        </p:spPr>
        <p:txBody>
          <a:bodyPr wrap="square" rtlCol="0">
            <a:spAutoFit/>
          </a:bodyPr>
          <a:lstStyle/>
          <a:p>
            <a:r>
              <a:rPr lang="en-US" sz="3200" dirty="0">
                <a:solidFill>
                  <a:schemeClr val="bg1"/>
                </a:solidFill>
                <a:latin typeface="Adobe Fan Heiti Std B" pitchFamily="34" charset="-128"/>
                <a:ea typeface="Adobe Fan Heiti Std B" pitchFamily="34" charset="-128"/>
              </a:rPr>
              <a:t>A</a:t>
            </a:r>
            <a:r>
              <a:rPr lang="en-US" sz="3200" dirty="0" smtClean="0">
                <a:solidFill>
                  <a:schemeClr val="bg1"/>
                </a:solidFill>
                <a:latin typeface="Adobe Fan Heiti Std B" pitchFamily="34" charset="-128"/>
                <a:ea typeface="Adobe Fan Heiti Std B" pitchFamily="34" charset="-128"/>
              </a:rPr>
              <a:t>ctions to restore forests to more historical conditions (i.e. reduce stand density)</a:t>
            </a:r>
            <a:endParaRPr lang="en-US" sz="3200" dirty="0">
              <a:solidFill>
                <a:schemeClr val="bg1"/>
              </a:solidFill>
              <a:latin typeface="Adobe Fan Heiti Std B" pitchFamily="34" charset="-128"/>
              <a:ea typeface="Adobe Fan Heiti Std B" pitchFamily="34" charset="-128"/>
            </a:endParaRPr>
          </a:p>
        </p:txBody>
      </p:sp>
      <p:pic>
        <p:nvPicPr>
          <p:cNvPr id="1026" name="Picture 2" descr="Related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8413"/>
          <a:stretch/>
        </p:blipFill>
        <p:spPr bwMode="auto">
          <a:xfrm>
            <a:off x="927100" y="1412913"/>
            <a:ext cx="7315200" cy="4048167"/>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Image result for prescribed fire ponderosa pine fore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1" name="Picture 5" descr="Image result for prescribed fire ponderosa pine forest high r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6300" y="1333500"/>
            <a:ext cx="7366000" cy="552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858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C:\Users\ltinsley\Downloads\Studhorse_treat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390900"/>
            <a:ext cx="9144000" cy="2861252"/>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ltinsley\Downloads\YosemiteVB_untreated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9600"/>
            <a:ext cx="9144000" cy="21165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609600"/>
            <a:ext cx="2133600" cy="584775"/>
          </a:xfrm>
          <a:prstGeom prst="rect">
            <a:avLst/>
          </a:prstGeom>
          <a:solidFill>
            <a:schemeClr val="bg2">
              <a:lumMod val="50000"/>
            </a:schemeClr>
          </a:solidFill>
        </p:spPr>
        <p:txBody>
          <a:bodyPr wrap="square" rtlCol="0">
            <a:spAutoFit/>
          </a:bodyPr>
          <a:lstStyle/>
          <a:p>
            <a:pPr algn="ctr"/>
            <a:r>
              <a:rPr lang="en-US" sz="3200" b="1" dirty="0" smtClean="0">
                <a:solidFill>
                  <a:srgbClr val="FFFF00"/>
                </a:solidFill>
                <a:latin typeface="Adobe Fan Heiti Std B" pitchFamily="34" charset="-128"/>
                <a:ea typeface="Adobe Fan Heiti Std B" pitchFamily="34" charset="-128"/>
              </a:rPr>
              <a:t>Untreated</a:t>
            </a:r>
            <a:endParaRPr lang="en-US" sz="3200" b="1" dirty="0">
              <a:solidFill>
                <a:srgbClr val="FFFF00"/>
              </a:solidFill>
              <a:latin typeface="Adobe Fan Heiti Std B" pitchFamily="34" charset="-128"/>
              <a:ea typeface="Adobe Fan Heiti Std B" pitchFamily="34" charset="-128"/>
            </a:endParaRPr>
          </a:p>
        </p:txBody>
      </p:sp>
      <p:sp>
        <p:nvSpPr>
          <p:cNvPr id="13" name="TextBox 12"/>
          <p:cNvSpPr txBox="1"/>
          <p:nvPr/>
        </p:nvSpPr>
        <p:spPr>
          <a:xfrm>
            <a:off x="-19050" y="3390900"/>
            <a:ext cx="2133600" cy="584775"/>
          </a:xfrm>
          <a:prstGeom prst="rect">
            <a:avLst/>
          </a:prstGeom>
          <a:solidFill>
            <a:schemeClr val="bg2">
              <a:lumMod val="50000"/>
            </a:schemeClr>
          </a:solidFill>
        </p:spPr>
        <p:txBody>
          <a:bodyPr wrap="square" rtlCol="0">
            <a:spAutoFit/>
          </a:bodyPr>
          <a:lstStyle/>
          <a:p>
            <a:pPr algn="ctr"/>
            <a:r>
              <a:rPr lang="en-US" sz="3200" b="1" dirty="0" smtClean="0">
                <a:solidFill>
                  <a:srgbClr val="FFFF00"/>
                </a:solidFill>
                <a:latin typeface="Adobe Fan Heiti Std B" pitchFamily="34" charset="-128"/>
                <a:ea typeface="Adobe Fan Heiti Std B" pitchFamily="34" charset="-128"/>
              </a:rPr>
              <a:t>Treated</a:t>
            </a:r>
            <a:endParaRPr lang="en-US" sz="3200" b="1" dirty="0">
              <a:solidFill>
                <a:srgbClr val="FFFF00"/>
              </a:solidFill>
              <a:latin typeface="Adobe Fan Heiti Std B" pitchFamily="34" charset="-128"/>
              <a:ea typeface="Adobe Fan Heiti Std B" pitchFamily="34" charset="-128"/>
            </a:endParaRPr>
          </a:p>
        </p:txBody>
      </p:sp>
      <p:sp>
        <p:nvSpPr>
          <p:cNvPr id="4" name="TextBox 3"/>
          <p:cNvSpPr txBox="1"/>
          <p:nvPr/>
        </p:nvSpPr>
        <p:spPr>
          <a:xfrm>
            <a:off x="4248150" y="6436818"/>
            <a:ext cx="4876800" cy="369332"/>
          </a:xfrm>
          <a:prstGeom prst="rect">
            <a:avLst/>
          </a:prstGeom>
          <a:noFill/>
        </p:spPr>
        <p:txBody>
          <a:bodyPr wrap="square" rtlCol="0">
            <a:spAutoFit/>
          </a:bodyPr>
          <a:lstStyle/>
          <a:p>
            <a:r>
              <a:rPr lang="en-US" dirty="0" smtClean="0">
                <a:solidFill>
                  <a:srgbClr val="FFFF00"/>
                </a:solidFill>
                <a:latin typeface="Adobe Fan Heiti Std B" pitchFamily="34" charset="-128"/>
                <a:ea typeface="Adobe Fan Heiti Std B" pitchFamily="34" charset="-128"/>
              </a:rPr>
              <a:t>Yosemite National Park, Photo: Marc Meyer</a:t>
            </a:r>
            <a:endParaRPr lang="en-US" dirty="0">
              <a:solidFill>
                <a:srgbClr val="FFFF00"/>
              </a:solidFill>
              <a:latin typeface="Adobe Fan Heiti Std B" pitchFamily="34" charset="-128"/>
              <a:ea typeface="Adobe Fan Heiti Std B" pitchFamily="34" charset="-128"/>
            </a:endParaRPr>
          </a:p>
        </p:txBody>
      </p:sp>
    </p:spTree>
    <p:extLst>
      <p:ext uri="{BB962C8B-B14F-4D97-AF65-F5344CB8AC3E}">
        <p14:creationId xmlns:p14="http://schemas.microsoft.com/office/powerpoint/2010/main" val="36862728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descr="C:\Users\ltinsley\Downloads\NearFoster_untreated (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7979"/>
          <a:stretch/>
        </p:blipFill>
        <p:spPr bwMode="auto">
          <a:xfrm>
            <a:off x="-25400" y="762000"/>
            <a:ext cx="9144000" cy="237542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ltinsley\Downloads\NearFoster_treated2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00" y="3657600"/>
            <a:ext cx="9144000" cy="219412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762000"/>
            <a:ext cx="2133600" cy="584775"/>
          </a:xfrm>
          <a:prstGeom prst="rect">
            <a:avLst/>
          </a:prstGeom>
          <a:solidFill>
            <a:schemeClr val="bg2">
              <a:lumMod val="50000"/>
            </a:schemeClr>
          </a:solidFill>
        </p:spPr>
        <p:txBody>
          <a:bodyPr wrap="square" rtlCol="0">
            <a:spAutoFit/>
          </a:bodyPr>
          <a:lstStyle/>
          <a:p>
            <a:pPr algn="ctr"/>
            <a:r>
              <a:rPr lang="en-US" sz="3200" b="1" dirty="0" smtClean="0">
                <a:solidFill>
                  <a:srgbClr val="FFFF00"/>
                </a:solidFill>
                <a:latin typeface="Adobe Fan Heiti Std B" pitchFamily="34" charset="-128"/>
                <a:ea typeface="Adobe Fan Heiti Std B" pitchFamily="34" charset="-128"/>
              </a:rPr>
              <a:t>Untreated</a:t>
            </a:r>
            <a:endParaRPr lang="en-US" sz="3200" b="1" dirty="0">
              <a:solidFill>
                <a:srgbClr val="FFFF00"/>
              </a:solidFill>
              <a:latin typeface="Adobe Fan Heiti Std B" pitchFamily="34" charset="-128"/>
              <a:ea typeface="Adobe Fan Heiti Std B" pitchFamily="34" charset="-128"/>
            </a:endParaRPr>
          </a:p>
        </p:txBody>
      </p:sp>
      <p:sp>
        <p:nvSpPr>
          <p:cNvPr id="7" name="TextBox 6"/>
          <p:cNvSpPr txBox="1"/>
          <p:nvPr/>
        </p:nvSpPr>
        <p:spPr>
          <a:xfrm>
            <a:off x="-19050" y="3657600"/>
            <a:ext cx="2133600" cy="584775"/>
          </a:xfrm>
          <a:prstGeom prst="rect">
            <a:avLst/>
          </a:prstGeom>
          <a:solidFill>
            <a:schemeClr val="bg2">
              <a:lumMod val="50000"/>
            </a:schemeClr>
          </a:solidFill>
        </p:spPr>
        <p:txBody>
          <a:bodyPr wrap="square" rtlCol="0">
            <a:spAutoFit/>
          </a:bodyPr>
          <a:lstStyle/>
          <a:p>
            <a:pPr algn="ctr"/>
            <a:r>
              <a:rPr lang="en-US" sz="3200" b="1" dirty="0" smtClean="0">
                <a:solidFill>
                  <a:srgbClr val="FFFF00"/>
                </a:solidFill>
                <a:latin typeface="Adobe Fan Heiti Std B" pitchFamily="34" charset="-128"/>
                <a:ea typeface="Adobe Fan Heiti Std B" pitchFamily="34" charset="-128"/>
              </a:rPr>
              <a:t>Treated</a:t>
            </a:r>
            <a:endParaRPr lang="en-US" sz="3200" b="1" dirty="0">
              <a:solidFill>
                <a:srgbClr val="FFFF00"/>
              </a:solidFill>
              <a:latin typeface="Adobe Fan Heiti Std B" pitchFamily="34" charset="-128"/>
              <a:ea typeface="Adobe Fan Heiti Std B" pitchFamily="34" charset="-128"/>
            </a:endParaRPr>
          </a:p>
        </p:txBody>
      </p:sp>
      <p:sp>
        <p:nvSpPr>
          <p:cNvPr id="8" name="TextBox 7"/>
          <p:cNvSpPr txBox="1"/>
          <p:nvPr/>
        </p:nvSpPr>
        <p:spPr>
          <a:xfrm>
            <a:off x="4248150" y="6436818"/>
            <a:ext cx="4876800" cy="369332"/>
          </a:xfrm>
          <a:prstGeom prst="rect">
            <a:avLst/>
          </a:prstGeom>
          <a:noFill/>
        </p:spPr>
        <p:txBody>
          <a:bodyPr wrap="square" rtlCol="0">
            <a:spAutoFit/>
          </a:bodyPr>
          <a:lstStyle/>
          <a:p>
            <a:r>
              <a:rPr lang="en-US" dirty="0" smtClean="0">
                <a:solidFill>
                  <a:srgbClr val="FFFF00"/>
                </a:solidFill>
                <a:latin typeface="Adobe Fan Heiti Std B" pitchFamily="34" charset="-128"/>
                <a:ea typeface="Adobe Fan Heiti Std B" pitchFamily="34" charset="-128"/>
              </a:rPr>
              <a:t>Sierra National Forest,  Photo: Marc Meyer</a:t>
            </a:r>
            <a:endParaRPr lang="en-US" dirty="0">
              <a:solidFill>
                <a:srgbClr val="FFFF00"/>
              </a:solidFill>
              <a:latin typeface="Adobe Fan Heiti Std B" pitchFamily="34" charset="-128"/>
              <a:ea typeface="Adobe Fan Heiti Std B" pitchFamily="34" charset="-128"/>
            </a:endParaRPr>
          </a:p>
        </p:txBody>
      </p:sp>
    </p:spTree>
    <p:extLst>
      <p:ext uri="{BB962C8B-B14F-4D97-AF65-F5344CB8AC3E}">
        <p14:creationId xmlns:p14="http://schemas.microsoft.com/office/powerpoint/2010/main" val="13620375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48058"/>
            <a:ext cx="5715000" cy="6672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a:xfrm>
            <a:off x="457200" y="1600200"/>
            <a:ext cx="8229600" cy="4525963"/>
          </a:xfrm>
          <a:prstGeom prst="rect">
            <a:avLst/>
          </a:prstGeom>
          <a:solidFill>
            <a:schemeClr val="tx1"/>
          </a:solidFill>
        </p:spPr>
        <p:txBody>
          <a:bodyPr vert="horz" lIns="91440" tIns="45720" rIns="91440" bIns="45720" rtlCol="0">
            <a:normAutofit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b="1" dirty="0" smtClean="0">
                <a:solidFill>
                  <a:schemeClr val="bg1"/>
                </a:solidFill>
                <a:latin typeface="Adobe Fan Heiti Std B" pitchFamily="34" charset="-128"/>
                <a:ea typeface="Adobe Fan Heiti Std B" pitchFamily="34" charset="-128"/>
              </a:rPr>
              <a:t>Eldorado NF – 46 plots</a:t>
            </a:r>
          </a:p>
          <a:p>
            <a:r>
              <a:rPr lang="en-US" b="1" dirty="0" smtClean="0">
                <a:solidFill>
                  <a:schemeClr val="bg1"/>
                </a:solidFill>
                <a:latin typeface="Adobe Fan Heiti Std B" pitchFamily="34" charset="-128"/>
                <a:ea typeface="Adobe Fan Heiti Std B" pitchFamily="34" charset="-128"/>
              </a:rPr>
              <a:t>Stanislaus NF – 84 plots</a:t>
            </a:r>
          </a:p>
          <a:p>
            <a:r>
              <a:rPr lang="en-US" b="1" dirty="0" smtClean="0">
                <a:solidFill>
                  <a:schemeClr val="bg1"/>
                </a:solidFill>
                <a:latin typeface="Adobe Fan Heiti Std B" pitchFamily="34" charset="-128"/>
                <a:ea typeface="Adobe Fan Heiti Std B" pitchFamily="34" charset="-128"/>
              </a:rPr>
              <a:t>Yosemite NP – 67 plots</a:t>
            </a:r>
          </a:p>
          <a:p>
            <a:r>
              <a:rPr lang="en-US" b="1" dirty="0" smtClean="0">
                <a:solidFill>
                  <a:schemeClr val="bg1"/>
                </a:solidFill>
                <a:latin typeface="Adobe Fan Heiti Std B" pitchFamily="34" charset="-128"/>
                <a:ea typeface="Adobe Fan Heiti Std B" pitchFamily="34" charset="-128"/>
              </a:rPr>
              <a:t>Sierra NF – 114 plots</a:t>
            </a:r>
          </a:p>
          <a:p>
            <a:endParaRPr lang="en-US" b="1" dirty="0" smtClean="0">
              <a:solidFill>
                <a:schemeClr val="bg1"/>
              </a:solidFill>
              <a:latin typeface="Adobe Fan Heiti Std B" pitchFamily="34" charset="-128"/>
              <a:ea typeface="Adobe Fan Heiti Std B" pitchFamily="34" charset="-128"/>
            </a:endParaRPr>
          </a:p>
          <a:p>
            <a:r>
              <a:rPr lang="en-US" b="1" dirty="0" smtClean="0">
                <a:solidFill>
                  <a:schemeClr val="bg1"/>
                </a:solidFill>
                <a:latin typeface="Adobe Fan Heiti Std B" pitchFamily="34" charset="-128"/>
                <a:ea typeface="Adobe Fan Heiti Std B" pitchFamily="34" charset="-128"/>
              </a:rPr>
              <a:t>Total = 311 plots</a:t>
            </a:r>
          </a:p>
          <a:p>
            <a:r>
              <a:rPr lang="en-US" b="1" dirty="0" smtClean="0">
                <a:solidFill>
                  <a:schemeClr val="bg1"/>
                </a:solidFill>
                <a:latin typeface="Adobe Fan Heiti Std B" pitchFamily="34" charset="-128"/>
                <a:ea typeface="Adobe Fan Heiti Std B" pitchFamily="34" charset="-128"/>
              </a:rPr>
              <a:t>Untreated = 158</a:t>
            </a:r>
          </a:p>
          <a:p>
            <a:r>
              <a:rPr lang="en-US" b="1" dirty="0" smtClean="0">
                <a:solidFill>
                  <a:schemeClr val="bg1"/>
                </a:solidFill>
                <a:latin typeface="Adobe Fan Heiti Std B" pitchFamily="34" charset="-128"/>
                <a:ea typeface="Adobe Fan Heiti Std B" pitchFamily="34" charset="-128"/>
              </a:rPr>
              <a:t>Treated = 153</a:t>
            </a:r>
            <a:endParaRPr lang="en-US" b="1" dirty="0">
              <a:solidFill>
                <a:schemeClr val="bg1"/>
              </a:solidFill>
              <a:latin typeface="Adobe Fan Heiti Std B" pitchFamily="34" charset="-128"/>
              <a:ea typeface="Adobe Fan Heiti Std B" pitchFamily="34" charset="-128"/>
            </a:endParaRPr>
          </a:p>
        </p:txBody>
      </p:sp>
    </p:spTree>
    <p:extLst>
      <p:ext uri="{BB962C8B-B14F-4D97-AF65-F5344CB8AC3E}">
        <p14:creationId xmlns:p14="http://schemas.microsoft.com/office/powerpoint/2010/main" val="3148147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1143000"/>
          </a:xfrm>
        </p:spPr>
        <p:txBody>
          <a:bodyPr>
            <a:normAutofit fontScale="90000"/>
          </a:bodyPr>
          <a:lstStyle/>
          <a:p>
            <a:pPr algn="l"/>
            <a:r>
              <a:rPr lang="en-US" sz="3600" dirty="0" smtClean="0">
                <a:solidFill>
                  <a:schemeClr val="bg1"/>
                </a:solidFill>
                <a:latin typeface="Adobe Fan Heiti Std B" pitchFamily="34" charset="-128"/>
                <a:ea typeface="Adobe Fan Heiti Std B" pitchFamily="34" charset="-128"/>
              </a:rPr>
              <a:t>Higher density (TPA) in untreated stands</a:t>
            </a:r>
            <a:endParaRPr lang="en-US" sz="3600" dirty="0">
              <a:solidFill>
                <a:schemeClr val="bg1"/>
              </a:solidFill>
              <a:latin typeface="Adobe Fan Heiti Std B" pitchFamily="34" charset="-128"/>
              <a:ea typeface="Adobe Fan Heiti Std B" pitchFamily="34" charset="-128"/>
            </a:endParaRPr>
          </a:p>
        </p:txBody>
      </p:sp>
      <p:sp>
        <p:nvSpPr>
          <p:cNvPr id="6" name="Title 1"/>
          <p:cNvSpPr txBox="1">
            <a:spLocks/>
          </p:cNvSpPr>
          <p:nvPr/>
        </p:nvSpPr>
        <p:spPr>
          <a:xfrm>
            <a:off x="457200" y="5715000"/>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chemeClr val="bg1"/>
                </a:solidFill>
                <a:latin typeface="Adobe Fan Heiti Std B" pitchFamily="34" charset="-128"/>
                <a:ea typeface="Adobe Fan Heiti Std B" pitchFamily="34" charset="-128"/>
              </a:rPr>
              <a:t>TPA = Trees per acre</a:t>
            </a:r>
            <a:endParaRPr lang="en-US" sz="3200" dirty="0">
              <a:solidFill>
                <a:schemeClr val="bg1"/>
              </a:solidFill>
              <a:latin typeface="Adobe Fan Heiti Std B" pitchFamily="34" charset="-128"/>
              <a:ea typeface="Adobe Fan Heiti Std B" pitchFamily="34" charset="-128"/>
            </a:endParaRPr>
          </a:p>
        </p:txBody>
      </p:sp>
      <p:pic>
        <p:nvPicPr>
          <p:cNvPr id="1030"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r="51357"/>
          <a:stretch/>
        </p:blipFill>
        <p:spPr bwMode="auto">
          <a:xfrm>
            <a:off x="2100943" y="889000"/>
            <a:ext cx="4942114" cy="5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36394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1143000"/>
          </a:xfrm>
        </p:spPr>
        <p:txBody>
          <a:bodyPr>
            <a:normAutofit fontScale="90000"/>
          </a:bodyPr>
          <a:lstStyle/>
          <a:p>
            <a:pPr algn="l"/>
            <a:r>
              <a:rPr lang="en-US" sz="3600" dirty="0" smtClean="0">
                <a:solidFill>
                  <a:schemeClr val="bg1"/>
                </a:solidFill>
                <a:latin typeface="Adobe Fan Heiti Std B" pitchFamily="34" charset="-128"/>
                <a:ea typeface="Adobe Fan Heiti Std B" pitchFamily="34" charset="-128"/>
              </a:rPr>
              <a:t>Higher tree mortality in untreated units</a:t>
            </a:r>
            <a:endParaRPr lang="en-US" sz="3600" dirty="0">
              <a:solidFill>
                <a:schemeClr val="bg1"/>
              </a:solidFill>
              <a:latin typeface="Adobe Fan Heiti Std B" pitchFamily="34" charset="-128"/>
              <a:ea typeface="Adobe Fan Heiti Std B" pitchFamily="34" charset="-128"/>
            </a:endParaRPr>
          </a:p>
        </p:txBody>
      </p:sp>
      <p:sp>
        <p:nvSpPr>
          <p:cNvPr id="3" name="TextBox 2"/>
          <p:cNvSpPr txBox="1"/>
          <p:nvPr/>
        </p:nvSpPr>
        <p:spPr>
          <a:xfrm>
            <a:off x="990600" y="5918197"/>
            <a:ext cx="7581900" cy="584775"/>
          </a:xfrm>
          <a:prstGeom prst="rect">
            <a:avLst/>
          </a:prstGeom>
          <a:noFill/>
        </p:spPr>
        <p:txBody>
          <a:bodyPr wrap="square" rtlCol="0">
            <a:spAutoFit/>
          </a:bodyPr>
          <a:lstStyle/>
          <a:p>
            <a:r>
              <a:rPr lang="en-US" sz="3200" dirty="0" smtClean="0">
                <a:solidFill>
                  <a:schemeClr val="bg1"/>
                </a:solidFill>
                <a:latin typeface="Adobe Fan Heiti Std B" pitchFamily="34" charset="-128"/>
                <a:ea typeface="Adobe Fan Heiti Std B" pitchFamily="34" charset="-128"/>
              </a:rPr>
              <a:t>Higher </a:t>
            </a:r>
            <a:r>
              <a:rPr lang="en-US" sz="3200" dirty="0" smtClean="0">
                <a:solidFill>
                  <a:schemeClr val="bg1"/>
                </a:solidFill>
                <a:latin typeface="Adobe Fan Heiti Std B" pitchFamily="34" charset="-128"/>
                <a:ea typeface="Adobe Fan Heiti Std B" pitchFamily="34" charset="-128"/>
              </a:rPr>
              <a:t>density</a:t>
            </a:r>
            <a:r>
              <a:rPr lang="en-US" sz="3200" dirty="0" smtClean="0">
                <a:solidFill>
                  <a:schemeClr val="bg1"/>
                </a:solidFill>
                <a:latin typeface="Adobe Fan Heiti Std B" pitchFamily="34" charset="-128"/>
                <a:ea typeface="Adobe Fan Heiti Std B" pitchFamily="34" charset="-128"/>
              </a:rPr>
              <a:t> </a:t>
            </a:r>
            <a:r>
              <a:rPr lang="en-US" sz="3200" dirty="0" smtClean="0">
                <a:solidFill>
                  <a:schemeClr val="bg1"/>
                </a:solidFill>
                <a:latin typeface="Adobe Fan Heiti Std B" pitchFamily="34" charset="-128"/>
                <a:ea typeface="Adobe Fan Heiti Std B" pitchFamily="34" charset="-128"/>
                <a:sym typeface="Wingdings" panose="05000000000000000000" pitchFamily="2" charset="2"/>
              </a:rPr>
              <a:t> Higher tree mortality</a:t>
            </a:r>
            <a:endParaRPr lang="en-US" sz="3200" dirty="0">
              <a:solidFill>
                <a:schemeClr val="bg1"/>
              </a:solidFill>
              <a:latin typeface="Adobe Fan Heiti Std B" pitchFamily="34" charset="-128"/>
              <a:ea typeface="Adobe Fan Heiti Std B" pitchFamily="34" charset="-128"/>
            </a:endParaRPr>
          </a:p>
        </p:txBody>
      </p:sp>
      <p:pic>
        <p:nvPicPr>
          <p:cNvPr id="6149"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t="14191" b="9048"/>
          <a:stretch/>
        </p:blipFill>
        <p:spPr bwMode="auto">
          <a:xfrm>
            <a:off x="571500" y="1382486"/>
            <a:ext cx="8001000" cy="4386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61744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1813" b="53647"/>
          <a:stretch/>
        </p:blipFill>
        <p:spPr bwMode="auto">
          <a:xfrm>
            <a:off x="1257662" y="815975"/>
            <a:ext cx="3295469" cy="2905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7732" y="152400"/>
            <a:ext cx="3513667" cy="523220"/>
          </a:xfrm>
          <a:prstGeom prst="rect">
            <a:avLst/>
          </a:prstGeom>
          <a:noFill/>
        </p:spPr>
        <p:txBody>
          <a:bodyPr wrap="square" rtlCol="0">
            <a:spAutoFit/>
          </a:bodyPr>
          <a:lstStyle/>
          <a:p>
            <a:r>
              <a:rPr lang="en-US" sz="2800" b="1" dirty="0" smtClean="0">
                <a:latin typeface="Adobe Fan Heiti Std B" pitchFamily="34" charset="-128"/>
                <a:ea typeface="Adobe Fan Heiti Std B" pitchFamily="34" charset="-128"/>
              </a:rPr>
              <a:t>Logistic Regression</a:t>
            </a:r>
            <a:endParaRPr lang="en-US" sz="2800" b="1" dirty="0">
              <a:latin typeface="Adobe Fan Heiti Std B" pitchFamily="34" charset="-128"/>
              <a:ea typeface="Adobe Fan Heiti Std B" pitchFamily="34" charset="-128"/>
            </a:endParaRP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 t="54458" r="50186"/>
          <a:stretch/>
        </p:blipFill>
        <p:spPr bwMode="auto">
          <a:xfrm>
            <a:off x="1312333" y="3581400"/>
            <a:ext cx="3406775" cy="285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2286000" y="1066800"/>
            <a:ext cx="533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8187" r="3626" b="53647"/>
          <a:stretch/>
        </p:blipFill>
        <p:spPr bwMode="auto">
          <a:xfrm>
            <a:off x="4876800" y="3619500"/>
            <a:ext cx="3295469" cy="2905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 name="Group 10"/>
          <p:cNvGrpSpPr/>
          <p:nvPr/>
        </p:nvGrpSpPr>
        <p:grpSpPr>
          <a:xfrm>
            <a:off x="2019300" y="3886200"/>
            <a:ext cx="5600700" cy="304800"/>
            <a:chOff x="2019300" y="3886200"/>
            <a:chExt cx="5600700" cy="304800"/>
          </a:xfrm>
        </p:grpSpPr>
        <p:sp>
          <p:nvSpPr>
            <p:cNvPr id="8" name="Oval 7"/>
            <p:cNvSpPr/>
            <p:nvPr/>
          </p:nvSpPr>
          <p:spPr>
            <a:xfrm>
              <a:off x="2019300" y="3886200"/>
              <a:ext cx="533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086600" y="3886200"/>
              <a:ext cx="533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156" y="720725"/>
            <a:ext cx="3400425" cy="292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521200" y="1066800"/>
            <a:ext cx="4572000" cy="2554545"/>
          </a:xfrm>
          <a:prstGeom prst="rect">
            <a:avLst/>
          </a:prstGeom>
          <a:solidFill>
            <a:schemeClr val="bg1"/>
          </a:solidFill>
        </p:spPr>
        <p:txBody>
          <a:bodyPr>
            <a:spAutoFit/>
          </a:bodyPr>
          <a:lstStyle/>
          <a:p>
            <a:pPr marL="285750" indent="-285750">
              <a:buFont typeface="Arial" panose="020B0604020202020204" pitchFamily="34" charset="0"/>
              <a:buChar char="•"/>
            </a:pPr>
            <a:r>
              <a:rPr lang="en-US" sz="2000" dirty="0">
                <a:latin typeface="Adobe Fan Heiti Std B" pitchFamily="34" charset="-128"/>
                <a:ea typeface="Adobe Fan Heiti Std B" pitchFamily="34" charset="-128"/>
              </a:rPr>
              <a:t>9</a:t>
            </a:r>
            <a:r>
              <a:rPr lang="en-US" sz="2000" dirty="0" smtClean="0">
                <a:latin typeface="Adobe Fan Heiti Std B" pitchFamily="34" charset="-128"/>
                <a:ea typeface="Adobe Fan Heiti Std B" pitchFamily="34" charset="-128"/>
              </a:rPr>
              <a:t>0</a:t>
            </a:r>
            <a:r>
              <a:rPr lang="en-US" sz="2000" dirty="0">
                <a:latin typeface="Adobe Fan Heiti Std B" pitchFamily="34" charset="-128"/>
                <a:ea typeface="Adobe Fan Heiti Std B" pitchFamily="34" charset="-128"/>
              </a:rPr>
              <a:t>% probability of tree mortality when TPA exceeds </a:t>
            </a:r>
            <a:r>
              <a:rPr lang="en-US" sz="2000" dirty="0" smtClean="0">
                <a:latin typeface="Adobe Fan Heiti Std B" pitchFamily="34" charset="-128"/>
                <a:ea typeface="Adobe Fan Heiti Std B" pitchFamily="34" charset="-128"/>
              </a:rPr>
              <a:t>200 </a:t>
            </a:r>
          </a:p>
          <a:p>
            <a:pPr marL="285750" indent="-285750">
              <a:buFont typeface="Arial" panose="020B0604020202020204" pitchFamily="34" charset="0"/>
              <a:buChar char="•"/>
            </a:pPr>
            <a:endParaRPr lang="en-US" sz="2000" dirty="0">
              <a:latin typeface="Adobe Fan Heiti Std B" pitchFamily="34" charset="-128"/>
              <a:ea typeface="Adobe Fan Heiti Std B" pitchFamily="34" charset="-128"/>
            </a:endParaRPr>
          </a:p>
          <a:p>
            <a:pPr marL="285750" indent="-285750">
              <a:buFont typeface="Arial" panose="020B0604020202020204" pitchFamily="34" charset="0"/>
              <a:buChar char="•"/>
            </a:pPr>
            <a:r>
              <a:rPr lang="en-US" sz="2000" dirty="0">
                <a:latin typeface="Adobe Fan Heiti Std B" pitchFamily="34" charset="-128"/>
                <a:ea typeface="Adobe Fan Heiti Std B" pitchFamily="34" charset="-128"/>
              </a:rPr>
              <a:t>9</a:t>
            </a:r>
            <a:r>
              <a:rPr lang="en-US" sz="2000" dirty="0" smtClean="0">
                <a:latin typeface="Adobe Fan Heiti Std B" pitchFamily="34" charset="-128"/>
                <a:ea typeface="Adobe Fan Heiti Std B" pitchFamily="34" charset="-128"/>
              </a:rPr>
              <a:t>0</a:t>
            </a:r>
            <a:r>
              <a:rPr lang="en-US" sz="2000" dirty="0">
                <a:latin typeface="Adobe Fan Heiti Std B" pitchFamily="34" charset="-128"/>
                <a:ea typeface="Adobe Fan Heiti Std B" pitchFamily="34" charset="-128"/>
              </a:rPr>
              <a:t>% probability of mortality when  PPT </a:t>
            </a:r>
            <a:r>
              <a:rPr lang="en-US" sz="2000" dirty="0" smtClean="0">
                <a:latin typeface="Adobe Fan Heiti Std B" pitchFamily="34" charset="-128"/>
                <a:ea typeface="Adobe Fan Heiti Std B" pitchFamily="34" charset="-128"/>
              </a:rPr>
              <a:t>= </a:t>
            </a:r>
            <a:r>
              <a:rPr lang="en-US" sz="2000" dirty="0">
                <a:latin typeface="Adobe Fan Heiti Std B" pitchFamily="34" charset="-128"/>
                <a:ea typeface="Adobe Fan Heiti Std B" pitchFamily="34" charset="-128"/>
              </a:rPr>
              <a:t>4</a:t>
            </a:r>
            <a:r>
              <a:rPr lang="en-US" sz="2000" dirty="0" smtClean="0">
                <a:latin typeface="Adobe Fan Heiti Std B" pitchFamily="34" charset="-128"/>
                <a:ea typeface="Adobe Fan Heiti Std B" pitchFamily="34" charset="-128"/>
              </a:rPr>
              <a:t>00 </a:t>
            </a:r>
            <a:r>
              <a:rPr lang="en-US" sz="2000" dirty="0">
                <a:latin typeface="Adobe Fan Heiti Std B" pitchFamily="34" charset="-128"/>
                <a:ea typeface="Adobe Fan Heiti Std B" pitchFamily="34" charset="-128"/>
              </a:rPr>
              <a:t>mm and </a:t>
            </a:r>
            <a:r>
              <a:rPr lang="en-US" sz="2000" dirty="0" smtClean="0">
                <a:latin typeface="Adobe Fan Heiti Std B" pitchFamily="34" charset="-128"/>
                <a:ea typeface="Adobe Fan Heiti Std B" pitchFamily="34" charset="-128"/>
              </a:rPr>
              <a:t>CWD = 850 </a:t>
            </a:r>
            <a:r>
              <a:rPr lang="en-US" sz="2000" dirty="0" smtClean="0">
                <a:latin typeface="Adobe Fan Heiti Std B" pitchFamily="34" charset="-128"/>
                <a:ea typeface="Adobe Fan Heiti Std B" pitchFamily="34" charset="-128"/>
              </a:rPr>
              <a:t>mm</a:t>
            </a:r>
          </a:p>
          <a:p>
            <a:pPr marL="285750" indent="-285750">
              <a:buFont typeface="Arial" panose="020B0604020202020204" pitchFamily="34" charset="0"/>
              <a:buChar char="•"/>
            </a:pPr>
            <a:endParaRPr lang="en-US" sz="2000" dirty="0">
              <a:latin typeface="Adobe Fan Heiti Std B" pitchFamily="34" charset="-128"/>
              <a:ea typeface="Adobe Fan Heiti Std B" pitchFamily="34" charset="-128"/>
            </a:endParaRPr>
          </a:p>
          <a:p>
            <a:pPr marL="285750" indent="-285750">
              <a:buFont typeface="Arial" panose="020B0604020202020204" pitchFamily="34" charset="0"/>
              <a:buChar char="•"/>
            </a:pPr>
            <a:endParaRPr lang="en-US" sz="2000" dirty="0" smtClean="0">
              <a:latin typeface="Adobe Fan Heiti Std B" pitchFamily="34" charset="-128"/>
              <a:ea typeface="Adobe Fan Heiti Std B" pitchFamily="34" charset="-128"/>
            </a:endParaRPr>
          </a:p>
          <a:p>
            <a:pPr marL="285750" indent="-285750">
              <a:buFont typeface="Arial" panose="020B0604020202020204" pitchFamily="34" charset="0"/>
              <a:buChar char="•"/>
            </a:pPr>
            <a:endParaRPr lang="en-US" sz="2000" dirty="0">
              <a:latin typeface="Adobe Fan Heiti Std B" pitchFamily="34" charset="-128"/>
              <a:ea typeface="Adobe Fan Heiti Std B" pitchFamily="34" charset="-128"/>
            </a:endParaRPr>
          </a:p>
        </p:txBody>
      </p:sp>
    </p:spTree>
    <p:extLst>
      <p:ext uri="{BB962C8B-B14F-4D97-AF65-F5344CB8AC3E}">
        <p14:creationId xmlns:p14="http://schemas.microsoft.com/office/powerpoint/2010/main" val="3612226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12397</TotalTime>
  <Words>435</Words>
  <Application>Microsoft Office PowerPoint</Application>
  <PresentationFormat>On-screen Show (4:3)</PresentationFormat>
  <Paragraphs>69</Paragraphs>
  <Slides>15</Slides>
  <Notes>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Density matters – forest thinning treatments reduce drought stress and tree mortality in the Sierra Nevada  Christina Restaino, UC Davis Becky Estes, Shana Gross, Marc Meyer Amarina Weunschel, Hugh Safford (US Forest Service)</vt:lpstr>
      <vt:lpstr>PowerPoint Presentation</vt:lpstr>
      <vt:lpstr>PowerPoint Presentation</vt:lpstr>
      <vt:lpstr>PowerPoint Presentation</vt:lpstr>
      <vt:lpstr>PowerPoint Presentation</vt:lpstr>
      <vt:lpstr>PowerPoint Presentation</vt:lpstr>
      <vt:lpstr>Higher density (TPA) in untreated stands</vt:lpstr>
      <vt:lpstr>Higher tree mortality in untreated units</vt:lpstr>
      <vt:lpstr>PowerPoint Presentation</vt:lpstr>
      <vt:lpstr>PowerPoint Presentation</vt:lpstr>
      <vt:lpstr>Where has the precipitation been lowest?</vt:lpstr>
      <vt:lpstr>PowerPoint Presentation</vt:lpstr>
      <vt:lpstr>PowerPoint Presentation</vt:lpstr>
      <vt:lpstr>Up Next</vt:lpstr>
      <vt:lpstr>PowerPoint Presentation</vt:lpstr>
    </vt:vector>
  </TitlesOfParts>
  <Company>University of Washington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Christina Restaino</dc:creator>
  <cp:lastModifiedBy>Christina Restaino</cp:lastModifiedBy>
  <cp:revision>57</cp:revision>
  <dcterms:created xsi:type="dcterms:W3CDTF">2017-05-16T17:13:43Z</dcterms:created>
  <dcterms:modified xsi:type="dcterms:W3CDTF">2017-11-07T19:15:57Z</dcterms:modified>
</cp:coreProperties>
</file>