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notesMasterIdLst>
    <p:notesMasterId r:id="rId21"/>
  </p:notesMasterIdLst>
  <p:sldIdLst>
    <p:sldId id="256" r:id="rId2"/>
    <p:sldId id="257" r:id="rId3"/>
    <p:sldId id="258" r:id="rId4"/>
    <p:sldId id="273" r:id="rId5"/>
    <p:sldId id="259" r:id="rId6"/>
    <p:sldId id="270" r:id="rId7"/>
    <p:sldId id="260" r:id="rId8"/>
    <p:sldId id="261" r:id="rId9"/>
    <p:sldId id="262" r:id="rId10"/>
    <p:sldId id="263" r:id="rId11"/>
    <p:sldId id="271" r:id="rId12"/>
    <p:sldId id="272" r:id="rId13"/>
    <p:sldId id="264" r:id="rId14"/>
    <p:sldId id="265" r:id="rId15"/>
    <p:sldId id="266" r:id="rId16"/>
    <p:sldId id="267" r:id="rId17"/>
    <p:sldId id="274" r:id="rId18"/>
    <p:sldId id="268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2908" autoAdjust="0"/>
  </p:normalViewPr>
  <p:slideViewPr>
    <p:cSldViewPr snapToGrid="0">
      <p:cViewPr varScale="1">
        <p:scale>
          <a:sx n="49" d="100"/>
          <a:sy n="49" d="100"/>
        </p:scale>
        <p:origin x="13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1C347-A9F7-4F24-BE1D-5FD606C63234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14D9D-2FD1-455F-9C08-E1D6D4219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98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97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551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98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18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499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15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5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Analysis of species diversity indices did not reveal any statistically significant trends, but some patterns were observed. Species richness was lower in unburned plots than in any post-fire sites, which we attribute to more canopy cover and shading, thus more stressful (and possibly species filtering) growing conditions. Native species richness peaked in fire severity class 3; however, the native richness values among severity classes were not different enough to be statistically significant. Likewise there was no significance amongst severity classes for exotic plant richness, however there was a trend towards greater exotic plant richness in high severity sites.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regards to the propose discussion question: Did the status of undesired species change?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92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1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81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9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7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55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59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45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77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82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8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14D9D-2FD1-455F-9C08-E1D6D42196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92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456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42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86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663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503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364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95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10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94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1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4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5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3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1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373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96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0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s.fed.us/nrm/documents/fsveg/cse_user_guides/R5FG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0B6B9-634B-40CE-BB67-875420133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358537"/>
            <a:ext cx="9739468" cy="2528143"/>
          </a:xfrm>
        </p:spPr>
        <p:txBody>
          <a:bodyPr/>
          <a:lstStyle/>
          <a:p>
            <a:r>
              <a:rPr lang="en-US" sz="3800" dirty="0"/>
              <a:t>Inventory of vegetation conditions, forest stand structure and tree regeneration in the Power Fire burn area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E7A40-3241-4966-9FB3-C723610546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Clark Richter &amp; Hugh Safford</a:t>
            </a:r>
          </a:p>
          <a:p>
            <a:r>
              <a:rPr lang="en-US" dirty="0"/>
              <a:t>ACCG Monitoring and Science Symposium, 2017</a:t>
            </a:r>
          </a:p>
        </p:txBody>
      </p:sp>
    </p:spTree>
    <p:extLst>
      <p:ext uri="{BB962C8B-B14F-4D97-AF65-F5344CB8AC3E}">
        <p14:creationId xmlns:p14="http://schemas.microsoft.com/office/powerpoint/2010/main" val="777648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5CB7-E0A6-4982-83FE-F14E7307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Vegetation regeneration &amp; competition</a:t>
            </a:r>
          </a:p>
        </p:txBody>
      </p:sp>
      <p:pic>
        <p:nvPicPr>
          <p:cNvPr id="3" name="Picture 2" descr="C:\Users\Clark\Documents\CJR Work\PWR Fire Final Report 2015\Veg%Cover by severity class.tif">
            <a:extLst>
              <a:ext uri="{FF2B5EF4-FFF2-40B4-BE49-F238E27FC236}">
                <a16:creationId xmlns:a16="http://schemas.microsoft.com/office/drawing/2014/main" id="{522F1381-00E4-4EA6-9671-1F2DD82DC45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83" y="1865774"/>
            <a:ext cx="7957187" cy="48449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5D4ECF-C3B2-4BC1-8006-A30B6F55CAC3}"/>
              </a:ext>
            </a:extLst>
          </p:cNvPr>
          <p:cNvSpPr txBox="1"/>
          <p:nvPr/>
        </p:nvSpPr>
        <p:spPr>
          <a:xfrm>
            <a:off x="8279704" y="1991638"/>
            <a:ext cx="36701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Unburned and low severity: </a:t>
            </a:r>
            <a:r>
              <a:rPr lang="en-US" dirty="0"/>
              <a:t>trees that did not die during the fire still dominate</a:t>
            </a:r>
          </a:p>
          <a:p>
            <a:endParaRPr lang="en-US" dirty="0"/>
          </a:p>
          <a:p>
            <a:r>
              <a:rPr lang="en-US" b="1" dirty="0"/>
              <a:t>High severity sites: </a:t>
            </a:r>
            <a:r>
              <a:rPr lang="en-US" dirty="0"/>
              <a:t>shrubs are the bulk of the overstory cover</a:t>
            </a:r>
          </a:p>
          <a:p>
            <a:endParaRPr lang="en-US" dirty="0"/>
          </a:p>
          <a:p>
            <a:r>
              <a:rPr lang="en-US" dirty="0"/>
              <a:t>Neither trees nor shrubs dominate in moderate severity burns</a:t>
            </a:r>
          </a:p>
        </p:txBody>
      </p:sp>
    </p:spTree>
    <p:extLst>
      <p:ext uri="{BB962C8B-B14F-4D97-AF65-F5344CB8AC3E}">
        <p14:creationId xmlns:p14="http://schemas.microsoft.com/office/powerpoint/2010/main" val="3826431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lark\Documents\CJR Work\PWR Fire Final Report 2015\Avg Height by Fire Sev Class.tiff">
            <a:extLst>
              <a:ext uri="{FF2B5EF4-FFF2-40B4-BE49-F238E27FC236}">
                <a16:creationId xmlns:a16="http://schemas.microsoft.com/office/drawing/2014/main" id="{0253E6DC-B35A-4EA5-B7A6-15B958587EF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17" y="1352811"/>
            <a:ext cx="7739232" cy="53876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E7D88B9-BA29-4E1F-A941-9B368EE9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Vegetation regeneration &amp; competition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72A31-6FD4-4F94-B1EF-B8A061EB6CBA}"/>
              </a:ext>
            </a:extLst>
          </p:cNvPr>
          <p:cNvSpPr txBox="1"/>
          <p:nvPr/>
        </p:nvSpPr>
        <p:spPr>
          <a:xfrm>
            <a:off x="282856" y="2611677"/>
            <a:ext cx="3805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Shrub height &gt; seedling height</a:t>
            </a:r>
          </a:p>
          <a:p>
            <a:endParaRPr lang="en-US" sz="2000" dirty="0"/>
          </a:p>
          <a:p>
            <a:r>
              <a:rPr lang="en-US" sz="2000" dirty="0"/>
              <a:t>Large range in height could be due to haphazard light availability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6874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4BE9F02-11B0-487B-9196-8358AA9F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Vegetation regeneration &amp; competition</a:t>
            </a:r>
          </a:p>
        </p:txBody>
      </p:sp>
      <p:pic>
        <p:nvPicPr>
          <p:cNvPr id="4" name="Picture 3" descr="C:\Users\Clark\Documents\CJR Work\PWR Fire Final Report 2015\Seedlings by shrub cover.tif">
            <a:extLst>
              <a:ext uri="{FF2B5EF4-FFF2-40B4-BE49-F238E27FC236}">
                <a16:creationId xmlns:a16="http://schemas.microsoft.com/office/drawing/2014/main" id="{FFF4B996-D5EF-4C50-A328-C0367E563EF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853248"/>
            <a:ext cx="10457317" cy="470430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1DD0BC26-89CB-437D-A93D-25C322682297}"/>
              </a:ext>
            </a:extLst>
          </p:cNvPr>
          <p:cNvSpPr/>
          <p:nvPr/>
        </p:nvSpPr>
        <p:spPr>
          <a:xfrm>
            <a:off x="3301503" y="4015664"/>
            <a:ext cx="1205184" cy="308141"/>
          </a:xfrm>
          <a:prstGeom prst="round1Rect">
            <a:avLst/>
          </a:prstGeom>
          <a:solidFill>
            <a:srgbClr val="FFFF00">
              <a:alpha val="36000"/>
            </a:srgb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58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85163-E3ED-4B19-B113-325701DA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Surviving trees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2EF326-AA80-49B7-9046-80B831785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798775"/>
              </p:ext>
            </p:extLst>
          </p:nvPr>
        </p:nvGraphicFramePr>
        <p:xfrm>
          <a:off x="1247341" y="1354053"/>
          <a:ext cx="9617020" cy="5362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3404">
                  <a:extLst>
                    <a:ext uri="{9D8B030D-6E8A-4147-A177-3AD203B41FA5}">
                      <a16:colId xmlns:a16="http://schemas.microsoft.com/office/drawing/2014/main" val="752811212"/>
                    </a:ext>
                  </a:extLst>
                </a:gridCol>
                <a:gridCol w="1923404">
                  <a:extLst>
                    <a:ext uri="{9D8B030D-6E8A-4147-A177-3AD203B41FA5}">
                      <a16:colId xmlns:a16="http://schemas.microsoft.com/office/drawing/2014/main" val="359543009"/>
                    </a:ext>
                  </a:extLst>
                </a:gridCol>
                <a:gridCol w="1923404">
                  <a:extLst>
                    <a:ext uri="{9D8B030D-6E8A-4147-A177-3AD203B41FA5}">
                      <a16:colId xmlns:a16="http://schemas.microsoft.com/office/drawing/2014/main" val="2632357791"/>
                    </a:ext>
                  </a:extLst>
                </a:gridCol>
                <a:gridCol w="1923404">
                  <a:extLst>
                    <a:ext uri="{9D8B030D-6E8A-4147-A177-3AD203B41FA5}">
                      <a16:colId xmlns:a16="http://schemas.microsoft.com/office/drawing/2014/main" val="2858427564"/>
                    </a:ext>
                  </a:extLst>
                </a:gridCol>
                <a:gridCol w="1923404">
                  <a:extLst>
                    <a:ext uri="{9D8B030D-6E8A-4147-A177-3AD203B41FA5}">
                      <a16:colId xmlns:a16="http://schemas.microsoft.com/office/drawing/2014/main" val="3940474627"/>
                    </a:ext>
                  </a:extLst>
                </a:gridCol>
              </a:tblGrid>
              <a:tr h="107273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Fire Severity Class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Live Trees/Acre (Median)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Height of Live Trees (Median)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Live Basal Area/Acre (median) square ft./acre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5213509"/>
                  </a:ext>
                </a:extLst>
              </a:tr>
              <a:tr h="470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ft.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449945"/>
                  </a:ext>
                </a:extLst>
              </a:tr>
              <a:tr h="6365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218.00 (185)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45.78 (31.17)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13.95 (9.5)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245.32 (238.88)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9866298"/>
                  </a:ext>
                </a:extLst>
              </a:tr>
              <a:tr h="6365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148.18 (140)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52.22 (50.52)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15.92 (15.4)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196.04 (211.52)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21037434"/>
                  </a:ext>
                </a:extLst>
              </a:tr>
              <a:tr h="6365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70.91 (55)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52.11 (41.83)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15.89 (12.75)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112.90 (82.87)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7971239"/>
                  </a:ext>
                </a:extLst>
              </a:tr>
              <a:tr h="6365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73.33 (60)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64.09 (54.30)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19.54 (16.55)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155.37 (159.16)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6501683"/>
                  </a:ext>
                </a:extLst>
              </a:tr>
              <a:tr h="6365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26.67 (20)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47.52 (32.15)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14.49 (9.8)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43.45 (23.12)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2621155"/>
                  </a:ext>
                </a:extLst>
              </a:tr>
              <a:tr h="6365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21.67 (20)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16.00 (14.76)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4.88 (4.5)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0.63 (0.23)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656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191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8647-B71D-4C06-9AC9-9DFC5B468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 trees/snags</a:t>
            </a:r>
          </a:p>
        </p:txBody>
      </p:sp>
      <p:pic>
        <p:nvPicPr>
          <p:cNvPr id="3" name="Picture 2" descr="C:\Users\Clark\Documents\CJR Work\PWR Fire Final Report 2015\Avg_snags x size class x firesev.tif">
            <a:extLst>
              <a:ext uri="{FF2B5EF4-FFF2-40B4-BE49-F238E27FC236}">
                <a16:creationId xmlns:a16="http://schemas.microsoft.com/office/drawing/2014/main" id="{CFEFFEBB-37A6-44C5-A4E9-BE84A789C2E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1" y="1366411"/>
            <a:ext cx="7659051" cy="53179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4" name="Picture 3" descr="C:\Users\Clark\AppData\Local\Microsoft\Windows\INetCache\Content.Word\Snag Decay Class Distribution.jpg">
            <a:extLst>
              <a:ext uri="{FF2B5EF4-FFF2-40B4-BE49-F238E27FC236}">
                <a16:creationId xmlns:a16="http://schemas.microsoft.com/office/drawing/2014/main" id="{FFFDE8DD-2546-4A72-A1C2-48F9DF87DE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041" y="1853248"/>
            <a:ext cx="2771481" cy="3906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947B8-734E-4B2C-A6D1-B3D3ECF5A1B6}"/>
              </a:ext>
            </a:extLst>
          </p:cNvPr>
          <p:cNvSpPr/>
          <p:nvPr/>
        </p:nvSpPr>
        <p:spPr>
          <a:xfrm>
            <a:off x="4734838" y="3908121"/>
            <a:ext cx="338203" cy="209184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0C6BE7-9072-4ECD-B442-B4694D3DF181}"/>
              </a:ext>
            </a:extLst>
          </p:cNvPr>
          <p:cNvSpPr/>
          <p:nvPr/>
        </p:nvSpPr>
        <p:spPr>
          <a:xfrm>
            <a:off x="5758189" y="3908121"/>
            <a:ext cx="338203" cy="2091846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D371D1-69B7-49E6-BF02-1F50E09CF3A1}"/>
              </a:ext>
            </a:extLst>
          </p:cNvPr>
          <p:cNvSpPr/>
          <p:nvPr/>
        </p:nvSpPr>
        <p:spPr>
          <a:xfrm>
            <a:off x="6799026" y="3682652"/>
            <a:ext cx="365862" cy="231731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9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A393B-4C44-46BE-922C-ABB20284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Fuels</a:t>
            </a:r>
          </a:p>
        </p:txBody>
      </p:sp>
      <p:pic>
        <p:nvPicPr>
          <p:cNvPr id="3" name="Picture 2" descr="C:\Users\Clark\Downloads\CWD_FF x firesev.jpg">
            <a:extLst>
              <a:ext uri="{FF2B5EF4-FFF2-40B4-BE49-F238E27FC236}">
                <a16:creationId xmlns:a16="http://schemas.microsoft.com/office/drawing/2014/main" id="{F0022CEA-BA28-4E3F-AC54-F2D1858A9F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5" y="1267302"/>
            <a:ext cx="5975485" cy="51379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 descr="C:\Users\Clark\AppData\Local\Microsoft\Windows\INetCache\Content.Word\Fuel Depths x firesev.jpg">
            <a:extLst>
              <a:ext uri="{FF2B5EF4-FFF2-40B4-BE49-F238E27FC236}">
                <a16:creationId xmlns:a16="http://schemas.microsoft.com/office/drawing/2014/main" id="{5CC74E8E-BA7B-459C-B1A6-49ED431FD0A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17" y="1267302"/>
            <a:ext cx="5862268" cy="51379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176A13-B79A-42E6-BBAA-D2F291BDB2A1}"/>
              </a:ext>
            </a:extLst>
          </p:cNvPr>
          <p:cNvSpPr/>
          <p:nvPr/>
        </p:nvSpPr>
        <p:spPr>
          <a:xfrm>
            <a:off x="3555634" y="1435237"/>
            <a:ext cx="416176" cy="405096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5A05AF-4A93-4A62-B665-41E34E0CAF9F}"/>
              </a:ext>
            </a:extLst>
          </p:cNvPr>
          <p:cNvSpPr/>
          <p:nvPr/>
        </p:nvSpPr>
        <p:spPr>
          <a:xfrm>
            <a:off x="4407902" y="1853247"/>
            <a:ext cx="450053" cy="363315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72E4-BFBE-4388-BB66-0F810CA9FFFE}"/>
              </a:ext>
            </a:extLst>
          </p:cNvPr>
          <p:cNvSpPr/>
          <p:nvPr/>
        </p:nvSpPr>
        <p:spPr>
          <a:xfrm>
            <a:off x="5294047" y="1539736"/>
            <a:ext cx="416176" cy="3946664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97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E0B0-B916-4365-9A74-1CFEDE36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Understory richness</a:t>
            </a:r>
          </a:p>
        </p:txBody>
      </p:sp>
      <p:pic>
        <p:nvPicPr>
          <p:cNvPr id="3" name="Picture 2" descr="C:\Users\Clark\Documents\CJR Work\PWR Fire Final Report 2015\Lifeform Richness x firesev.tif">
            <a:extLst>
              <a:ext uri="{FF2B5EF4-FFF2-40B4-BE49-F238E27FC236}">
                <a16:creationId xmlns:a16="http://schemas.microsoft.com/office/drawing/2014/main" id="{A5CB606A-C94F-41C4-BCAD-407233D5BB5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12" y="1335610"/>
            <a:ext cx="6311865" cy="5330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5" name="Picture 4" descr="C:\Users\Clark\Documents\PWR Fire Final Report 201\Data 1.tif">
            <a:extLst>
              <a:ext uri="{FF2B5EF4-FFF2-40B4-BE49-F238E27FC236}">
                <a16:creationId xmlns:a16="http://schemas.microsoft.com/office/drawing/2014/main" id="{B83DE22B-4711-4013-BB0F-14A4B562F15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121" y="1335610"/>
            <a:ext cx="5248828" cy="53303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8474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0FD35-EFC1-447A-828C-5F57B7706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US" dirty="0"/>
              <a:t>Diversity #s &amp; Understory Similarity</a:t>
            </a:r>
          </a:p>
        </p:txBody>
      </p:sp>
      <p:pic>
        <p:nvPicPr>
          <p:cNvPr id="5" name="Picture 4" descr="C:\Users\Clark\Documents\CJR Work\PWR Fire Final Report 2015\Understory dissimilarity.tif">
            <a:extLst>
              <a:ext uri="{FF2B5EF4-FFF2-40B4-BE49-F238E27FC236}">
                <a16:creationId xmlns:a16="http://schemas.microsoft.com/office/drawing/2014/main" id="{251F3270-6F22-4E1B-8E32-97002C7BE8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64" y="1231960"/>
            <a:ext cx="5290456" cy="542488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615D86A-2B60-42FE-B51B-4E763E645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611728"/>
              </p:ext>
            </p:extLst>
          </p:nvPr>
        </p:nvGraphicFramePr>
        <p:xfrm>
          <a:off x="251314" y="1250237"/>
          <a:ext cx="6384618" cy="5420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1550">
                  <a:extLst>
                    <a:ext uri="{9D8B030D-6E8A-4147-A177-3AD203B41FA5}">
                      <a16:colId xmlns:a16="http://schemas.microsoft.com/office/drawing/2014/main" val="2705058372"/>
                    </a:ext>
                  </a:extLst>
                </a:gridCol>
                <a:gridCol w="912178">
                  <a:extLst>
                    <a:ext uri="{9D8B030D-6E8A-4147-A177-3AD203B41FA5}">
                      <a16:colId xmlns:a16="http://schemas.microsoft.com/office/drawing/2014/main" val="3803755812"/>
                    </a:ext>
                  </a:extLst>
                </a:gridCol>
                <a:gridCol w="912178">
                  <a:extLst>
                    <a:ext uri="{9D8B030D-6E8A-4147-A177-3AD203B41FA5}">
                      <a16:colId xmlns:a16="http://schemas.microsoft.com/office/drawing/2014/main" val="3200441237"/>
                    </a:ext>
                  </a:extLst>
                </a:gridCol>
                <a:gridCol w="912178">
                  <a:extLst>
                    <a:ext uri="{9D8B030D-6E8A-4147-A177-3AD203B41FA5}">
                      <a16:colId xmlns:a16="http://schemas.microsoft.com/office/drawing/2014/main" val="2446837896"/>
                    </a:ext>
                  </a:extLst>
                </a:gridCol>
                <a:gridCol w="912178">
                  <a:extLst>
                    <a:ext uri="{9D8B030D-6E8A-4147-A177-3AD203B41FA5}">
                      <a16:colId xmlns:a16="http://schemas.microsoft.com/office/drawing/2014/main" val="3332622978"/>
                    </a:ext>
                  </a:extLst>
                </a:gridCol>
                <a:gridCol w="912178">
                  <a:extLst>
                    <a:ext uri="{9D8B030D-6E8A-4147-A177-3AD203B41FA5}">
                      <a16:colId xmlns:a16="http://schemas.microsoft.com/office/drawing/2014/main" val="3380006522"/>
                    </a:ext>
                  </a:extLst>
                </a:gridCol>
                <a:gridCol w="912178">
                  <a:extLst>
                    <a:ext uri="{9D8B030D-6E8A-4147-A177-3AD203B41FA5}">
                      <a16:colId xmlns:a16="http://schemas.microsoft.com/office/drawing/2014/main" val="781109479"/>
                    </a:ext>
                  </a:extLst>
                </a:gridCol>
              </a:tblGrid>
              <a:tr h="12323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Fire Severity Class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Species Count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Species Richness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Native Species Richness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Exotic Species Richness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Shannon’s Diversity Index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Shannon’s Evenness Index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8792880"/>
                  </a:ext>
                </a:extLst>
              </a:tr>
              <a:tr h="6276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25.36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24.27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1.09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9357837"/>
                  </a:ext>
                </a:extLst>
              </a:tr>
              <a:tr h="5933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26.31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24.85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2.09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92836131"/>
                  </a:ext>
                </a:extLst>
              </a:tr>
              <a:tr h="5933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26.30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24.78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2.04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779605"/>
                  </a:ext>
                </a:extLst>
              </a:tr>
              <a:tr h="5933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28.95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26.74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2.21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2.09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6588910"/>
                  </a:ext>
                </a:extLst>
              </a:tr>
              <a:tr h="5933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27.77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25.46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2.31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0.61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6161623"/>
                  </a:ext>
                </a:extLst>
              </a:tr>
              <a:tr h="5933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27.83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3.08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7210473"/>
                  </a:ext>
                </a:extLst>
              </a:tr>
              <a:tr h="5933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 plots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27.29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2.03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0.63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606473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A9AB4FE-1ADC-4D07-80B8-567E587FA156}"/>
              </a:ext>
            </a:extLst>
          </p:cNvPr>
          <p:cNvSpPr txBox="1"/>
          <p:nvPr/>
        </p:nvSpPr>
        <p:spPr>
          <a:xfrm rot="16200000">
            <a:off x="4485174" y="3454706"/>
            <a:ext cx="479236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More Similar ----------------&gt; Less Similar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F12EFD-6520-42D8-9C1E-4A481F1D7148}"/>
              </a:ext>
            </a:extLst>
          </p:cNvPr>
          <p:cNvSpPr/>
          <p:nvPr/>
        </p:nvSpPr>
        <p:spPr>
          <a:xfrm>
            <a:off x="4811441" y="5499463"/>
            <a:ext cx="844775" cy="53609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B3526F-2A14-425E-84D1-4451B949D02F}"/>
              </a:ext>
            </a:extLst>
          </p:cNvPr>
          <p:cNvSpPr/>
          <p:nvPr/>
        </p:nvSpPr>
        <p:spPr>
          <a:xfrm>
            <a:off x="5736748" y="5499463"/>
            <a:ext cx="844775" cy="53609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89F91A60-C793-4A12-AD5D-492D2C60C66C}"/>
              </a:ext>
            </a:extLst>
          </p:cNvPr>
          <p:cNvSpPr/>
          <p:nvPr/>
        </p:nvSpPr>
        <p:spPr>
          <a:xfrm rot="13164625">
            <a:off x="10201864" y="2421848"/>
            <a:ext cx="212942" cy="1139869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3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C1413-B9DA-49A8-8542-300AF25EC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Major/key take-aways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B7D85-6F30-485B-A6A8-0438FAEF3716}"/>
              </a:ext>
            </a:extLst>
          </p:cNvPr>
          <p:cNvSpPr txBox="1"/>
          <p:nvPr/>
        </p:nvSpPr>
        <p:spPr>
          <a:xfrm>
            <a:off x="544510" y="1929448"/>
            <a:ext cx="113172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1) Shade-intolerant species most abundant in high severity</a:t>
            </a:r>
          </a:p>
          <a:p>
            <a:r>
              <a:rPr lang="en-US" sz="2800" dirty="0"/>
              <a:t>2) Shade-tolerant most common in unburned and low severity</a:t>
            </a:r>
          </a:p>
          <a:p>
            <a:r>
              <a:rPr lang="en-US" sz="2800" dirty="0"/>
              <a:t>3) Shrub cover increases -&gt; tree seedling density declined</a:t>
            </a:r>
          </a:p>
          <a:p>
            <a:r>
              <a:rPr lang="en-US" sz="2800" dirty="0"/>
              <a:t>4) From 2009 -2015:</a:t>
            </a:r>
          </a:p>
          <a:p>
            <a:r>
              <a:rPr lang="en-US" sz="2800" dirty="0"/>
              <a:t>	- Conifer abundance doubled and height increased</a:t>
            </a:r>
          </a:p>
          <a:p>
            <a:r>
              <a:rPr lang="en-US" sz="2800" dirty="0"/>
              <a:t>	- Annual growth rates significantly slowed (drought signal)</a:t>
            </a:r>
          </a:p>
          <a:p>
            <a:r>
              <a:rPr lang="en-US" sz="2800" dirty="0"/>
              <a:t>5) More coarse woody debris in high severity class.</a:t>
            </a:r>
          </a:p>
          <a:p>
            <a:r>
              <a:rPr lang="en-US" sz="2800" dirty="0"/>
              <a:t>6) Snag abundance increased with severity class.</a:t>
            </a:r>
          </a:p>
          <a:p>
            <a:r>
              <a:rPr lang="en-US" sz="2800" dirty="0"/>
              <a:t>7) Moderate severity fire benefits diversity. (IDH)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3150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58FD4-007D-4FF9-A7BB-4294A7B10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739C3-B3B1-4D21-9819-360CBD725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39406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Field Crews</a:t>
            </a:r>
          </a:p>
          <a:p>
            <a:pPr lvl="1"/>
            <a:r>
              <a:rPr lang="en-US" sz="2400" dirty="0"/>
              <a:t>Chris Preston, Jacob Macdonald, Jake Albino, Marcel Safford, Ryan Jacobs, Michelle </a:t>
            </a:r>
            <a:r>
              <a:rPr lang="en-US" sz="2400" dirty="0" err="1"/>
              <a:t>Rampula</a:t>
            </a:r>
            <a:r>
              <a:rPr lang="en-US" sz="2400" dirty="0"/>
              <a:t>, Paul </a:t>
            </a:r>
            <a:r>
              <a:rPr lang="en-US" sz="2400" dirty="0" err="1"/>
              <a:t>Excoffier</a:t>
            </a:r>
            <a:endParaRPr lang="en-US" sz="2400" dirty="0"/>
          </a:p>
          <a:p>
            <a:r>
              <a:rPr lang="en-US" sz="2800" dirty="0"/>
              <a:t>UC Davis</a:t>
            </a:r>
          </a:p>
          <a:p>
            <a:pPr lvl="1"/>
            <a:r>
              <a:rPr lang="en-US" sz="2400" dirty="0" err="1"/>
              <a:t>Korie</a:t>
            </a:r>
            <a:r>
              <a:rPr lang="en-US" sz="2400" dirty="0"/>
              <a:t> Martinez, Joe </a:t>
            </a:r>
            <a:r>
              <a:rPr lang="en-US" sz="2400" dirty="0" err="1"/>
              <a:t>Patrocinio</a:t>
            </a:r>
            <a:r>
              <a:rPr lang="en-US" sz="2400" dirty="0"/>
              <a:t>, Debbie Davidson, Kevin Welch</a:t>
            </a:r>
          </a:p>
          <a:p>
            <a:r>
              <a:rPr lang="en-US" sz="2800" dirty="0"/>
              <a:t>USFS</a:t>
            </a:r>
          </a:p>
          <a:p>
            <a:pPr lvl="1"/>
            <a:r>
              <a:rPr lang="en-US" sz="2400" dirty="0"/>
              <a:t>Becky Estes, Shana Gross, Pioneer USFS Station, Camino Dispatch</a:t>
            </a:r>
          </a:p>
        </p:txBody>
      </p:sp>
    </p:spTree>
    <p:extLst>
      <p:ext uri="{BB962C8B-B14F-4D97-AF65-F5344CB8AC3E}">
        <p14:creationId xmlns:p14="http://schemas.microsoft.com/office/powerpoint/2010/main" val="67727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883F7-E93F-4F44-ACF6-62AC32D7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Fire, 2004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58A2B-E624-4905-A2B0-1AD393245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83" y="1239280"/>
            <a:ext cx="7693793" cy="5440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90DBF6-40D1-45D3-BE4B-D24DDEC03C20}"/>
              </a:ext>
            </a:extLst>
          </p:cNvPr>
          <p:cNvSpPr txBox="1"/>
          <p:nvPr/>
        </p:nvSpPr>
        <p:spPr>
          <a:xfrm>
            <a:off x="7914839" y="1187027"/>
            <a:ext cx="408348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Eldorado NF – Amador County (south of Highway 88)</a:t>
            </a:r>
          </a:p>
          <a:p>
            <a:endParaRPr lang="en-US" sz="2200" dirty="0"/>
          </a:p>
          <a:p>
            <a:r>
              <a:rPr lang="en-US" sz="2200" dirty="0"/>
              <a:t>17,005 acres burned</a:t>
            </a:r>
          </a:p>
          <a:p>
            <a:endParaRPr lang="en-US" sz="2200" dirty="0"/>
          </a:p>
          <a:p>
            <a:r>
              <a:rPr lang="en-US" sz="2200" dirty="0"/>
              <a:t>118 Total Plots</a:t>
            </a:r>
          </a:p>
          <a:p>
            <a:pPr marL="285750" indent="-285750">
              <a:buFontTx/>
              <a:buChar char="-"/>
            </a:pPr>
            <a:r>
              <a:rPr lang="en-US" sz="2200" dirty="0"/>
              <a:t>0 : 11 plots</a:t>
            </a:r>
          </a:p>
          <a:p>
            <a:pPr marL="285750" indent="-285750">
              <a:buFontTx/>
              <a:buChar char="-"/>
            </a:pPr>
            <a:r>
              <a:rPr lang="en-US" sz="2200" dirty="0"/>
              <a:t>1 : 13 plots</a:t>
            </a:r>
          </a:p>
          <a:p>
            <a:pPr marL="285750" indent="-285750">
              <a:buFontTx/>
              <a:buChar char="-"/>
            </a:pPr>
            <a:r>
              <a:rPr lang="en-US" sz="2200" dirty="0"/>
              <a:t>2 : 23 plots</a:t>
            </a:r>
          </a:p>
          <a:p>
            <a:pPr marL="285750" indent="-285750">
              <a:buFontTx/>
              <a:buChar char="-"/>
            </a:pPr>
            <a:r>
              <a:rPr lang="en-US" sz="2200" dirty="0"/>
              <a:t>3 : 21 plots</a:t>
            </a:r>
          </a:p>
          <a:p>
            <a:pPr marL="285750" indent="-285750">
              <a:buFontTx/>
              <a:buChar char="-"/>
            </a:pPr>
            <a:r>
              <a:rPr lang="en-US" sz="2200" dirty="0"/>
              <a:t>4 : 26 plots</a:t>
            </a:r>
          </a:p>
          <a:p>
            <a:pPr marL="285750" indent="-285750">
              <a:buFontTx/>
              <a:buChar char="-"/>
            </a:pPr>
            <a:r>
              <a:rPr lang="en-US" sz="2200" dirty="0"/>
              <a:t>5 : 24 plots</a:t>
            </a:r>
          </a:p>
          <a:p>
            <a:pPr marL="285750" indent="-285750">
              <a:buFontTx/>
              <a:buChar char="-"/>
            </a:pPr>
            <a:endParaRPr lang="en-US" sz="2200" dirty="0"/>
          </a:p>
          <a:p>
            <a:r>
              <a:rPr lang="en-US" sz="2200" dirty="0"/>
              <a:t>Surveys conducted the summers of 2013, 2014, 2015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34482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7538-7130-4D48-A1A3-E4C0DFFFC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CSE/Regen Methodology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CC7F8-C441-422D-A70A-AEB0EA2EB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41"/>
          <a:stretch/>
        </p:blipFill>
        <p:spPr>
          <a:xfrm rot="10800000">
            <a:off x="178162" y="2777773"/>
            <a:ext cx="11834297" cy="39494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21B7E2-998F-410D-AC99-FC3370A2653B}"/>
              </a:ext>
            </a:extLst>
          </p:cNvPr>
          <p:cNvSpPr/>
          <p:nvPr/>
        </p:nvSpPr>
        <p:spPr>
          <a:xfrm>
            <a:off x="345668" y="1139920"/>
            <a:ext cx="109529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“Extensive” common stand exams &amp; Regeneration plots</a:t>
            </a:r>
          </a:p>
          <a:p>
            <a:endParaRPr lang="en-US" sz="2400" b="1" dirty="0"/>
          </a:p>
          <a:p>
            <a:r>
              <a:rPr lang="en-US" sz="2400" b="1" dirty="0"/>
              <a:t>Region 5 CSE Protocol:        </a:t>
            </a:r>
            <a:r>
              <a:rPr lang="en-US" sz="2400" dirty="0">
                <a:hlinkClick r:id="rId4"/>
              </a:rPr>
              <a:t>https://www.fs.fed.us/nrm/documents/fsveg/cse_user_guides/R5FG.pdf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307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CSE/Regen Methodology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6291179" y="2391611"/>
            <a:ext cx="448462" cy="3287294"/>
          </a:xfrm>
          <a:prstGeom prst="rightBrace">
            <a:avLst>
              <a:gd name="adj1" fmla="val 15487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8821" y="1719178"/>
            <a:ext cx="40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8821" y="5907176"/>
            <a:ext cx="40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8221" y="3776578"/>
            <a:ext cx="40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6221" y="3776578"/>
            <a:ext cx="40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6466769" y="3753410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32.1 m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7074269" y="1369313"/>
            <a:ext cx="4642270" cy="5361425"/>
          </a:xfrm>
        </p:spPr>
        <p:txBody>
          <a:bodyPr>
            <a:noAutofit/>
          </a:bodyPr>
          <a:lstStyle/>
          <a:p>
            <a:r>
              <a:rPr lang="en-US" sz="2800" dirty="0"/>
              <a:t>USDA Forest Service Common Stand Exams (CSEs)</a:t>
            </a:r>
          </a:p>
          <a:p>
            <a:pPr lvl="1"/>
            <a:r>
              <a:rPr lang="en-US" sz="2400" dirty="0"/>
              <a:t>Three nested sampling zones</a:t>
            </a:r>
          </a:p>
          <a:p>
            <a:pPr lvl="2"/>
            <a:r>
              <a:rPr lang="en-US" sz="1400" dirty="0"/>
              <a:t>60 sq. m – </a:t>
            </a:r>
          </a:p>
          <a:p>
            <a:pPr lvl="3"/>
            <a:r>
              <a:rPr lang="en-US" dirty="0"/>
              <a:t>Regeneration protocol</a:t>
            </a:r>
          </a:p>
          <a:p>
            <a:pPr lvl="2"/>
            <a:r>
              <a:rPr lang="en-US" sz="1400" dirty="0"/>
              <a:t>405 sq. m – </a:t>
            </a:r>
          </a:p>
          <a:p>
            <a:pPr lvl="3"/>
            <a:r>
              <a:rPr lang="en-US" dirty="0"/>
              <a:t>Topographic features</a:t>
            </a:r>
          </a:p>
          <a:p>
            <a:pPr lvl="3"/>
            <a:r>
              <a:rPr lang="en-US" dirty="0"/>
              <a:t>Biotic and abiotic covers</a:t>
            </a:r>
          </a:p>
          <a:p>
            <a:pPr lvl="3"/>
            <a:r>
              <a:rPr lang="en-US" dirty="0"/>
              <a:t>Trees</a:t>
            </a:r>
          </a:p>
          <a:p>
            <a:pPr lvl="3"/>
            <a:r>
              <a:rPr lang="en-US" dirty="0"/>
              <a:t>Fuel loads (Brown, 1974)</a:t>
            </a:r>
          </a:p>
          <a:p>
            <a:pPr lvl="2"/>
            <a:r>
              <a:rPr lang="en-US" sz="1400" dirty="0"/>
              <a:t>809 sq. m - </a:t>
            </a:r>
          </a:p>
          <a:p>
            <a:pPr lvl="3"/>
            <a:r>
              <a:rPr lang="en-US" dirty="0"/>
              <a:t>Species composition </a:t>
            </a:r>
          </a:p>
          <a:p>
            <a:pPr lvl="1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109579" y="2391611"/>
            <a:ext cx="3291840" cy="3287294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515979" y="2828757"/>
            <a:ext cx="2468880" cy="246888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215204" y="3528195"/>
            <a:ext cx="1097280" cy="1097280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75284" y="2149642"/>
            <a:ext cx="0" cy="3801979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2775283" y="2148306"/>
            <a:ext cx="0" cy="380197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309726" y="6038556"/>
            <a:ext cx="274320" cy="27432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5681579" y="2828757"/>
            <a:ext cx="448462" cy="2468880"/>
          </a:xfrm>
          <a:prstGeom prst="rightBrace">
            <a:avLst>
              <a:gd name="adj1" fmla="val 22642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5829555" y="3778810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22.7 m</a:t>
            </a:r>
          </a:p>
        </p:txBody>
      </p:sp>
      <p:sp>
        <p:nvSpPr>
          <p:cNvPr id="29" name="Right Brace 28"/>
          <p:cNvSpPr/>
          <p:nvPr/>
        </p:nvSpPr>
        <p:spPr>
          <a:xfrm>
            <a:off x="4944979" y="3524253"/>
            <a:ext cx="448462" cy="1101222"/>
          </a:xfrm>
          <a:prstGeom prst="rightBrace">
            <a:avLst>
              <a:gd name="adj1" fmla="val 11911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5092955" y="3804210"/>
            <a:ext cx="1002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8.74 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254041" y="3639418"/>
            <a:ext cx="274320" cy="2743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9344066" y="4322874"/>
            <a:ext cx="274320" cy="2743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2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82960-8DCA-450E-9134-714B8C5B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regeneration</a:t>
            </a:r>
          </a:p>
        </p:txBody>
      </p:sp>
      <p:pic>
        <p:nvPicPr>
          <p:cNvPr id="3" name="Picture 2" descr="C:\Users\Clark\Documents\CJR Work\PWR Fire Final Report 2015\Avg_seedsap x species x firesev.tif">
            <a:extLst>
              <a:ext uri="{FF2B5EF4-FFF2-40B4-BE49-F238E27FC236}">
                <a16:creationId xmlns:a16="http://schemas.microsoft.com/office/drawing/2014/main" id="{2F022DBF-9BC9-42C2-A535-93F7EF74D6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3" y="1269241"/>
            <a:ext cx="7617513" cy="53908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7052DD-53FC-433A-A365-22B5227B654F}"/>
              </a:ext>
            </a:extLst>
          </p:cNvPr>
          <p:cNvSpPr txBox="1"/>
          <p:nvPr/>
        </p:nvSpPr>
        <p:spPr>
          <a:xfrm>
            <a:off x="8022212" y="1269241"/>
            <a:ext cx="38932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Average seedling + sapling densities separated by species and fire severity class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Highest in fire severity 1, 3, and unburned classes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Lowest in severity class 2 and the highest severity classes (4 and 5).  </a:t>
            </a: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122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E6336-274D-4F15-91CC-69AAD41A8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regeneration - </a:t>
            </a:r>
            <a:br>
              <a:rPr lang="en-US" dirty="0"/>
            </a:br>
            <a:r>
              <a:rPr lang="en-US" dirty="0"/>
              <a:t>Shade tolerant : Shade intolerant</a:t>
            </a:r>
          </a:p>
        </p:txBody>
      </p:sp>
      <p:pic>
        <p:nvPicPr>
          <p:cNvPr id="3" name="Picture 2" descr="C:\Users\Clark\Documents\CJR Work\PWR Fire Final Report 2015\Shade-tolerant_Shade-intolerant x firesev.tif">
            <a:extLst>
              <a:ext uri="{FF2B5EF4-FFF2-40B4-BE49-F238E27FC236}">
                <a16:creationId xmlns:a16="http://schemas.microsoft.com/office/drawing/2014/main" id="{C01874C4-8470-401E-9138-C24EF9C1EC3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61" y="1800997"/>
            <a:ext cx="7027308" cy="48904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166B9A-D7B6-45B2-9D65-2D4958B9FAC0}"/>
              </a:ext>
            </a:extLst>
          </p:cNvPr>
          <p:cNvSpPr txBox="1"/>
          <p:nvPr/>
        </p:nvSpPr>
        <p:spPr>
          <a:xfrm>
            <a:off x="7565720" y="1853248"/>
            <a:ext cx="417116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Ratio of shade-tolerant to shade intolerant tree species by fire severity class</a:t>
            </a:r>
          </a:p>
          <a:p>
            <a:endParaRPr lang="en-US" sz="2000" b="1" dirty="0"/>
          </a:p>
          <a:p>
            <a:r>
              <a:rPr lang="en-US" sz="2000" b="1" dirty="0"/>
              <a:t>Shade tolerant tree species: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err="1"/>
              <a:t>Abies</a:t>
            </a:r>
            <a:r>
              <a:rPr lang="en-US" sz="2000" i="1" dirty="0"/>
              <a:t> </a:t>
            </a:r>
            <a:r>
              <a:rPr lang="en-US" sz="2000" i="1" dirty="0" err="1"/>
              <a:t>concolor</a:t>
            </a: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err="1"/>
              <a:t>Calocedrus</a:t>
            </a:r>
            <a:r>
              <a:rPr lang="en-US" sz="2000" i="1" dirty="0"/>
              <a:t> </a:t>
            </a:r>
            <a:r>
              <a:rPr lang="en-US" sz="2000" i="1" dirty="0" err="1"/>
              <a:t>decurrens</a:t>
            </a:r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Shade intolerant species: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Pinus ponderosa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Pinus </a:t>
            </a:r>
            <a:r>
              <a:rPr lang="en-US" sz="2000" i="1" dirty="0" err="1"/>
              <a:t>jeffreyi</a:t>
            </a: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/>
              <a:t>Pinus </a:t>
            </a:r>
            <a:r>
              <a:rPr lang="en-US" sz="2000" i="1" dirty="0" err="1"/>
              <a:t>lambertina</a:t>
            </a: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 err="1"/>
              <a:t>Pseudotsuga</a:t>
            </a:r>
            <a:r>
              <a:rPr lang="en-US" sz="2000" i="1" dirty="0"/>
              <a:t> </a:t>
            </a:r>
            <a:r>
              <a:rPr lang="en-US" sz="2000" i="1" dirty="0" err="1"/>
              <a:t>menziesii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80048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A186C-9D0E-402D-9AC8-144C8662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to seed sources</a:t>
            </a:r>
          </a:p>
        </p:txBody>
      </p:sp>
      <p:pic>
        <p:nvPicPr>
          <p:cNvPr id="3" name="Picture 2" descr="C:\Users\Clark\Documents\CJR Work\PWR Fire Final Report 2015\Con_distance to Seed Source.tiff">
            <a:extLst>
              <a:ext uri="{FF2B5EF4-FFF2-40B4-BE49-F238E27FC236}">
                <a16:creationId xmlns:a16="http://schemas.microsoft.com/office/drawing/2014/main" id="{6B5E251E-F849-45C0-8ECA-33D47665132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r="3448"/>
          <a:stretch/>
        </p:blipFill>
        <p:spPr bwMode="auto">
          <a:xfrm>
            <a:off x="476292" y="1321167"/>
            <a:ext cx="5449890" cy="45832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C:\Users\Clark\Documents\CJR Work\PWR Fire Final Report 2015\Hard_distance to Seed Source.tiff">
            <a:extLst>
              <a:ext uri="{FF2B5EF4-FFF2-40B4-BE49-F238E27FC236}">
                <a16:creationId xmlns:a16="http://schemas.microsoft.com/office/drawing/2014/main" id="{98BD4856-4234-4535-A986-1B6F1DB29B6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4" r="4511"/>
          <a:stretch/>
        </p:blipFill>
        <p:spPr bwMode="auto">
          <a:xfrm>
            <a:off x="6151909" y="1305296"/>
            <a:ext cx="5449890" cy="45832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8637DD-C60F-4534-80E4-FE9218418195}"/>
              </a:ext>
            </a:extLst>
          </p:cNvPr>
          <p:cNvSpPr txBox="1"/>
          <p:nvPr/>
        </p:nvSpPr>
        <p:spPr>
          <a:xfrm>
            <a:off x="596007" y="5937337"/>
            <a:ext cx="464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Distance to nearest conifer seed source by fire severity class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16EE-349A-4E96-B689-7FCE41316440}"/>
              </a:ext>
            </a:extLst>
          </p:cNvPr>
          <p:cNvSpPr txBox="1"/>
          <p:nvPr/>
        </p:nvSpPr>
        <p:spPr>
          <a:xfrm>
            <a:off x="6480372" y="5937336"/>
            <a:ext cx="448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Distance to nearest hardwood seed source by fire severity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11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EC4C-0554-4D1C-A115-8BF9B3453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growth rates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C5AFC6D-BBCA-4EF7-A49B-2129EEA0D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597739"/>
              </p:ext>
            </p:extLst>
          </p:nvPr>
        </p:nvGraphicFramePr>
        <p:xfrm>
          <a:off x="811150" y="1565655"/>
          <a:ext cx="9957216" cy="50507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0760">
                  <a:extLst>
                    <a:ext uri="{9D8B030D-6E8A-4147-A177-3AD203B41FA5}">
                      <a16:colId xmlns:a16="http://schemas.microsoft.com/office/drawing/2014/main" val="1183793033"/>
                    </a:ext>
                  </a:extLst>
                </a:gridCol>
                <a:gridCol w="1087527">
                  <a:extLst>
                    <a:ext uri="{9D8B030D-6E8A-4147-A177-3AD203B41FA5}">
                      <a16:colId xmlns:a16="http://schemas.microsoft.com/office/drawing/2014/main" val="2012789443"/>
                    </a:ext>
                  </a:extLst>
                </a:gridCol>
                <a:gridCol w="1087527">
                  <a:extLst>
                    <a:ext uri="{9D8B030D-6E8A-4147-A177-3AD203B41FA5}">
                      <a16:colId xmlns:a16="http://schemas.microsoft.com/office/drawing/2014/main" val="1734596181"/>
                    </a:ext>
                  </a:extLst>
                </a:gridCol>
                <a:gridCol w="1088567">
                  <a:extLst>
                    <a:ext uri="{9D8B030D-6E8A-4147-A177-3AD203B41FA5}">
                      <a16:colId xmlns:a16="http://schemas.microsoft.com/office/drawing/2014/main" val="2948140281"/>
                    </a:ext>
                  </a:extLst>
                </a:gridCol>
                <a:gridCol w="1088567">
                  <a:extLst>
                    <a:ext uri="{9D8B030D-6E8A-4147-A177-3AD203B41FA5}">
                      <a16:colId xmlns:a16="http://schemas.microsoft.com/office/drawing/2014/main" val="699164340"/>
                    </a:ext>
                  </a:extLst>
                </a:gridCol>
                <a:gridCol w="1088567">
                  <a:extLst>
                    <a:ext uri="{9D8B030D-6E8A-4147-A177-3AD203B41FA5}">
                      <a16:colId xmlns:a16="http://schemas.microsoft.com/office/drawing/2014/main" val="1282330704"/>
                    </a:ext>
                  </a:extLst>
                </a:gridCol>
                <a:gridCol w="1088567">
                  <a:extLst>
                    <a:ext uri="{9D8B030D-6E8A-4147-A177-3AD203B41FA5}">
                      <a16:colId xmlns:a16="http://schemas.microsoft.com/office/drawing/2014/main" val="3398446556"/>
                    </a:ext>
                  </a:extLst>
                </a:gridCol>
                <a:gridCol w="1088567">
                  <a:extLst>
                    <a:ext uri="{9D8B030D-6E8A-4147-A177-3AD203B41FA5}">
                      <a16:colId xmlns:a16="http://schemas.microsoft.com/office/drawing/2014/main" val="874078782"/>
                    </a:ext>
                  </a:extLst>
                </a:gridCol>
                <a:gridCol w="1088567">
                  <a:extLst>
                    <a:ext uri="{9D8B030D-6E8A-4147-A177-3AD203B41FA5}">
                      <a16:colId xmlns:a16="http://schemas.microsoft.com/office/drawing/2014/main" val="1629837271"/>
                    </a:ext>
                  </a:extLst>
                </a:gridCol>
              </a:tblGrid>
              <a:tr h="326735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Tallest Individual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Conifer Seedling Age Classes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Conifer Saplings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95724"/>
                  </a:ext>
                </a:extLst>
              </a:tr>
              <a:tr h="6534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0-3 years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4-6 years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6+ years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098224"/>
                  </a:ext>
                </a:extLst>
              </a:tr>
              <a:tr h="4174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inches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inches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inches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inches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cm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4598932"/>
                  </a:ext>
                </a:extLst>
              </a:tr>
              <a:tr h="70338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Average Height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9.20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23.36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24.54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62.34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35.05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89.03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84.05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213.5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0994616"/>
                  </a:ext>
                </a:extLst>
              </a:tr>
              <a:tr h="13160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Average Last Year’s Growth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2.88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7.32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4.32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10.97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3.51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8.91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8.69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22.08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01600905"/>
                  </a:ext>
                </a:extLst>
              </a:tr>
              <a:tr h="16336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Average Annual Growth Rate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1.26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3.19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2.24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5.68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3.93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9.99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6.69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17.00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24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549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23531-401C-4B16-A747-1F20708E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regeneration dynamics</a:t>
            </a:r>
          </a:p>
        </p:txBody>
      </p:sp>
      <p:pic>
        <p:nvPicPr>
          <p:cNvPr id="3" name="Picture 2" descr="C:\Users\Clark\Documents\CJR Work\PWR Fire Final Report 2015\Conifer dynamics 2009_2015.tif">
            <a:extLst>
              <a:ext uri="{FF2B5EF4-FFF2-40B4-BE49-F238E27FC236}">
                <a16:creationId xmlns:a16="http://schemas.microsoft.com/office/drawing/2014/main" id="{5A35396B-CF10-41F8-BF08-2930F02F9B8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9" y="1853248"/>
            <a:ext cx="11511419" cy="41592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C8AEA0-96C8-423F-9B8B-6A2976EE6A61}"/>
              </a:ext>
            </a:extLst>
          </p:cNvPr>
          <p:cNvSpPr txBox="1"/>
          <p:nvPr/>
        </p:nvSpPr>
        <p:spPr>
          <a:xfrm>
            <a:off x="848412" y="6275540"/>
            <a:ext cx="6808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Conifer dynamic comparisons 2009 (n=106) to 2015 (n=118)</a:t>
            </a:r>
            <a:endParaRPr lang="en-US" dirty="0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C412C45C-0C63-4A16-B04F-5E44813B3286}"/>
              </a:ext>
            </a:extLst>
          </p:cNvPr>
          <p:cNvSpPr/>
          <p:nvPr/>
        </p:nvSpPr>
        <p:spPr>
          <a:xfrm rot="3096757">
            <a:off x="2041744" y="2505205"/>
            <a:ext cx="212942" cy="1139869"/>
          </a:xfrm>
          <a:prstGeom prst="up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79503C41-F517-4D15-9AEC-990FEBF49AFE}"/>
              </a:ext>
            </a:extLst>
          </p:cNvPr>
          <p:cNvSpPr/>
          <p:nvPr/>
        </p:nvSpPr>
        <p:spPr>
          <a:xfrm rot="2591310">
            <a:off x="5738822" y="3121214"/>
            <a:ext cx="212942" cy="1139869"/>
          </a:xfrm>
          <a:prstGeom prst="up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529089D9-0D00-4013-82BF-4CDF9DD7FDDC}"/>
              </a:ext>
            </a:extLst>
          </p:cNvPr>
          <p:cNvSpPr/>
          <p:nvPr/>
        </p:nvSpPr>
        <p:spPr>
          <a:xfrm rot="7701867">
            <a:off x="10032046" y="3231112"/>
            <a:ext cx="212942" cy="1139869"/>
          </a:xfrm>
          <a:prstGeom prst="up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465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19013</TotalTime>
  <Words>892</Words>
  <Application>Microsoft Office PowerPoint</Application>
  <PresentationFormat>Widescreen</PresentationFormat>
  <Paragraphs>256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MS Mincho</vt:lpstr>
      <vt:lpstr>Arial</vt:lpstr>
      <vt:lpstr>Calibri</vt:lpstr>
      <vt:lpstr>Century Gothic</vt:lpstr>
      <vt:lpstr>Times New Roman</vt:lpstr>
      <vt:lpstr>Wingdings 3</vt:lpstr>
      <vt:lpstr>Ion</vt:lpstr>
      <vt:lpstr>Inventory of vegetation conditions, forest stand structure and tree regeneration in the Power Fire burn area</vt:lpstr>
      <vt:lpstr>Power Fire, 2004</vt:lpstr>
      <vt:lpstr>CSE/Regen Methodology</vt:lpstr>
      <vt:lpstr>CSE/Regen Methodology</vt:lpstr>
      <vt:lpstr>Tree regeneration</vt:lpstr>
      <vt:lpstr>Tree regeneration -  Shade tolerant : Shade intolerant</vt:lpstr>
      <vt:lpstr>Distance to seed sources</vt:lpstr>
      <vt:lpstr>Annual growth rates</vt:lpstr>
      <vt:lpstr>Tree regeneration dynamics</vt:lpstr>
      <vt:lpstr>Vegetation regeneration &amp; competition</vt:lpstr>
      <vt:lpstr>Vegetation regeneration &amp; competition</vt:lpstr>
      <vt:lpstr>Vegetation regeneration &amp; competition</vt:lpstr>
      <vt:lpstr>Surviving trees</vt:lpstr>
      <vt:lpstr>Dead trees/snags</vt:lpstr>
      <vt:lpstr>Fuels</vt:lpstr>
      <vt:lpstr>Understory richness</vt:lpstr>
      <vt:lpstr>Diversity #s &amp; Understory Similarity</vt:lpstr>
      <vt:lpstr>Major/key take-aways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Inventory of vegetation conditions, forest Stand structure and tree regeneration in the power fire burn area</dc:title>
  <dc:creator>Clark Richter</dc:creator>
  <cp:lastModifiedBy>Clark Richter</cp:lastModifiedBy>
  <cp:revision>162</cp:revision>
  <dcterms:created xsi:type="dcterms:W3CDTF">2017-10-17T17:20:30Z</dcterms:created>
  <dcterms:modified xsi:type="dcterms:W3CDTF">2017-11-08T18:16:48Z</dcterms:modified>
</cp:coreProperties>
</file>