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74" r:id="rId3"/>
    <p:sldId id="261" r:id="rId4"/>
    <p:sldId id="282" r:id="rId5"/>
    <p:sldId id="262" r:id="rId6"/>
    <p:sldId id="281" r:id="rId7"/>
    <p:sldId id="283" r:id="rId8"/>
    <p:sldId id="284" r:id="rId9"/>
    <p:sldId id="280" r:id="rId10"/>
    <p:sldId id="266" r:id="rId11"/>
    <p:sldId id="264" r:id="rId12"/>
    <p:sldId id="263" r:id="rId13"/>
    <p:sldId id="265" r:id="rId14"/>
    <p:sldId id="267" r:id="rId15"/>
    <p:sldId id="285" r:id="rId16"/>
    <p:sldId id="279" r:id="rId17"/>
    <p:sldId id="269" r:id="rId18"/>
    <p:sldId id="270" r:id="rId19"/>
    <p:sldId id="272" r:id="rId20"/>
    <p:sldId id="273" r:id="rId21"/>
    <p:sldId id="271" r:id="rId22"/>
    <p:sldId id="275" r:id="rId23"/>
    <p:sldId id="277"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9"/>
    <a:srgbClr val="719052"/>
    <a:srgbClr val="6F8E50"/>
    <a:srgbClr val="5C7642"/>
    <a:srgbClr val="4D7731"/>
    <a:srgbClr val="669900"/>
    <a:srgbClr val="747C8A"/>
    <a:srgbClr val="336699"/>
    <a:srgbClr val="006699"/>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5223" autoAdjust="0"/>
  </p:normalViewPr>
  <p:slideViewPr>
    <p:cSldViewPr snapToGrid="0">
      <p:cViewPr varScale="1">
        <p:scale>
          <a:sx n="64" d="100"/>
          <a:sy n="64" d="100"/>
        </p:scale>
        <p:origin x="768" y="6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325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F91FD-DE5A-416B-9237-EA4552B45693}" type="datetimeFigureOut">
              <a:rPr lang="en-US" smtClean="0"/>
              <a:t>11/3/2017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35BDB-396B-4830-B311-8F313FBF8FBB}" type="slidenum">
              <a:rPr lang="en-US" smtClean="0"/>
              <a:t>‹#›</a:t>
            </a:fld>
            <a:endParaRPr lang="en-US"/>
          </a:p>
        </p:txBody>
      </p:sp>
    </p:spTree>
    <p:extLst>
      <p:ext uri="{BB962C8B-B14F-4D97-AF65-F5344CB8AC3E}">
        <p14:creationId xmlns:p14="http://schemas.microsoft.com/office/powerpoint/2010/main" val="3740801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here to talk to you about a project partially within ACCG (boundary) that involves monitoring of forest treatments within red fir dominated sites. We don’t have any results yet! We’ve only collected pre-treatment data. So I’m not going to talk about the outcome of this monitoring, rather I’m just going to introduce you to what we are doing, and share some pre-treatment characteristics of the sites we are monitoring. </a:t>
            </a:r>
          </a:p>
        </p:txBody>
      </p:sp>
      <p:sp>
        <p:nvSpPr>
          <p:cNvPr id="4" name="Slide Number Placeholder 3"/>
          <p:cNvSpPr>
            <a:spLocks noGrp="1"/>
          </p:cNvSpPr>
          <p:nvPr>
            <p:ph type="sldNum" sz="quarter" idx="10"/>
          </p:nvPr>
        </p:nvSpPr>
        <p:spPr/>
        <p:txBody>
          <a:bodyPr/>
          <a:lstStyle/>
          <a:p>
            <a:fld id="{30F35BDB-396B-4830-B311-8F313FBF8FBB}" type="slidenum">
              <a:rPr lang="en-US" smtClean="0"/>
              <a:t>1</a:t>
            </a:fld>
            <a:endParaRPr lang="en-US"/>
          </a:p>
        </p:txBody>
      </p:sp>
    </p:spTree>
    <p:extLst>
      <p:ext uri="{BB962C8B-B14F-4D97-AF65-F5344CB8AC3E}">
        <p14:creationId xmlns:p14="http://schemas.microsoft.com/office/powerpoint/2010/main" val="140457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ACCG monitoring questions that relate to wildlife habitat</a:t>
            </a:r>
          </a:p>
        </p:txBody>
      </p:sp>
      <p:sp>
        <p:nvSpPr>
          <p:cNvPr id="4" name="Slide Number Placeholder 3"/>
          <p:cNvSpPr>
            <a:spLocks noGrp="1"/>
          </p:cNvSpPr>
          <p:nvPr>
            <p:ph type="sldNum" sz="quarter" idx="10"/>
          </p:nvPr>
        </p:nvSpPr>
        <p:spPr/>
        <p:txBody>
          <a:bodyPr/>
          <a:lstStyle/>
          <a:p>
            <a:fld id="{30F35BDB-396B-4830-B311-8F313FBF8FBB}" type="slidenum">
              <a:rPr lang="en-US" smtClean="0"/>
              <a:t>10</a:t>
            </a:fld>
            <a:endParaRPr lang="en-US"/>
          </a:p>
        </p:txBody>
      </p:sp>
    </p:spTree>
    <p:extLst>
      <p:ext uri="{BB962C8B-B14F-4D97-AF65-F5344CB8AC3E}">
        <p14:creationId xmlns:p14="http://schemas.microsoft.com/office/powerpoint/2010/main" val="3243492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questions related to fuels and invasive plants. </a:t>
            </a:r>
          </a:p>
        </p:txBody>
      </p:sp>
      <p:sp>
        <p:nvSpPr>
          <p:cNvPr id="4" name="Slide Number Placeholder 3"/>
          <p:cNvSpPr>
            <a:spLocks noGrp="1"/>
          </p:cNvSpPr>
          <p:nvPr>
            <p:ph type="sldNum" sz="quarter" idx="10"/>
          </p:nvPr>
        </p:nvSpPr>
        <p:spPr/>
        <p:txBody>
          <a:bodyPr/>
          <a:lstStyle/>
          <a:p>
            <a:fld id="{30F35BDB-396B-4830-B311-8F313FBF8FBB}" type="slidenum">
              <a:rPr lang="en-US" smtClean="0"/>
              <a:t>11</a:t>
            </a:fld>
            <a:endParaRPr lang="en-US"/>
          </a:p>
        </p:txBody>
      </p:sp>
    </p:spTree>
    <p:extLst>
      <p:ext uri="{BB962C8B-B14F-4D97-AF65-F5344CB8AC3E}">
        <p14:creationId xmlns:p14="http://schemas.microsoft.com/office/powerpoint/2010/main" val="215259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how we stratified our plot selection on the ACCG projects. We didn’t go to the same level of stratification for the Basin sites, partly because they are much smaller and more constrained, and also because they didn’t have multiple treatment types within a project. So being smaller/more constrained meant we just selected a random sample without regards to LMU. Landscape management unit is a way of differentiating the landscape into categories that reflect the growing conditions as driven by slope position and aspect. So here we have:</a:t>
            </a:r>
          </a:p>
          <a:p>
            <a:pPr marL="171450" indent="-171450">
              <a:buFont typeface="Arial" panose="020B0604020202020204" pitchFamily="34" charset="0"/>
              <a:buChar char="•"/>
            </a:pPr>
            <a:r>
              <a:rPr lang="en-US" dirty="0"/>
              <a:t> canyon bottoms and drainages in green</a:t>
            </a:r>
          </a:p>
          <a:p>
            <a:pPr marL="171450" indent="-171450">
              <a:buFont typeface="Arial" panose="020B0604020202020204" pitchFamily="34" charset="0"/>
              <a:buChar char="•"/>
            </a:pPr>
            <a:r>
              <a:rPr lang="en-US" dirty="0"/>
              <a:t>yellows are </a:t>
            </a:r>
            <a:r>
              <a:rPr lang="en-US" dirty="0" err="1"/>
              <a:t>midslope</a:t>
            </a:r>
            <a:r>
              <a:rPr lang="en-US" dirty="0"/>
              <a:t> with NE aspect</a:t>
            </a:r>
          </a:p>
          <a:p>
            <a:pPr marL="171450" indent="-171450">
              <a:buFont typeface="Arial" panose="020B0604020202020204" pitchFamily="34" charset="0"/>
              <a:buChar char="•"/>
            </a:pPr>
            <a:r>
              <a:rPr lang="en-US" dirty="0"/>
              <a:t>oranges are </a:t>
            </a:r>
            <a:r>
              <a:rPr lang="en-US" dirty="0" err="1"/>
              <a:t>midslope</a:t>
            </a:r>
            <a:r>
              <a:rPr lang="en-US" dirty="0"/>
              <a:t> with SW aspect</a:t>
            </a:r>
          </a:p>
          <a:p>
            <a:pPr marL="171450" indent="-171450">
              <a:buFont typeface="Arial" panose="020B0604020202020204" pitchFamily="34" charset="0"/>
              <a:buChar char="•"/>
            </a:pPr>
            <a:r>
              <a:rPr lang="en-US" dirty="0"/>
              <a:t>red represents ridgetops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 stratified by LMU and by treatment type, created a buffer from the treatment edge, and made a random selection across those stratifications from a choice of points on a 100m grid. We also put a grid across suitable control areas outside of planned treatments and randomly selected points from that. </a:t>
            </a:r>
          </a:p>
        </p:txBody>
      </p:sp>
      <p:sp>
        <p:nvSpPr>
          <p:cNvPr id="4" name="Slide Number Placeholder 3"/>
          <p:cNvSpPr>
            <a:spLocks noGrp="1"/>
          </p:cNvSpPr>
          <p:nvPr>
            <p:ph type="sldNum" sz="quarter" idx="10"/>
          </p:nvPr>
        </p:nvSpPr>
        <p:spPr/>
        <p:txBody>
          <a:bodyPr/>
          <a:lstStyle/>
          <a:p>
            <a:fld id="{30F35BDB-396B-4830-B311-8F313FBF8FBB}" type="slidenum">
              <a:rPr lang="en-US" smtClean="0"/>
              <a:t>12</a:t>
            </a:fld>
            <a:endParaRPr lang="en-US"/>
          </a:p>
        </p:txBody>
      </p:sp>
    </p:spTree>
    <p:extLst>
      <p:ext uri="{BB962C8B-B14F-4D97-AF65-F5344CB8AC3E}">
        <p14:creationId xmlns:p14="http://schemas.microsoft.com/office/powerpoint/2010/main" val="82023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we sampled 75 plots on the 4 projects. Plots were 1000 m^2, and recorded several metrics in these categories</a:t>
            </a:r>
          </a:p>
        </p:txBody>
      </p:sp>
      <p:sp>
        <p:nvSpPr>
          <p:cNvPr id="4" name="Slide Number Placeholder 3"/>
          <p:cNvSpPr>
            <a:spLocks noGrp="1"/>
          </p:cNvSpPr>
          <p:nvPr>
            <p:ph type="sldNum" sz="quarter" idx="10"/>
          </p:nvPr>
        </p:nvSpPr>
        <p:spPr/>
        <p:txBody>
          <a:bodyPr/>
          <a:lstStyle/>
          <a:p>
            <a:fld id="{30F35BDB-396B-4830-B311-8F313FBF8FBB}" type="slidenum">
              <a:rPr lang="en-US" smtClean="0"/>
              <a:t>13</a:t>
            </a:fld>
            <a:endParaRPr lang="en-US"/>
          </a:p>
        </p:txBody>
      </p:sp>
    </p:spTree>
    <p:extLst>
      <p:ext uri="{BB962C8B-B14F-4D97-AF65-F5344CB8AC3E}">
        <p14:creationId xmlns:p14="http://schemas.microsoft.com/office/powerpoint/2010/main" val="30682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35BDB-396B-4830-B311-8F313FBF8FBB}" type="slidenum">
              <a:rPr lang="en-US" smtClean="0"/>
              <a:t>14</a:t>
            </a:fld>
            <a:endParaRPr lang="en-US"/>
          </a:p>
        </p:txBody>
      </p:sp>
    </p:spTree>
    <p:extLst>
      <p:ext uri="{BB962C8B-B14F-4D97-AF65-F5344CB8AC3E}">
        <p14:creationId xmlns:p14="http://schemas.microsoft.com/office/powerpoint/2010/main" val="3139564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35BDB-396B-4830-B311-8F313FBF8FBB}" type="slidenum">
              <a:rPr lang="en-US" smtClean="0"/>
              <a:t>15</a:t>
            </a:fld>
            <a:endParaRPr lang="en-US"/>
          </a:p>
        </p:txBody>
      </p:sp>
    </p:spTree>
    <p:extLst>
      <p:ext uri="{BB962C8B-B14F-4D97-AF65-F5344CB8AC3E}">
        <p14:creationId xmlns:p14="http://schemas.microsoft.com/office/powerpoint/2010/main" val="28201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lots of red fir</a:t>
            </a:r>
          </a:p>
        </p:txBody>
      </p:sp>
      <p:sp>
        <p:nvSpPr>
          <p:cNvPr id="4" name="Slide Number Placeholder 3"/>
          <p:cNvSpPr>
            <a:spLocks noGrp="1"/>
          </p:cNvSpPr>
          <p:nvPr>
            <p:ph type="sldNum" sz="quarter" idx="10"/>
          </p:nvPr>
        </p:nvSpPr>
        <p:spPr/>
        <p:txBody>
          <a:bodyPr/>
          <a:lstStyle/>
          <a:p>
            <a:fld id="{30F35BDB-396B-4830-B311-8F313FBF8FBB}" type="slidenum">
              <a:rPr lang="en-US" smtClean="0"/>
              <a:t>16</a:t>
            </a:fld>
            <a:endParaRPr lang="en-US"/>
          </a:p>
        </p:txBody>
      </p:sp>
    </p:spTree>
    <p:extLst>
      <p:ext uri="{BB962C8B-B14F-4D97-AF65-F5344CB8AC3E}">
        <p14:creationId xmlns:p14="http://schemas.microsoft.com/office/powerpoint/2010/main" val="163544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large reduction in basal area is planned</a:t>
            </a:r>
          </a:p>
        </p:txBody>
      </p:sp>
      <p:sp>
        <p:nvSpPr>
          <p:cNvPr id="4" name="Slide Number Placeholder 3"/>
          <p:cNvSpPr>
            <a:spLocks noGrp="1"/>
          </p:cNvSpPr>
          <p:nvPr>
            <p:ph type="sldNum" sz="quarter" idx="10"/>
          </p:nvPr>
        </p:nvSpPr>
        <p:spPr/>
        <p:txBody>
          <a:bodyPr/>
          <a:lstStyle/>
          <a:p>
            <a:fld id="{30F35BDB-396B-4830-B311-8F313FBF8FBB}" type="slidenum">
              <a:rPr lang="en-US" smtClean="0"/>
              <a:t>17</a:t>
            </a:fld>
            <a:endParaRPr lang="en-US"/>
          </a:p>
        </p:txBody>
      </p:sp>
    </p:spTree>
    <p:extLst>
      <p:ext uri="{BB962C8B-B14F-4D97-AF65-F5344CB8AC3E}">
        <p14:creationId xmlns:p14="http://schemas.microsoft.com/office/powerpoint/2010/main" val="3046211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similar mean DBH, but lowest for Foster Firs</a:t>
            </a:r>
          </a:p>
        </p:txBody>
      </p:sp>
      <p:sp>
        <p:nvSpPr>
          <p:cNvPr id="4" name="Slide Number Placeholder 3"/>
          <p:cNvSpPr>
            <a:spLocks noGrp="1"/>
          </p:cNvSpPr>
          <p:nvPr>
            <p:ph type="sldNum" sz="quarter" idx="10"/>
          </p:nvPr>
        </p:nvSpPr>
        <p:spPr/>
        <p:txBody>
          <a:bodyPr/>
          <a:lstStyle/>
          <a:p>
            <a:fld id="{30F35BDB-396B-4830-B311-8F313FBF8FBB}" type="slidenum">
              <a:rPr lang="en-US" smtClean="0"/>
              <a:t>18</a:t>
            </a:fld>
            <a:endParaRPr lang="en-US"/>
          </a:p>
        </p:txBody>
      </p:sp>
    </p:spTree>
    <p:extLst>
      <p:ext uri="{BB962C8B-B14F-4D97-AF65-F5344CB8AC3E}">
        <p14:creationId xmlns:p14="http://schemas.microsoft.com/office/powerpoint/2010/main" val="131579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Foster Firs has high density and lots of small trees. </a:t>
            </a:r>
            <a:r>
              <a:rPr lang="en-US" dirty="0" err="1"/>
              <a:t>Redside</a:t>
            </a:r>
            <a:r>
              <a:rPr lang="en-US" dirty="0"/>
              <a:t> has a large proportion of large trees. </a:t>
            </a:r>
          </a:p>
        </p:txBody>
      </p:sp>
      <p:sp>
        <p:nvSpPr>
          <p:cNvPr id="4" name="Slide Number Placeholder 3"/>
          <p:cNvSpPr>
            <a:spLocks noGrp="1"/>
          </p:cNvSpPr>
          <p:nvPr>
            <p:ph type="sldNum" sz="quarter" idx="10"/>
          </p:nvPr>
        </p:nvSpPr>
        <p:spPr/>
        <p:txBody>
          <a:bodyPr/>
          <a:lstStyle/>
          <a:p>
            <a:fld id="{30F35BDB-396B-4830-B311-8F313FBF8FBB}" type="slidenum">
              <a:rPr lang="en-US" smtClean="0"/>
              <a:t>19</a:t>
            </a:fld>
            <a:endParaRPr lang="en-US"/>
          </a:p>
        </p:txBody>
      </p:sp>
    </p:spTree>
    <p:extLst>
      <p:ext uri="{BB962C8B-B14F-4D97-AF65-F5344CB8AC3E}">
        <p14:creationId xmlns:p14="http://schemas.microsoft.com/office/powerpoint/2010/main" val="318549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why are we monitoring these stands? Well, there is very sparse information on red fir, and in addition, it hasn’t recently been common to log these stands, so we’re especially lacking information on the ecological effects of thinning in red fir. It came to our attention that several thinning projects were concurrently being planned within red fir dominated forests, so we proposed conducting the same monitoring protocol across those locations with the plan of pooling the datasets for more robust analysis. The ACCG funded the monitoring of two sites, FF and the Thompson sale of the Hemlock project, and the LTBMU funded monitoring on two projects in the Tahoe basin.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0F35BDB-396B-4830-B311-8F313FBF8FBB}" type="slidenum">
              <a:rPr lang="en-US" smtClean="0"/>
              <a:t>2</a:t>
            </a:fld>
            <a:endParaRPr lang="en-US"/>
          </a:p>
        </p:txBody>
      </p:sp>
    </p:spTree>
    <p:extLst>
      <p:ext uri="{BB962C8B-B14F-4D97-AF65-F5344CB8AC3E}">
        <p14:creationId xmlns:p14="http://schemas.microsoft.com/office/powerpoint/2010/main" val="1973643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Ophir and </a:t>
            </a:r>
            <a:r>
              <a:rPr lang="en-US" dirty="0" err="1"/>
              <a:t>Redside</a:t>
            </a:r>
            <a:r>
              <a:rPr lang="en-US" dirty="0"/>
              <a:t> have significantly lower DMR rating than FF and Hemlock. Several explanations – density, drier east slope sites vs. wetter west slope, could be management history although I don’t have lots of details on that yet. </a:t>
            </a:r>
          </a:p>
          <a:p>
            <a:endParaRPr lang="en-US" dirty="0"/>
          </a:p>
          <a:p>
            <a:endParaRPr lang="en-US" dirty="0"/>
          </a:p>
        </p:txBody>
      </p:sp>
      <p:sp>
        <p:nvSpPr>
          <p:cNvPr id="4" name="Slide Number Placeholder 3"/>
          <p:cNvSpPr>
            <a:spLocks noGrp="1"/>
          </p:cNvSpPr>
          <p:nvPr>
            <p:ph type="sldNum" sz="quarter" idx="10"/>
          </p:nvPr>
        </p:nvSpPr>
        <p:spPr/>
        <p:txBody>
          <a:bodyPr/>
          <a:lstStyle/>
          <a:p>
            <a:fld id="{30F35BDB-396B-4830-B311-8F313FBF8FBB}" type="slidenum">
              <a:rPr lang="en-US" smtClean="0"/>
              <a:t>20</a:t>
            </a:fld>
            <a:endParaRPr lang="en-US"/>
          </a:p>
        </p:txBody>
      </p:sp>
    </p:spTree>
    <p:extLst>
      <p:ext uri="{BB962C8B-B14F-4D97-AF65-F5344CB8AC3E}">
        <p14:creationId xmlns:p14="http://schemas.microsoft.com/office/powerpoint/2010/main" val="3813163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happy to talk with any of you about this project, so please feel free to get in touch with me. Thank you!</a:t>
            </a:r>
          </a:p>
        </p:txBody>
      </p:sp>
      <p:sp>
        <p:nvSpPr>
          <p:cNvPr id="4" name="Slide Number Placeholder 3"/>
          <p:cNvSpPr>
            <a:spLocks noGrp="1"/>
          </p:cNvSpPr>
          <p:nvPr>
            <p:ph type="sldNum" sz="quarter" idx="10"/>
          </p:nvPr>
        </p:nvSpPr>
        <p:spPr/>
        <p:txBody>
          <a:bodyPr/>
          <a:lstStyle/>
          <a:p>
            <a:fld id="{30F35BDB-396B-4830-B311-8F313FBF8FBB}" type="slidenum">
              <a:rPr lang="en-US" smtClean="0"/>
              <a:t>21</a:t>
            </a:fld>
            <a:endParaRPr lang="en-US"/>
          </a:p>
        </p:txBody>
      </p:sp>
    </p:spTree>
    <p:extLst>
      <p:ext uri="{BB962C8B-B14F-4D97-AF65-F5344CB8AC3E}">
        <p14:creationId xmlns:p14="http://schemas.microsoft.com/office/powerpoint/2010/main" val="353937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Cornerstone CFLRP has a monitoring element built in, specific goals for monitoring laid out, and a budget for that purpose. So we worked closely with Kendall Young and Shana Gross to develop a monitoring protocol that would answer a suite of ecological monitoring questions they had posed in their draft monitoring strategy, in a cost effective manner. </a:t>
            </a:r>
          </a:p>
        </p:txBody>
      </p:sp>
      <p:sp>
        <p:nvSpPr>
          <p:cNvPr id="4" name="Slide Number Placeholder 3"/>
          <p:cNvSpPr>
            <a:spLocks noGrp="1"/>
          </p:cNvSpPr>
          <p:nvPr>
            <p:ph type="sldNum" sz="quarter" idx="10"/>
          </p:nvPr>
        </p:nvSpPr>
        <p:spPr/>
        <p:txBody>
          <a:bodyPr/>
          <a:lstStyle/>
          <a:p>
            <a:fld id="{30F35BDB-396B-4830-B311-8F313FBF8FBB}" type="slidenum">
              <a:rPr lang="en-US" smtClean="0"/>
              <a:t>3</a:t>
            </a:fld>
            <a:endParaRPr lang="en-US"/>
          </a:p>
        </p:txBody>
      </p:sp>
    </p:spTree>
    <p:extLst>
      <p:ext uri="{BB962C8B-B14F-4D97-AF65-F5344CB8AC3E}">
        <p14:creationId xmlns:p14="http://schemas.microsoft.com/office/powerpoint/2010/main" val="398772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other main drivers motivating this project was that Beverly </a:t>
            </a:r>
            <a:r>
              <a:rPr lang="en-US" dirty="0" err="1"/>
              <a:t>Bulaon</a:t>
            </a:r>
            <a:r>
              <a:rPr lang="en-US" dirty="0"/>
              <a:t>, forest entomologist, and Martin Mackenzie, forest pathologist, expressed interest in gathering information on how treatments may affect forest pathogens – red fir dwarf mistletoe and the associated </a:t>
            </a:r>
            <a:r>
              <a:rPr lang="en-US" dirty="0" err="1"/>
              <a:t>Cytospora</a:t>
            </a:r>
            <a:r>
              <a:rPr lang="en-US" dirty="0"/>
              <a:t> canker in particular. So, we used a monitoring protocol developed by Marc Meyer for use in red fir in the southern sierras, and adapted it to the specific priorities of the ACCG and the forest health questions we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I leave this slide I’ll diverge very briefly into some natural history on these pathogens. You can see here there’s a bit of red flagging on these branches.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0F35BDB-396B-4830-B311-8F313FBF8FBB}" type="slidenum">
              <a:rPr lang="en-US" smtClean="0"/>
              <a:t>4</a:t>
            </a:fld>
            <a:endParaRPr lang="en-US"/>
          </a:p>
        </p:txBody>
      </p:sp>
    </p:spTree>
    <p:extLst>
      <p:ext uri="{BB962C8B-B14F-4D97-AF65-F5344CB8AC3E}">
        <p14:creationId xmlns:p14="http://schemas.microsoft.com/office/powerpoint/2010/main" val="2008979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close-up of the dwarf mistletoe on the branch of a young red fir tree at Foster Firs. You can see the yellow mistletoe and you can also probably tell that it takes a little looking to find this yellowish green plant within the needles – it’s tucked in there but fairly visible once you’re looking.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plant flowers in late summer. Fruits take a little over a year to mature – so seeds are discharged in Sept and Oct, and they explode out of the plant to sort of launch them for greater dispersal. They usually go 10 or 15 feet but can go farther. They germinate in early spring, but don’t produce seeds for 4 or 5 years. They usually infect one year old branches (not necessarily young trees) because the bark is softer. </a:t>
            </a:r>
          </a:p>
          <a:p>
            <a:endParaRPr lang="en-US" dirty="0"/>
          </a:p>
        </p:txBody>
      </p:sp>
      <p:sp>
        <p:nvSpPr>
          <p:cNvPr id="4" name="Slide Number Placeholder 3"/>
          <p:cNvSpPr>
            <a:spLocks noGrp="1"/>
          </p:cNvSpPr>
          <p:nvPr>
            <p:ph type="sldNum" sz="quarter" idx="10"/>
          </p:nvPr>
        </p:nvSpPr>
        <p:spPr/>
        <p:txBody>
          <a:bodyPr/>
          <a:lstStyle/>
          <a:p>
            <a:fld id="{30F35BDB-396B-4830-B311-8F313FBF8FBB}" type="slidenum">
              <a:rPr lang="en-US" smtClean="0"/>
              <a:t>5</a:t>
            </a:fld>
            <a:endParaRPr lang="en-US"/>
          </a:p>
        </p:txBody>
      </p:sp>
    </p:spTree>
    <p:extLst>
      <p:ext uri="{BB962C8B-B14F-4D97-AF65-F5344CB8AC3E}">
        <p14:creationId xmlns:p14="http://schemas.microsoft.com/office/powerpoint/2010/main" val="358857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branch is infected with mistletoe it swells, leaving it vulnerable to infection by the </a:t>
            </a:r>
            <a:r>
              <a:rPr lang="en-US" dirty="0" err="1"/>
              <a:t>Cytospora</a:t>
            </a:r>
            <a:r>
              <a:rPr lang="en-US" dirty="0"/>
              <a:t> canker, which then kills the portion of the branch outward from the infection. </a:t>
            </a:r>
          </a:p>
        </p:txBody>
      </p:sp>
      <p:sp>
        <p:nvSpPr>
          <p:cNvPr id="4" name="Slide Number Placeholder 3"/>
          <p:cNvSpPr>
            <a:spLocks noGrp="1"/>
          </p:cNvSpPr>
          <p:nvPr>
            <p:ph type="sldNum" sz="quarter" idx="10"/>
          </p:nvPr>
        </p:nvSpPr>
        <p:spPr/>
        <p:txBody>
          <a:bodyPr/>
          <a:lstStyle/>
          <a:p>
            <a:fld id="{30F35BDB-396B-4830-B311-8F313FBF8FBB}" type="slidenum">
              <a:rPr lang="en-US" smtClean="0"/>
              <a:t>6</a:t>
            </a:fld>
            <a:endParaRPr lang="en-US"/>
          </a:p>
        </p:txBody>
      </p:sp>
    </p:spTree>
    <p:extLst>
      <p:ext uri="{BB962C8B-B14F-4D97-AF65-F5344CB8AC3E}">
        <p14:creationId xmlns:p14="http://schemas.microsoft.com/office/powerpoint/2010/main" val="2926478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dwarf mistletoe and </a:t>
            </a:r>
            <a:r>
              <a:rPr lang="en-US" dirty="0" err="1"/>
              <a:t>Cytospora</a:t>
            </a:r>
            <a:r>
              <a:rPr lang="en-US" dirty="0"/>
              <a:t> are so closely associated, you can generally rely on this red flagging, caused by the </a:t>
            </a:r>
            <a:r>
              <a:rPr lang="en-US" dirty="0" err="1"/>
              <a:t>Cytospora</a:t>
            </a:r>
            <a:r>
              <a:rPr lang="en-US" dirty="0"/>
              <a:t>, to indicate presence of dwarf mistletoe, which is harder to spot, especially from far away or if it’s high up in the tree. </a:t>
            </a:r>
          </a:p>
          <a:p>
            <a:endParaRPr lang="en-US" dirty="0"/>
          </a:p>
          <a:p>
            <a:br>
              <a:rPr lang="en-US" dirty="0"/>
            </a:br>
            <a:r>
              <a:rPr lang="en-US" dirty="0"/>
              <a:t>A major reason for monitoring the thinning treatments within areas of mistletoe infestations is to see what effect it may have on rates of DMR infection. </a:t>
            </a:r>
          </a:p>
          <a:p>
            <a:pPr marL="171450" indent="-171450">
              <a:buFont typeface="Arial" panose="020B0604020202020204" pitchFamily="34" charset="0"/>
              <a:buChar char="•"/>
            </a:pPr>
            <a:r>
              <a:rPr lang="en-US" dirty="0"/>
              <a:t>increased distances between trees may inhibit spread if trees are spaced farther than the distance travelled by the projectile seed dispersal, although understory trees in most of these stands are already infected, so this benefit may not show up in the current generation of live trees, and may only come to pass if thinning keeps occurring in the understory so that young trees don’t get infected to begin with.   </a:t>
            </a:r>
          </a:p>
          <a:p>
            <a:pPr marL="171450" indent="-171450">
              <a:buFont typeface="Arial" panose="020B0604020202020204" pitchFamily="34" charset="0"/>
              <a:buChar char="•"/>
            </a:pPr>
            <a:r>
              <a:rPr lang="en-US" dirty="0"/>
              <a:t>increased tree species diversity may reduce instance of the pathogen because it is host-specific, so buffers of other tree species may inhibit spread – although planting is not in the treatment plans here and they are not specifically designed for increased conifer diversity. </a:t>
            </a:r>
          </a:p>
        </p:txBody>
      </p:sp>
      <p:sp>
        <p:nvSpPr>
          <p:cNvPr id="4" name="Slide Number Placeholder 3"/>
          <p:cNvSpPr>
            <a:spLocks noGrp="1"/>
          </p:cNvSpPr>
          <p:nvPr>
            <p:ph type="sldNum" sz="quarter" idx="10"/>
          </p:nvPr>
        </p:nvSpPr>
        <p:spPr/>
        <p:txBody>
          <a:bodyPr/>
          <a:lstStyle/>
          <a:p>
            <a:fld id="{30F35BDB-396B-4830-B311-8F313FBF8FBB}" type="slidenum">
              <a:rPr lang="en-US" smtClean="0"/>
              <a:t>7</a:t>
            </a:fld>
            <a:endParaRPr lang="en-US"/>
          </a:p>
        </p:txBody>
      </p:sp>
    </p:spTree>
    <p:extLst>
      <p:ext uri="{BB962C8B-B14F-4D97-AF65-F5344CB8AC3E}">
        <p14:creationId xmlns:p14="http://schemas.microsoft.com/office/powerpoint/2010/main" val="2194778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designed a monitoring protocol that aims to capture dwarf mistletoe/</a:t>
            </a:r>
            <a:r>
              <a:rPr lang="en-US" dirty="0" err="1"/>
              <a:t>cytospora</a:t>
            </a:r>
            <a:r>
              <a:rPr lang="en-US" dirty="0"/>
              <a:t> infestations as well as to answer several monitoring questions posed by the ACCG. Before I go into that, I’ll describe some basics on the sites we monitored. I’ll refer in this talk at times to the ACCG sites, and that refers to these on the Eldorado and Stanislaus NFs, and the Basin sites, which are these north of Lake Tahoe. </a:t>
            </a:r>
          </a:p>
          <a:p>
            <a:endParaRPr lang="en-US" dirty="0"/>
          </a:p>
          <a:p>
            <a:r>
              <a:rPr lang="en-US" dirty="0"/>
              <a:t>There are a few differences between these pairs of sites. The basin sites are on the east slope of the sierra crest, and the ACCG sites are on the west slope. The basin sites are slightly higher elevation: Ophir above 8000, </a:t>
            </a:r>
            <a:r>
              <a:rPr lang="en-US" dirty="0" err="1"/>
              <a:t>Redside</a:t>
            </a:r>
            <a:r>
              <a:rPr lang="en-US" dirty="0"/>
              <a:t> about 8000, FF and H more in the 7200-7600 foot range. </a:t>
            </a:r>
          </a:p>
          <a:p>
            <a:endParaRPr lang="en-US" dirty="0"/>
          </a:p>
          <a:p>
            <a:r>
              <a:rPr lang="en-US" dirty="0"/>
              <a:t>They also have different management histories, although I’m still trying to piece those together. I have some contacts who have information but if anyone else knows who I should talk with to get more details on management history, please let me know later. </a:t>
            </a:r>
          </a:p>
        </p:txBody>
      </p:sp>
      <p:sp>
        <p:nvSpPr>
          <p:cNvPr id="4" name="Slide Number Placeholder 3"/>
          <p:cNvSpPr>
            <a:spLocks noGrp="1"/>
          </p:cNvSpPr>
          <p:nvPr>
            <p:ph type="sldNum" sz="quarter" idx="10"/>
          </p:nvPr>
        </p:nvSpPr>
        <p:spPr/>
        <p:txBody>
          <a:bodyPr/>
          <a:lstStyle/>
          <a:p>
            <a:fld id="{30F35BDB-396B-4830-B311-8F313FBF8FBB}" type="slidenum">
              <a:rPr lang="en-US" smtClean="0"/>
              <a:t>8</a:t>
            </a:fld>
            <a:endParaRPr lang="en-US"/>
          </a:p>
        </p:txBody>
      </p:sp>
    </p:spTree>
    <p:extLst>
      <p:ext uri="{BB962C8B-B14F-4D97-AF65-F5344CB8AC3E}">
        <p14:creationId xmlns:p14="http://schemas.microsoft.com/office/powerpoint/2010/main" val="410522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describe the monitoring questions we seek to answer. This first list covers some questions posed by the ACCG that our protocol should address regarding stand and understory structure and species composition. </a:t>
            </a:r>
          </a:p>
        </p:txBody>
      </p:sp>
      <p:sp>
        <p:nvSpPr>
          <p:cNvPr id="4" name="Slide Number Placeholder 3"/>
          <p:cNvSpPr>
            <a:spLocks noGrp="1"/>
          </p:cNvSpPr>
          <p:nvPr>
            <p:ph type="sldNum" sz="quarter" idx="10"/>
          </p:nvPr>
        </p:nvSpPr>
        <p:spPr/>
        <p:txBody>
          <a:bodyPr/>
          <a:lstStyle/>
          <a:p>
            <a:fld id="{30F35BDB-396B-4830-B311-8F313FBF8FBB}" type="slidenum">
              <a:rPr lang="en-US" smtClean="0"/>
              <a:t>9</a:t>
            </a:fld>
            <a:endParaRPr lang="en-US"/>
          </a:p>
        </p:txBody>
      </p:sp>
    </p:spTree>
    <p:extLst>
      <p:ext uri="{BB962C8B-B14F-4D97-AF65-F5344CB8AC3E}">
        <p14:creationId xmlns:p14="http://schemas.microsoft.com/office/powerpoint/2010/main" val="2149736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CE05-56FE-41ED-B2E7-BBAF918431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1622C4-9E0D-4A0A-A9DD-E25EB4DFF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44D2DF-5BDC-4BAB-97D1-13B357CB4BFD}"/>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C3CADB42-F637-47CD-829C-3AFCA443F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71124-1175-4298-B3B8-10BDCCC93698}"/>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315449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B78D-3512-49A6-A5F1-42A661B5F6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5FA134-28E2-4F07-9B37-32F3C74265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F4B2B-EF5D-4D0E-A5D4-7ACB80B1D70B}"/>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09CE36D9-D369-4ADC-8FA5-469FA7BCF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B23D4-9279-4CEB-8789-33AE247ECF6E}"/>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129257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3A59E2-C7A9-4168-8FA9-882DD2B7F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CB2186-B9FA-4643-A400-D5CF594B87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79FC5-817F-4BA6-A1E8-DB4DF33EA186}"/>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FAB02422-CBFD-471D-BD4D-875C56071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36CA8-3D18-4F3E-9BFF-5615F9B5A8E3}"/>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2569708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CE05-56FE-41ED-B2E7-BBAF918431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1622C4-9E0D-4A0A-A9DD-E25EB4DFF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44D2DF-5BDC-4BAB-97D1-13B357CB4BFD}"/>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C3CADB42-F637-47CD-829C-3AFCA443F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71124-1175-4298-B3B8-10BDCCC93698}"/>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3574314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7373-F34C-4EC5-8496-D849C2E702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7D235-FBE5-4789-B79D-F6B5207785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DBA67-C38C-407B-8DAA-F64DD81AC068}"/>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351DADB4-24DF-4B9B-90E4-3813DD398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45205-5EF3-41E8-8D83-290BF33D1770}"/>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3254359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09A6-E5B2-42F6-935F-F6A15C7FB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151D0-D76A-479C-9303-B88EDFAC3E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19618F-C642-4491-8FBA-7F10CAB57120}"/>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D5ACCB35-6CA8-40BE-AAEA-1DB1754E5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CAEC5-B43D-4EBD-81FD-96926CCEFA93}"/>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432864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B683-92FD-47FB-8711-63EA7035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A50D9-7D74-4610-B23A-F02147FB88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087BE7-A686-44A5-8D07-813A57F19F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0FDC3E-EBD3-4F41-AF0D-3AB6BE135487}"/>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6" name="Footer Placeholder 5">
            <a:extLst>
              <a:ext uri="{FF2B5EF4-FFF2-40B4-BE49-F238E27FC236}">
                <a16:creationId xmlns:a16="http://schemas.microsoft.com/office/drawing/2014/main" id="{CB17592E-48E3-44D2-8591-55B01231C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F39B7-9CDD-41F9-AF74-DB1DB514F6E6}"/>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419518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3671-86EE-4867-8509-4FC1F4282A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447126-CBC0-47E3-9A38-13D32E981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128263-3FF7-4108-92CA-8D563EF828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94FB0-78BC-42C3-9EFA-457BA129A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BE1515-E91B-4751-B10E-0F54A6D335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C13840-D3C7-4BD5-96E1-AC475D974A67}"/>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8" name="Footer Placeholder 7">
            <a:extLst>
              <a:ext uri="{FF2B5EF4-FFF2-40B4-BE49-F238E27FC236}">
                <a16:creationId xmlns:a16="http://schemas.microsoft.com/office/drawing/2014/main" id="{85E58D21-243D-4A24-9986-3A24BBA8EB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14DA03-858C-450E-86B1-F534E7E38723}"/>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1907928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04FA-FAA1-49C8-B7F6-CD30FF38A1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8A4B7-4F01-4F78-9777-3AC66F2C4F69}"/>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4" name="Footer Placeholder 3">
            <a:extLst>
              <a:ext uri="{FF2B5EF4-FFF2-40B4-BE49-F238E27FC236}">
                <a16:creationId xmlns:a16="http://schemas.microsoft.com/office/drawing/2014/main" id="{84894A45-4F57-4233-AEE8-C5617B0A8A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367BA2-F707-4890-B918-DA7990E98C29}"/>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2391110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75F36-F442-4041-B2F3-365EDC1F35A3}"/>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3" name="Footer Placeholder 2">
            <a:extLst>
              <a:ext uri="{FF2B5EF4-FFF2-40B4-BE49-F238E27FC236}">
                <a16:creationId xmlns:a16="http://schemas.microsoft.com/office/drawing/2014/main" id="{5F8081D6-F11C-4858-BE85-07357D802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D3391C-0E8B-46B2-BBEF-C6AB7CA41A41}"/>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227874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2209-0347-4C65-ACC6-7B55E651E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E586BC-01E7-4199-9131-F9B3E4237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D0EA08-2A3F-4D65-AF2B-B20ACFA4C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F625D3-B6BA-4836-8280-25A5D3F0CDE9}"/>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6" name="Footer Placeholder 5">
            <a:extLst>
              <a:ext uri="{FF2B5EF4-FFF2-40B4-BE49-F238E27FC236}">
                <a16:creationId xmlns:a16="http://schemas.microsoft.com/office/drawing/2014/main" id="{43881C1B-CF56-4DEE-9ED7-BE67D46C2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3D184-43D7-4354-B656-F333B4F3FB1F}"/>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105763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7373-F34C-4EC5-8496-D849C2E702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7D235-FBE5-4789-B79D-F6B5207785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DBA67-C38C-407B-8DAA-F64DD81AC068}"/>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351DADB4-24DF-4B9B-90E4-3813DD398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45205-5EF3-41E8-8D83-290BF33D1770}"/>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1505591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C771-B29E-4672-AB6B-AC6EF0EA7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25DCD9-51C4-4E32-9A0C-670FF3C03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55BC70-A96F-4CB6-9815-B1B552566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3A68CF-83D2-4B1F-B1E0-0CEEB008E375}"/>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6" name="Footer Placeholder 5">
            <a:extLst>
              <a:ext uri="{FF2B5EF4-FFF2-40B4-BE49-F238E27FC236}">
                <a16:creationId xmlns:a16="http://schemas.microsoft.com/office/drawing/2014/main" id="{EC4AB8B5-AA17-45CE-94DB-ED7CFE13D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F5E01-89DB-4CCA-A7EF-AB55D667EB99}"/>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374652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B78D-3512-49A6-A5F1-42A661B5F6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5FA134-28E2-4F07-9B37-32F3C74265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F4B2B-EF5D-4D0E-A5D4-7ACB80B1D70B}"/>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09CE36D9-D369-4ADC-8FA5-469FA7BCF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B23D4-9279-4CEB-8789-33AE247ECF6E}"/>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4060123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3A59E2-C7A9-4168-8FA9-882DD2B7F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CB2186-B9FA-4643-A400-D5CF594B87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79FC5-817F-4BA6-A1E8-DB4DF33EA186}"/>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FAB02422-CBFD-471D-BD4D-875C56071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36CA8-3D18-4F3E-9BFF-5615F9B5A8E3}"/>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90455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09A6-E5B2-42F6-935F-F6A15C7FB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151D0-D76A-479C-9303-B88EDFAC3E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19618F-C642-4491-8FBA-7F10CAB57120}"/>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D5ACCB35-6CA8-40BE-AAEA-1DB1754E5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CAEC5-B43D-4EBD-81FD-96926CCEFA93}"/>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280496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B683-92FD-47FB-8711-63EA7035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A50D9-7D74-4610-B23A-F02147FB88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087BE7-A686-44A5-8D07-813A57F19F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0FDC3E-EBD3-4F41-AF0D-3AB6BE135487}"/>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6" name="Footer Placeholder 5">
            <a:extLst>
              <a:ext uri="{FF2B5EF4-FFF2-40B4-BE49-F238E27FC236}">
                <a16:creationId xmlns:a16="http://schemas.microsoft.com/office/drawing/2014/main" id="{CB17592E-48E3-44D2-8591-55B01231C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F39B7-9CDD-41F9-AF74-DB1DB514F6E6}"/>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3296554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3671-86EE-4867-8509-4FC1F4282A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447126-CBC0-47E3-9A38-13D32E981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128263-3FF7-4108-92CA-8D563EF828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94FB0-78BC-42C3-9EFA-457BA129A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BE1515-E91B-4751-B10E-0F54A6D335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C13840-D3C7-4BD5-96E1-AC475D974A67}"/>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8" name="Footer Placeholder 7">
            <a:extLst>
              <a:ext uri="{FF2B5EF4-FFF2-40B4-BE49-F238E27FC236}">
                <a16:creationId xmlns:a16="http://schemas.microsoft.com/office/drawing/2014/main" id="{85E58D21-243D-4A24-9986-3A24BBA8EB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14DA03-858C-450E-86B1-F534E7E38723}"/>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90855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04FA-FAA1-49C8-B7F6-CD30FF38A1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8A4B7-4F01-4F78-9777-3AC66F2C4F69}"/>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4" name="Footer Placeholder 3">
            <a:extLst>
              <a:ext uri="{FF2B5EF4-FFF2-40B4-BE49-F238E27FC236}">
                <a16:creationId xmlns:a16="http://schemas.microsoft.com/office/drawing/2014/main" id="{84894A45-4F57-4233-AEE8-C5617B0A8A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367BA2-F707-4890-B918-DA7990E98C29}"/>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45228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75F36-F442-4041-B2F3-365EDC1F35A3}"/>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3" name="Footer Placeholder 2">
            <a:extLst>
              <a:ext uri="{FF2B5EF4-FFF2-40B4-BE49-F238E27FC236}">
                <a16:creationId xmlns:a16="http://schemas.microsoft.com/office/drawing/2014/main" id="{5F8081D6-F11C-4858-BE85-07357D802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D3391C-0E8B-46B2-BBEF-C6AB7CA41A41}"/>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1140149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2209-0347-4C65-ACC6-7B55E651E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E586BC-01E7-4199-9131-F9B3E4237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D0EA08-2A3F-4D65-AF2B-B20ACFA4C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F625D3-B6BA-4836-8280-25A5D3F0CDE9}"/>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6" name="Footer Placeholder 5">
            <a:extLst>
              <a:ext uri="{FF2B5EF4-FFF2-40B4-BE49-F238E27FC236}">
                <a16:creationId xmlns:a16="http://schemas.microsoft.com/office/drawing/2014/main" id="{43881C1B-CF56-4DEE-9ED7-BE67D46C2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3D184-43D7-4354-B656-F333B4F3FB1F}"/>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241247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C771-B29E-4672-AB6B-AC6EF0EA7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25DCD9-51C4-4E32-9A0C-670FF3C03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55BC70-A96F-4CB6-9815-B1B552566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3A68CF-83D2-4B1F-B1E0-0CEEB008E375}"/>
              </a:ext>
            </a:extLst>
          </p:cNvPr>
          <p:cNvSpPr>
            <a:spLocks noGrp="1"/>
          </p:cNvSpPr>
          <p:nvPr>
            <p:ph type="dt" sz="half" idx="10"/>
          </p:nvPr>
        </p:nvSpPr>
        <p:spPr/>
        <p:txBody>
          <a:bodyPr/>
          <a:lstStyle/>
          <a:p>
            <a:fld id="{C36B4A36-3233-4987-AB80-606B5BF67FB4}" type="datetimeFigureOut">
              <a:rPr lang="en-US" smtClean="0"/>
              <a:t>11/3/2017</a:t>
            </a:fld>
            <a:endParaRPr lang="en-US"/>
          </a:p>
        </p:txBody>
      </p:sp>
      <p:sp>
        <p:nvSpPr>
          <p:cNvPr id="6" name="Footer Placeholder 5">
            <a:extLst>
              <a:ext uri="{FF2B5EF4-FFF2-40B4-BE49-F238E27FC236}">
                <a16:creationId xmlns:a16="http://schemas.microsoft.com/office/drawing/2014/main" id="{EC4AB8B5-AA17-45CE-94DB-ED7CFE13D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F5E01-89DB-4CCA-A7EF-AB55D667EB99}"/>
              </a:ext>
            </a:extLst>
          </p:cNvPr>
          <p:cNvSpPr>
            <a:spLocks noGrp="1"/>
          </p:cNvSpPr>
          <p:nvPr>
            <p:ph type="sldNum" sz="quarter" idx="12"/>
          </p:nvPr>
        </p:nvSpPr>
        <p:spPr/>
        <p:txBody>
          <a:bodyPr/>
          <a:lstStyle/>
          <a:p>
            <a:fld id="{C1E1AEEF-BFD4-4A79-B8DE-9F1EEC62C87F}" type="slidenum">
              <a:rPr lang="en-US" smtClean="0"/>
              <a:t>‹#›</a:t>
            </a:fld>
            <a:endParaRPr lang="en-US"/>
          </a:p>
        </p:txBody>
      </p:sp>
    </p:spTree>
    <p:extLst>
      <p:ext uri="{BB962C8B-B14F-4D97-AF65-F5344CB8AC3E}">
        <p14:creationId xmlns:p14="http://schemas.microsoft.com/office/powerpoint/2010/main" val="1442133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1905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0D055-1559-4839-9B19-59A673BB8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F7BF37-D85B-4AD3-BFEC-3C0A09E16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661C5-B755-48A8-AAC2-54F3FB8E8A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0B71C209-CDEE-4C1F-B701-2F45A3F2A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E1176-EF42-463D-92BE-DED238DC6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1AEEF-BFD4-4A79-B8DE-9F1EEC62C87F}" type="slidenum">
              <a:rPr lang="en-US" smtClean="0"/>
              <a:t>‹#›</a:t>
            </a:fld>
            <a:endParaRPr lang="en-US"/>
          </a:p>
        </p:txBody>
      </p:sp>
    </p:spTree>
    <p:extLst>
      <p:ext uri="{BB962C8B-B14F-4D97-AF65-F5344CB8AC3E}">
        <p14:creationId xmlns:p14="http://schemas.microsoft.com/office/powerpoint/2010/main" val="30440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0D055-1559-4839-9B19-59A673BB8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F7BF37-D85B-4AD3-BFEC-3C0A09E16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661C5-B755-48A8-AAC2-54F3FB8E8A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B4A36-3233-4987-AB80-606B5BF67FB4}" type="datetimeFigureOut">
              <a:rPr lang="en-US" smtClean="0"/>
              <a:t>11/3/2017</a:t>
            </a:fld>
            <a:endParaRPr lang="en-US"/>
          </a:p>
        </p:txBody>
      </p:sp>
      <p:sp>
        <p:nvSpPr>
          <p:cNvPr id="5" name="Footer Placeholder 4">
            <a:extLst>
              <a:ext uri="{FF2B5EF4-FFF2-40B4-BE49-F238E27FC236}">
                <a16:creationId xmlns:a16="http://schemas.microsoft.com/office/drawing/2014/main" id="{0B71C209-CDEE-4C1F-B701-2F45A3F2A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E1176-EF42-463D-92BE-DED238DC6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1AEEF-BFD4-4A79-B8DE-9F1EEC62C87F}" type="slidenum">
              <a:rPr lang="en-US" smtClean="0"/>
              <a:t>‹#›</a:t>
            </a:fld>
            <a:endParaRPr lang="en-US"/>
          </a:p>
        </p:txBody>
      </p:sp>
    </p:spTree>
    <p:extLst>
      <p:ext uri="{BB962C8B-B14F-4D97-AF65-F5344CB8AC3E}">
        <p14:creationId xmlns:p14="http://schemas.microsoft.com/office/powerpoint/2010/main" val="1312814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8CA002B-9890-4B61-94FB-6552E987A79A}"/>
              </a:ext>
            </a:extLst>
          </p:cNvPr>
          <p:cNvSpPr/>
          <p:nvPr/>
        </p:nvSpPr>
        <p:spPr>
          <a:xfrm>
            <a:off x="1630877" y="1401289"/>
            <a:ext cx="8973788" cy="1931505"/>
          </a:xfrm>
          <a:prstGeom prst="roundRect">
            <a:avLst/>
          </a:prstGeom>
          <a:solidFill>
            <a:srgbClr val="FECD54">
              <a:alpha val="5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Forest structure, health, and fuels monitoring within multiple red fir vegetation management projects</a:t>
            </a:r>
          </a:p>
        </p:txBody>
      </p:sp>
      <p:sp>
        <p:nvSpPr>
          <p:cNvPr id="5" name="Rectangle: Rounded Corners 4">
            <a:extLst>
              <a:ext uri="{FF2B5EF4-FFF2-40B4-BE49-F238E27FC236}">
                <a16:creationId xmlns:a16="http://schemas.microsoft.com/office/drawing/2014/main" id="{34BAED10-1091-4B75-BDD5-86144B4470CE}"/>
              </a:ext>
            </a:extLst>
          </p:cNvPr>
          <p:cNvSpPr/>
          <p:nvPr/>
        </p:nvSpPr>
        <p:spPr>
          <a:xfrm>
            <a:off x="2142505" y="3859480"/>
            <a:ext cx="7950532" cy="1460665"/>
          </a:xfrm>
          <a:prstGeom prst="roundRect">
            <a:avLst/>
          </a:prstGeom>
          <a:solidFill>
            <a:srgbClr val="FECD54">
              <a:alpha val="5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Rebecca Wayman</a:t>
            </a:r>
            <a:r>
              <a:rPr kumimoji="0" lang="en-US" sz="2800" b="1" i="0" u="none" strike="noStrike" kern="0" cap="none" spc="0" normalizeH="0" baseline="3000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 </a:t>
            </a: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,Beverly Bulaon</a:t>
            </a:r>
            <a:r>
              <a:rPr kumimoji="0" lang="en-US" sz="2800" b="1" i="0" u="none" strike="noStrike" kern="0" cap="none" spc="0" normalizeH="0" baseline="3000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 </a:t>
            </a: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,Hugh Safford</a:t>
            </a:r>
            <a:r>
              <a:rPr kumimoji="0" lang="en-US" sz="2800" b="1" i="0" u="none" strike="noStrike" kern="0" cap="none" spc="0" normalizeH="0" baseline="3000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 University of California, Davis 2. USDA Forest Service Pacific Southwest Region</a:t>
            </a:r>
          </a:p>
        </p:txBody>
      </p:sp>
    </p:spTree>
    <p:extLst>
      <p:ext uri="{BB962C8B-B14F-4D97-AF65-F5344CB8AC3E}">
        <p14:creationId xmlns:p14="http://schemas.microsoft.com/office/powerpoint/2010/main" val="3655044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8A11B-6A0D-4EDB-A150-6FFC85BF2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493" y="1696823"/>
            <a:ext cx="5807837" cy="4355878"/>
          </a:xfrm>
          <a:prstGeom prst="rect">
            <a:avLst/>
          </a:prstGeom>
          <a:ln w="25400">
            <a:solidFill>
              <a:srgbClr val="FFC000">
                <a:lumMod val="40000"/>
                <a:lumOff val="60000"/>
              </a:srgbClr>
            </a:solidFill>
          </a:ln>
        </p:spPr>
      </p:pic>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Monitoring Questions</a:t>
            </a:r>
          </a:p>
        </p:txBody>
      </p:sp>
      <p:sp>
        <p:nvSpPr>
          <p:cNvPr id="2" name="TextBox 1">
            <a:extLst>
              <a:ext uri="{FF2B5EF4-FFF2-40B4-BE49-F238E27FC236}">
                <a16:creationId xmlns:a16="http://schemas.microsoft.com/office/drawing/2014/main" id="{E6B19E28-7842-4FB0-A97C-619F35685D27}"/>
              </a:ext>
            </a:extLst>
          </p:cNvPr>
          <p:cNvSpPr txBox="1"/>
          <p:nvPr/>
        </p:nvSpPr>
        <p:spPr>
          <a:xfrm>
            <a:off x="296888" y="1993964"/>
            <a:ext cx="5670833"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How did treatments affect: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habitat for Mature Sensitive Forest species across projects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snag densities and size classes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large trees and defect trees</a:t>
            </a:r>
          </a:p>
        </p:txBody>
      </p:sp>
      <p:sp>
        <p:nvSpPr>
          <p:cNvPr id="6" name="TextBox 5">
            <a:extLst>
              <a:ext uri="{FF2B5EF4-FFF2-40B4-BE49-F238E27FC236}">
                <a16:creationId xmlns:a16="http://schemas.microsoft.com/office/drawing/2014/main" id="{C00B6DDB-B910-4B52-86D4-7BE5F3E5FA87}"/>
              </a:ext>
            </a:extLst>
          </p:cNvPr>
          <p:cNvSpPr txBox="1"/>
          <p:nvPr/>
        </p:nvSpPr>
        <p:spPr>
          <a:xfrm>
            <a:off x="10467700" y="5744924"/>
            <a:ext cx="1365630" cy="307777"/>
          </a:xfrm>
          <a:prstGeom prst="rect">
            <a:avLst/>
          </a:prstGeom>
          <a:noFill/>
        </p:spPr>
        <p:txBody>
          <a:bodyPr wrap="none" rtlCol="0">
            <a:spAutoFit/>
          </a:bodyPr>
          <a:lstStyle/>
          <a:p>
            <a:r>
              <a:rPr lang="en-US" sz="1400" b="1" dirty="0">
                <a:ln w="6350" cmpd="sng">
                  <a:solidFill>
                    <a:schemeClr val="tx1"/>
                  </a:solidFill>
                </a:ln>
                <a:solidFill>
                  <a:srgbClr val="FFE699"/>
                </a:solidFill>
              </a:rPr>
              <a:t>M. Meyer 2015</a:t>
            </a:r>
            <a:endParaRPr lang="en-US" sz="1400" dirty="0">
              <a:solidFill>
                <a:srgbClr val="FFE699"/>
              </a:solidFill>
            </a:endParaRPr>
          </a:p>
        </p:txBody>
      </p:sp>
    </p:spTree>
    <p:extLst>
      <p:ext uri="{BB962C8B-B14F-4D97-AF65-F5344CB8AC3E}">
        <p14:creationId xmlns:p14="http://schemas.microsoft.com/office/powerpoint/2010/main" val="2594683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2B1639-284B-421E-AA6F-58DB46FDB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846" y="1698773"/>
            <a:ext cx="5803075" cy="4352306"/>
          </a:xfrm>
          <a:prstGeom prst="rect">
            <a:avLst/>
          </a:prstGeom>
          <a:ln w="25400">
            <a:solidFill>
              <a:srgbClr val="FFC000">
                <a:lumMod val="40000"/>
                <a:lumOff val="60000"/>
              </a:srgbClr>
            </a:solidFill>
          </a:ln>
        </p:spPr>
      </p:pic>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Monitoring Questions</a:t>
            </a:r>
          </a:p>
        </p:txBody>
      </p:sp>
      <p:sp>
        <p:nvSpPr>
          <p:cNvPr id="2" name="TextBox 1">
            <a:extLst>
              <a:ext uri="{FF2B5EF4-FFF2-40B4-BE49-F238E27FC236}">
                <a16:creationId xmlns:a16="http://schemas.microsoft.com/office/drawing/2014/main" id="{E6B19E28-7842-4FB0-A97C-619F35685D27}"/>
              </a:ext>
            </a:extLst>
          </p:cNvPr>
          <p:cNvSpPr txBox="1"/>
          <p:nvPr/>
        </p:nvSpPr>
        <p:spPr>
          <a:xfrm>
            <a:off x="451265" y="2611483"/>
            <a:ext cx="567083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How did treatments affect: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standing and downed fuels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presence of invasive plant species</a:t>
            </a:r>
            <a:endPar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B6194DC-1938-483B-8B0E-1C85B9871D3D}"/>
              </a:ext>
            </a:extLst>
          </p:cNvPr>
          <p:cNvSpPr txBox="1"/>
          <p:nvPr/>
        </p:nvSpPr>
        <p:spPr>
          <a:xfrm>
            <a:off x="8664895" y="5743302"/>
            <a:ext cx="2999026" cy="307777"/>
          </a:xfrm>
          <a:prstGeom prst="rect">
            <a:avLst/>
          </a:prstGeom>
          <a:noFill/>
        </p:spPr>
        <p:txBody>
          <a:bodyPr wrap="none" rtlCol="0">
            <a:spAutoFit/>
          </a:bodyPr>
          <a:lstStyle/>
          <a:p>
            <a:r>
              <a:rPr lang="en-US" sz="1400" b="1" dirty="0">
                <a:ln w="6350" cmpd="sng">
                  <a:solidFill>
                    <a:schemeClr val="tx1"/>
                  </a:solidFill>
                </a:ln>
                <a:solidFill>
                  <a:srgbClr val="FFE699"/>
                </a:solidFill>
              </a:rPr>
              <a:t>Foster Firs plot 26, 2016. M. Rampulla</a:t>
            </a:r>
            <a:endParaRPr lang="en-US" sz="1400" dirty="0">
              <a:solidFill>
                <a:srgbClr val="FFE699"/>
              </a:solidFill>
            </a:endParaRPr>
          </a:p>
        </p:txBody>
      </p:sp>
    </p:spTree>
    <p:extLst>
      <p:ext uri="{BB962C8B-B14F-4D97-AF65-F5344CB8AC3E}">
        <p14:creationId xmlns:p14="http://schemas.microsoft.com/office/powerpoint/2010/main" val="603697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dirty="0">
                <a:ln w="0"/>
                <a:solidFill>
                  <a:prstClr val="black"/>
                </a:solidFill>
                <a:effectLst>
                  <a:outerShdw blurRad="38100" dist="19050" dir="2700000" algn="tl" rotWithShape="0">
                    <a:prstClr val="black">
                      <a:alpha val="40000"/>
                    </a:prstClr>
                  </a:outerShdw>
                </a:effectLst>
                <a:latin typeface="Calibri" panose="020F0502020204030204"/>
              </a:rPr>
              <a:t>Sampling Methods</a:t>
            </a:r>
            <a:endPar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6B19E28-7842-4FB0-A97C-619F35685D27}"/>
              </a:ext>
            </a:extLst>
          </p:cNvPr>
          <p:cNvSpPr txBox="1"/>
          <p:nvPr/>
        </p:nvSpPr>
        <p:spPr>
          <a:xfrm>
            <a:off x="453797" y="2604464"/>
            <a:ext cx="443299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Plot stratification: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landscape management unit (LMU)</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treatment type</a:t>
            </a:r>
          </a:p>
        </p:txBody>
      </p:sp>
      <p:pic>
        <p:nvPicPr>
          <p:cNvPr id="5" name="Picture 4">
            <a:extLst>
              <a:ext uri="{FF2B5EF4-FFF2-40B4-BE49-F238E27FC236}">
                <a16:creationId xmlns:a16="http://schemas.microsoft.com/office/drawing/2014/main" id="{64E225FE-B289-4420-82FC-A9FE1BDDDE50}"/>
              </a:ext>
            </a:extLst>
          </p:cNvPr>
          <p:cNvPicPr>
            <a:picLocks noChangeAspect="1"/>
          </p:cNvPicPr>
          <p:nvPr/>
        </p:nvPicPr>
        <p:blipFill rotWithShape="1">
          <a:blip r:embed="rId3">
            <a:extLst>
              <a:ext uri="{28A0092B-C50C-407E-A947-70E740481C1C}">
                <a14:useLocalDpi xmlns:a14="http://schemas.microsoft.com/office/drawing/2010/main" val="0"/>
              </a:ext>
            </a:extLst>
          </a:blip>
          <a:srcRect l="2589" t="3464" r="2678" b="3376"/>
          <a:stretch/>
        </p:blipFill>
        <p:spPr>
          <a:xfrm>
            <a:off x="4411201" y="1142982"/>
            <a:ext cx="7208322" cy="5477511"/>
          </a:xfrm>
          <a:prstGeom prst="rect">
            <a:avLst/>
          </a:prstGeom>
          <a:ln w="25400">
            <a:solidFill>
              <a:srgbClr val="FFC000">
                <a:lumMod val="40000"/>
                <a:lumOff val="60000"/>
              </a:srgbClr>
            </a:solidFill>
          </a:ln>
        </p:spPr>
      </p:pic>
    </p:spTree>
    <p:extLst>
      <p:ext uri="{BB962C8B-B14F-4D97-AF65-F5344CB8AC3E}">
        <p14:creationId xmlns:p14="http://schemas.microsoft.com/office/powerpoint/2010/main" val="1759201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dirty="0">
                <a:ln w="0"/>
                <a:solidFill>
                  <a:prstClr val="black"/>
                </a:solidFill>
                <a:effectLst>
                  <a:outerShdw blurRad="38100" dist="19050" dir="2700000" algn="tl" rotWithShape="0">
                    <a:prstClr val="black">
                      <a:alpha val="40000"/>
                    </a:prstClr>
                  </a:outerShdw>
                </a:effectLst>
                <a:latin typeface="Calibri" panose="020F0502020204030204"/>
              </a:rPr>
              <a:t>Sampling Methods</a:t>
            </a:r>
            <a:endPar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6B19E28-7842-4FB0-A97C-619F35685D27}"/>
              </a:ext>
            </a:extLst>
          </p:cNvPr>
          <p:cNvSpPr txBox="1"/>
          <p:nvPr/>
        </p:nvSpPr>
        <p:spPr>
          <a:xfrm>
            <a:off x="418990" y="1079569"/>
            <a:ext cx="701496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Permanent plots: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1000 m^2 (0.1 ha, ~0.25 ac)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61 treatment plots, 14 control plots</a:t>
            </a:r>
          </a:p>
          <a:p>
            <a:pPr marR="0" lvl="0" algn="l" defTabSz="914400" rtl="0" eaLnBrk="1" fontAlgn="auto" latinLnBrk="0" hangingPunct="1">
              <a:lnSpc>
                <a:spcPct val="100000"/>
              </a:lnSpc>
              <a:spcBef>
                <a:spcPts val="0"/>
              </a:spcBef>
              <a:spcAft>
                <a:spcPts val="0"/>
              </a:spcAft>
              <a:buClrTx/>
              <a:buSzTx/>
              <a:tabLst/>
              <a:defRPr/>
            </a:pPr>
            <a:r>
              <a:rPr lang="en-US" sz="3200" dirty="0">
                <a:solidFill>
                  <a:srgbClr val="FFE699"/>
                </a:solidFill>
                <a:latin typeface="Calibri" panose="020F0502020204030204"/>
              </a:rPr>
              <a:t>Recorded: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stand structure variables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invasive species presence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cover of herbs, shrubs, other ground cover types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Brown’s fuels transects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conifer regeneration by species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forest health metrics</a:t>
            </a:r>
          </a:p>
        </p:txBody>
      </p:sp>
      <p:pic>
        <p:nvPicPr>
          <p:cNvPr id="6" name="Picture 5">
            <a:extLst>
              <a:ext uri="{FF2B5EF4-FFF2-40B4-BE49-F238E27FC236}">
                <a16:creationId xmlns:a16="http://schemas.microsoft.com/office/drawing/2014/main" id="{64F6B210-9C06-439B-A3AE-8D4C2CDCF0ED}"/>
              </a:ext>
            </a:extLst>
          </p:cNvPr>
          <p:cNvPicPr>
            <a:picLocks noChangeAspect="1"/>
          </p:cNvPicPr>
          <p:nvPr/>
        </p:nvPicPr>
        <p:blipFill rotWithShape="1">
          <a:blip r:embed="rId3">
            <a:extLst>
              <a:ext uri="{28A0092B-C50C-407E-A947-70E740481C1C}">
                <a14:useLocalDpi xmlns:a14="http://schemas.microsoft.com/office/drawing/2010/main" val="0"/>
              </a:ext>
            </a:extLst>
          </a:blip>
          <a:srcRect l="34373" t="7965" r="23938" b="17513"/>
          <a:stretch/>
        </p:blipFill>
        <p:spPr>
          <a:xfrm>
            <a:off x="7766458" y="1294909"/>
            <a:ext cx="3811979" cy="5110673"/>
          </a:xfrm>
          <a:prstGeom prst="rect">
            <a:avLst/>
          </a:prstGeom>
          <a:ln w="25400">
            <a:solidFill>
              <a:srgbClr val="FFC000">
                <a:lumMod val="40000"/>
                <a:lumOff val="60000"/>
              </a:srgbClr>
            </a:solidFill>
          </a:ln>
        </p:spPr>
      </p:pic>
      <p:sp>
        <p:nvSpPr>
          <p:cNvPr id="8" name="TextBox 7">
            <a:extLst>
              <a:ext uri="{FF2B5EF4-FFF2-40B4-BE49-F238E27FC236}">
                <a16:creationId xmlns:a16="http://schemas.microsoft.com/office/drawing/2014/main" id="{65AE0109-8AF5-47DE-BC05-F857A5E38CA0}"/>
              </a:ext>
            </a:extLst>
          </p:cNvPr>
          <p:cNvSpPr txBox="1"/>
          <p:nvPr/>
        </p:nvSpPr>
        <p:spPr>
          <a:xfrm>
            <a:off x="7766458" y="6097805"/>
            <a:ext cx="2799164" cy="307777"/>
          </a:xfrm>
          <a:prstGeom prst="rect">
            <a:avLst/>
          </a:prstGeom>
          <a:noFill/>
        </p:spPr>
        <p:txBody>
          <a:bodyPr wrap="none" rtlCol="0">
            <a:spAutoFit/>
          </a:bodyPr>
          <a:lstStyle/>
          <a:p>
            <a:r>
              <a:rPr lang="en-US" sz="1400" b="1" dirty="0">
                <a:ln w="6350" cmpd="sng">
                  <a:solidFill>
                    <a:schemeClr val="tx1"/>
                  </a:solidFill>
                </a:ln>
                <a:solidFill>
                  <a:srgbClr val="FFE699"/>
                </a:solidFill>
              </a:rPr>
              <a:t>Hemlock plot 1, 2016. M. Rampulla</a:t>
            </a:r>
            <a:endParaRPr lang="en-US" sz="1400" dirty="0">
              <a:solidFill>
                <a:srgbClr val="FFE699"/>
              </a:solidFill>
            </a:endParaRPr>
          </a:p>
        </p:txBody>
      </p:sp>
    </p:spTree>
    <p:extLst>
      <p:ext uri="{BB962C8B-B14F-4D97-AF65-F5344CB8AC3E}">
        <p14:creationId xmlns:p14="http://schemas.microsoft.com/office/powerpoint/2010/main" val="1944146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34E4D-57D1-4A5D-AA36-36E745E43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738" y="1164574"/>
            <a:ext cx="3628730" cy="5401118"/>
          </a:xfrm>
          <a:prstGeom prst="rect">
            <a:avLst/>
          </a:prstGeom>
          <a:ln w="25400">
            <a:solidFill>
              <a:srgbClr val="FFC000">
                <a:lumMod val="40000"/>
                <a:lumOff val="60000"/>
              </a:srgbClr>
            </a:solidFill>
          </a:ln>
        </p:spPr>
      </p:pic>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dirty="0">
                <a:ln w="0"/>
                <a:solidFill>
                  <a:prstClr val="black"/>
                </a:solidFill>
                <a:effectLst>
                  <a:outerShdw blurRad="38100" dist="19050" dir="2700000" algn="tl" rotWithShape="0">
                    <a:prstClr val="black">
                      <a:alpha val="40000"/>
                    </a:prstClr>
                  </a:outerShdw>
                </a:effectLst>
                <a:latin typeface="Calibri" panose="020F0502020204030204"/>
              </a:rPr>
              <a:t>Sampling Methods</a:t>
            </a:r>
            <a:endPar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6B19E28-7842-4FB0-A97C-619F35685D27}"/>
              </a:ext>
            </a:extLst>
          </p:cNvPr>
          <p:cNvSpPr txBox="1"/>
          <p:nvPr/>
        </p:nvSpPr>
        <p:spPr>
          <a:xfrm>
            <a:off x="418990" y="1259449"/>
            <a:ext cx="701496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Forest Health Metrics: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Dwarf mistletoe rating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Health code (code for things like boring dust from bark beetles, pouch fungus, blister rust, dead top, etc.)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Attack status code for phase of beetle attack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Beetle attack snag code for standing dead trees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Snag decay class</a:t>
            </a:r>
          </a:p>
        </p:txBody>
      </p:sp>
      <p:sp>
        <p:nvSpPr>
          <p:cNvPr id="8" name="TextBox 7">
            <a:extLst>
              <a:ext uri="{FF2B5EF4-FFF2-40B4-BE49-F238E27FC236}">
                <a16:creationId xmlns:a16="http://schemas.microsoft.com/office/drawing/2014/main" id="{65AE0109-8AF5-47DE-BC05-F857A5E38CA0}"/>
              </a:ext>
            </a:extLst>
          </p:cNvPr>
          <p:cNvSpPr txBox="1"/>
          <p:nvPr/>
        </p:nvSpPr>
        <p:spPr>
          <a:xfrm>
            <a:off x="8019738" y="6257915"/>
            <a:ext cx="2202654" cy="307777"/>
          </a:xfrm>
          <a:prstGeom prst="rect">
            <a:avLst/>
          </a:prstGeom>
          <a:noFill/>
        </p:spPr>
        <p:txBody>
          <a:bodyPr wrap="none" rtlCol="0">
            <a:spAutoFit/>
          </a:bodyPr>
          <a:lstStyle/>
          <a:p>
            <a:r>
              <a:rPr lang="en-US" sz="1400" b="1" dirty="0">
                <a:ln w="6350" cmpd="sng">
                  <a:solidFill>
                    <a:schemeClr val="tx1"/>
                  </a:solidFill>
                </a:ln>
                <a:solidFill>
                  <a:srgbClr val="FFE699"/>
                </a:solidFill>
              </a:rPr>
              <a:t>Eldorado NF, M. Mackenzie</a:t>
            </a:r>
            <a:endParaRPr lang="en-US" sz="1400" dirty="0">
              <a:solidFill>
                <a:srgbClr val="FFE699"/>
              </a:solidFill>
            </a:endParaRPr>
          </a:p>
        </p:txBody>
      </p:sp>
    </p:spTree>
    <p:extLst>
      <p:ext uri="{BB962C8B-B14F-4D97-AF65-F5344CB8AC3E}">
        <p14:creationId xmlns:p14="http://schemas.microsoft.com/office/powerpoint/2010/main" val="1945175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D263F15-0C9A-497D-83B9-8B1AAA54FE9A}"/>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dirty="0">
                <a:ln w="0"/>
                <a:solidFill>
                  <a:prstClr val="black"/>
                </a:solidFill>
                <a:effectLst>
                  <a:outerShdw blurRad="38100" dist="19050" dir="2700000" algn="tl" rotWithShape="0">
                    <a:prstClr val="black">
                      <a:alpha val="40000"/>
                    </a:prstClr>
                  </a:outerShdw>
                </a:effectLst>
                <a:latin typeface="Calibri" panose="020F0502020204030204"/>
              </a:rPr>
              <a:t>Sampling Methods</a:t>
            </a:r>
            <a:endPar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descr="https://www.for.gov.bc.ca/tasb/legsregs/fpc/fpcguide/dwarf/fig5.gif">
            <a:extLst>
              <a:ext uri="{FF2B5EF4-FFF2-40B4-BE49-F238E27FC236}">
                <a16:creationId xmlns:a16="http://schemas.microsoft.com/office/drawing/2014/main" id="{1E07036D-3EEA-433E-A7A5-A93474AB8A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1749" y="1282601"/>
            <a:ext cx="8392453" cy="4619436"/>
          </a:xfrm>
          <a:prstGeom prst="rect">
            <a:avLst/>
          </a:prstGeom>
          <a:noFill/>
          <a:ln>
            <a:noFill/>
          </a:ln>
        </p:spPr>
      </p:pic>
      <p:sp>
        <p:nvSpPr>
          <p:cNvPr id="7" name="TextBox 6">
            <a:extLst>
              <a:ext uri="{FF2B5EF4-FFF2-40B4-BE49-F238E27FC236}">
                <a16:creationId xmlns:a16="http://schemas.microsoft.com/office/drawing/2014/main" id="{37661674-6489-4F7D-B9CC-E4AF57D198B7}"/>
              </a:ext>
            </a:extLst>
          </p:cNvPr>
          <p:cNvSpPr txBox="1"/>
          <p:nvPr/>
        </p:nvSpPr>
        <p:spPr>
          <a:xfrm>
            <a:off x="1250013" y="6033166"/>
            <a:ext cx="9695924" cy="584775"/>
          </a:xfrm>
          <a:prstGeom prst="rect">
            <a:avLst/>
          </a:prstGeom>
          <a:noFill/>
        </p:spPr>
        <p:txBody>
          <a:bodyPr wrap="none" rtlCol="0">
            <a:spAutoFit/>
          </a:bodyPr>
          <a:lstStyle/>
          <a:p>
            <a:r>
              <a:rPr lang="en-US" sz="3200" dirty="0">
                <a:solidFill>
                  <a:srgbClr val="FFE699"/>
                </a:solidFill>
              </a:rPr>
              <a:t>6-class dwarf mistletoe rating system (Hawksworth 1977)</a:t>
            </a:r>
          </a:p>
        </p:txBody>
      </p:sp>
    </p:spTree>
    <p:extLst>
      <p:ext uri="{BB962C8B-B14F-4D97-AF65-F5344CB8AC3E}">
        <p14:creationId xmlns:p14="http://schemas.microsoft.com/office/powerpoint/2010/main" val="1905820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59DF17-D908-4944-87BA-5EC1EC370AEB}"/>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dirty="0">
                <a:ln w="0"/>
                <a:solidFill>
                  <a:prstClr val="black"/>
                </a:solidFill>
                <a:effectLst>
                  <a:outerShdw blurRad="38100" dist="19050" dir="2700000" algn="tl" rotWithShape="0">
                    <a:prstClr val="black">
                      <a:alpha val="40000"/>
                    </a:prstClr>
                  </a:outerShdw>
                </a:effectLst>
                <a:latin typeface="Calibri" panose="020F0502020204030204"/>
              </a:rPr>
              <a:t>Pre-treatment Site Characteristics</a:t>
            </a:r>
            <a:endPar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026" name="Picture 2" descr="pre-trt count ave per plot">
            <a:extLst>
              <a:ext uri="{FF2B5EF4-FFF2-40B4-BE49-F238E27FC236}">
                <a16:creationId xmlns:a16="http://schemas.microsoft.com/office/drawing/2014/main" id="{9883C57C-4B38-4B39-8499-A6394C82F8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3426" b="46593"/>
          <a:stretch/>
        </p:blipFill>
        <p:spPr bwMode="auto">
          <a:xfrm>
            <a:off x="2281209" y="1412635"/>
            <a:ext cx="7633538" cy="4921830"/>
          </a:xfrm>
          <a:prstGeom prst="rect">
            <a:avLst/>
          </a:prstGeom>
          <a:noFill/>
          <a:ln w="25400" algn="ctr">
            <a:solidFill>
              <a:srgbClr val="FFE699"/>
            </a:solidFill>
            <a:miter lim="800000"/>
            <a:headEnd/>
            <a:tailEnd/>
          </a:ln>
          <a:effectLst/>
          <a:extLst>
            <a:ext uri="{909E8E84-426E-40DD-AFC4-6F175D3DCCD1}">
              <a14:hiddenFill xmlns:a14="http://schemas.microsoft.com/office/drawing/2010/main">
                <a:solidFill>
                  <a:srgbClr val="3B3B3B"/>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03746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59DF17-D908-4944-87BA-5EC1EC370AEB}"/>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defTabSz="457200">
              <a:defRPr/>
            </a:pPr>
            <a:r>
              <a:rPr lang="en-US" sz="2800" b="1" kern="0" dirty="0">
                <a:ln w="0"/>
                <a:solidFill>
                  <a:prstClr val="black"/>
                </a:solidFill>
                <a:effectLst>
                  <a:outerShdw blurRad="38100" dist="19050" dir="2700000" algn="tl" rotWithShape="0">
                    <a:prstClr val="black">
                      <a:alpha val="40000"/>
                    </a:prstClr>
                  </a:outerShdw>
                </a:effectLst>
              </a:rPr>
              <a:t>Pre-treatment Site Characteristics</a:t>
            </a:r>
          </a:p>
        </p:txBody>
      </p:sp>
      <p:pic>
        <p:nvPicPr>
          <p:cNvPr id="2050" name="Picture 2" descr="pre-trt vs target BA">
            <a:extLst>
              <a:ext uri="{FF2B5EF4-FFF2-40B4-BE49-F238E27FC236}">
                <a16:creationId xmlns:a16="http://schemas.microsoft.com/office/drawing/2014/main" id="{3C495DDD-CAD7-4085-B9B5-AECD12F38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973" b="46719"/>
          <a:stretch>
            <a:fillRect/>
          </a:stretch>
        </p:blipFill>
        <p:spPr bwMode="auto">
          <a:xfrm>
            <a:off x="2053184" y="1319950"/>
            <a:ext cx="8089588" cy="4847565"/>
          </a:xfrm>
          <a:prstGeom prst="rect">
            <a:avLst/>
          </a:prstGeom>
          <a:noFill/>
          <a:ln w="25400" algn="ctr">
            <a:solidFill>
              <a:srgbClr val="FFE699"/>
            </a:solidFill>
            <a:miter lim="800000"/>
            <a:headEnd/>
            <a:tailEnd/>
          </a:ln>
          <a:effectLst/>
          <a:extLst>
            <a:ext uri="{909E8E84-426E-40DD-AFC4-6F175D3DCCD1}">
              <a14:hiddenFill xmlns:a14="http://schemas.microsoft.com/office/drawing/2010/main">
                <a:solidFill>
                  <a:srgbClr val="3B3B3B"/>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854673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59DF17-D908-4944-87BA-5EC1EC370AEB}"/>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defTabSz="457200">
              <a:defRPr/>
            </a:pPr>
            <a:r>
              <a:rPr lang="en-US" sz="2800" b="1" kern="0" dirty="0">
                <a:ln w="0"/>
                <a:solidFill>
                  <a:prstClr val="black"/>
                </a:solidFill>
                <a:effectLst>
                  <a:outerShdw blurRad="38100" dist="19050" dir="2700000" algn="tl" rotWithShape="0">
                    <a:prstClr val="black">
                      <a:alpha val="40000"/>
                    </a:prstClr>
                  </a:outerShdw>
                </a:effectLst>
              </a:rPr>
              <a:t>Pre-treatment Site Characteristics</a:t>
            </a:r>
          </a:p>
        </p:txBody>
      </p:sp>
      <p:pic>
        <p:nvPicPr>
          <p:cNvPr id="5" name="Picture 4">
            <a:extLst>
              <a:ext uri="{FF2B5EF4-FFF2-40B4-BE49-F238E27FC236}">
                <a16:creationId xmlns:a16="http://schemas.microsoft.com/office/drawing/2014/main" id="{3319F237-0A36-4616-A3F7-52F17556DCC5}"/>
              </a:ext>
            </a:extLst>
          </p:cNvPr>
          <p:cNvPicPr>
            <a:picLocks noChangeAspect="1"/>
          </p:cNvPicPr>
          <p:nvPr/>
        </p:nvPicPr>
        <p:blipFill>
          <a:blip r:embed="rId3"/>
          <a:stretch>
            <a:fillRect/>
          </a:stretch>
        </p:blipFill>
        <p:spPr>
          <a:xfrm>
            <a:off x="2780346" y="1707555"/>
            <a:ext cx="6635263" cy="4241983"/>
          </a:xfrm>
          <a:prstGeom prst="rect">
            <a:avLst/>
          </a:prstGeom>
          <a:ln w="25400">
            <a:solidFill>
              <a:srgbClr val="FFE699"/>
            </a:solidFill>
          </a:ln>
        </p:spPr>
      </p:pic>
    </p:spTree>
    <p:extLst>
      <p:ext uri="{BB962C8B-B14F-4D97-AF65-F5344CB8AC3E}">
        <p14:creationId xmlns:p14="http://schemas.microsoft.com/office/powerpoint/2010/main" val="108587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59DF17-D908-4944-87BA-5EC1EC370AEB}"/>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defTabSz="457200">
              <a:defRPr/>
            </a:pPr>
            <a:r>
              <a:rPr lang="en-US" sz="2800" b="1" kern="0" dirty="0">
                <a:ln w="0"/>
                <a:solidFill>
                  <a:prstClr val="black"/>
                </a:solidFill>
                <a:effectLst>
                  <a:outerShdw blurRad="38100" dist="19050" dir="2700000" algn="tl" rotWithShape="0">
                    <a:prstClr val="black">
                      <a:alpha val="40000"/>
                    </a:prstClr>
                  </a:outerShdw>
                </a:effectLst>
              </a:rPr>
              <a:t>Pre-treatment Site Characteristics</a:t>
            </a:r>
          </a:p>
        </p:txBody>
      </p:sp>
      <p:pic>
        <p:nvPicPr>
          <p:cNvPr id="13" name="Picture 12">
            <a:extLst>
              <a:ext uri="{FF2B5EF4-FFF2-40B4-BE49-F238E27FC236}">
                <a16:creationId xmlns:a16="http://schemas.microsoft.com/office/drawing/2014/main" id="{1703265D-B0B6-48BF-84D2-99D4D19EC50C}"/>
              </a:ext>
            </a:extLst>
          </p:cNvPr>
          <p:cNvPicPr>
            <a:picLocks noChangeAspect="1"/>
          </p:cNvPicPr>
          <p:nvPr/>
        </p:nvPicPr>
        <p:blipFill>
          <a:blip r:embed="rId3"/>
          <a:stretch>
            <a:fillRect/>
          </a:stretch>
        </p:blipFill>
        <p:spPr>
          <a:xfrm>
            <a:off x="5938371" y="2065792"/>
            <a:ext cx="6026076" cy="3614043"/>
          </a:xfrm>
          <a:prstGeom prst="rect">
            <a:avLst/>
          </a:prstGeom>
          <a:ln w="25400">
            <a:solidFill>
              <a:srgbClr val="FFE699"/>
            </a:solidFill>
          </a:ln>
        </p:spPr>
      </p:pic>
      <p:pic>
        <p:nvPicPr>
          <p:cNvPr id="14" name="Picture 13">
            <a:extLst>
              <a:ext uri="{FF2B5EF4-FFF2-40B4-BE49-F238E27FC236}">
                <a16:creationId xmlns:a16="http://schemas.microsoft.com/office/drawing/2014/main" id="{E43D3042-2113-4B02-95AE-5E37593AAE7B}"/>
              </a:ext>
            </a:extLst>
          </p:cNvPr>
          <p:cNvPicPr>
            <a:picLocks noChangeAspect="1"/>
          </p:cNvPicPr>
          <p:nvPr/>
        </p:nvPicPr>
        <p:blipFill>
          <a:blip r:embed="rId4"/>
          <a:stretch>
            <a:fillRect/>
          </a:stretch>
        </p:blipFill>
        <p:spPr>
          <a:xfrm>
            <a:off x="243461" y="2065791"/>
            <a:ext cx="5477034" cy="3614043"/>
          </a:xfrm>
          <a:prstGeom prst="rect">
            <a:avLst/>
          </a:prstGeom>
          <a:ln w="25400">
            <a:solidFill>
              <a:srgbClr val="FFE699"/>
            </a:solidFill>
          </a:ln>
        </p:spPr>
      </p:pic>
    </p:spTree>
    <p:extLst>
      <p:ext uri="{BB962C8B-B14F-4D97-AF65-F5344CB8AC3E}">
        <p14:creationId xmlns:p14="http://schemas.microsoft.com/office/powerpoint/2010/main" val="2260861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dirty="0">
                <a:ln w="0"/>
                <a:solidFill>
                  <a:prstClr val="black"/>
                </a:solidFill>
                <a:effectLst>
                  <a:outerShdw blurRad="38100" dist="19050" dir="2700000" algn="tl" rotWithShape="0">
                    <a:prstClr val="black">
                      <a:alpha val="40000"/>
                    </a:prstClr>
                  </a:outerShdw>
                </a:effectLst>
                <a:latin typeface="Calibri" panose="020F0502020204030204"/>
              </a:rPr>
              <a:t>Background and Purpose</a:t>
            </a:r>
            <a:endPar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6B19E28-7842-4FB0-A97C-619F35685D27}"/>
              </a:ext>
            </a:extLst>
          </p:cNvPr>
          <p:cNvSpPr txBox="1"/>
          <p:nvPr/>
        </p:nvSpPr>
        <p:spPr>
          <a:xfrm>
            <a:off x="1235029" y="2088976"/>
            <a:ext cx="5826005" cy="3416320"/>
          </a:xfrm>
          <a:prstGeom prst="rect">
            <a:avLst/>
          </a:prstGeom>
          <a:noFill/>
        </p:spPr>
        <p:txBody>
          <a:bodyPr wrap="square" rtlCol="0">
            <a:spAutoFit/>
          </a:bodyPr>
          <a:lstStyle/>
          <a:p>
            <a:r>
              <a:rPr lang="en-US" sz="3600" dirty="0">
                <a:solidFill>
                  <a:srgbClr val="FFE699"/>
                </a:solidFill>
              </a:rPr>
              <a:t>sparse information </a:t>
            </a:r>
          </a:p>
          <a:p>
            <a:r>
              <a:rPr lang="en-US" sz="3600" dirty="0">
                <a:solidFill>
                  <a:srgbClr val="FFE699"/>
                </a:solidFill>
              </a:rPr>
              <a:t>+ </a:t>
            </a:r>
          </a:p>
          <a:p>
            <a:r>
              <a:rPr lang="en-US" sz="3600" dirty="0">
                <a:solidFill>
                  <a:srgbClr val="FFE699"/>
                </a:solidFill>
              </a:rPr>
              <a:t>multiple planned projects</a:t>
            </a:r>
          </a:p>
          <a:p>
            <a:r>
              <a:rPr lang="en-US" sz="3600" dirty="0">
                <a:solidFill>
                  <a:srgbClr val="FFE699"/>
                </a:solidFill>
              </a:rPr>
              <a:t>= </a:t>
            </a:r>
          </a:p>
          <a:p>
            <a:r>
              <a:rPr lang="en-US" sz="3600" dirty="0">
                <a:solidFill>
                  <a:srgbClr val="FFE699"/>
                </a:solidFill>
              </a:rPr>
              <a:t>opportunity to learn something new</a:t>
            </a:r>
          </a:p>
        </p:txBody>
      </p:sp>
      <p:pic>
        <p:nvPicPr>
          <p:cNvPr id="5" name="Picture 4">
            <a:extLst>
              <a:ext uri="{FF2B5EF4-FFF2-40B4-BE49-F238E27FC236}">
                <a16:creationId xmlns:a16="http://schemas.microsoft.com/office/drawing/2014/main" id="{21D4A2EE-4612-4D35-8D47-872168363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523" y="1209154"/>
            <a:ext cx="4132837" cy="5348377"/>
          </a:xfrm>
          <a:prstGeom prst="rect">
            <a:avLst/>
          </a:prstGeom>
          <a:ln w="25400">
            <a:solidFill>
              <a:srgbClr val="FFE699"/>
            </a:solidFill>
          </a:ln>
        </p:spPr>
      </p:pic>
    </p:spTree>
    <p:extLst>
      <p:ext uri="{BB962C8B-B14F-4D97-AF65-F5344CB8AC3E}">
        <p14:creationId xmlns:p14="http://schemas.microsoft.com/office/powerpoint/2010/main" val="3983823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59DF17-D908-4944-87BA-5EC1EC370AEB}"/>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defTabSz="457200">
              <a:defRPr/>
            </a:pPr>
            <a:r>
              <a:rPr lang="en-US" sz="2800" b="1" kern="0" dirty="0">
                <a:ln w="0"/>
                <a:solidFill>
                  <a:prstClr val="black"/>
                </a:solidFill>
                <a:effectLst>
                  <a:outerShdw blurRad="38100" dist="19050" dir="2700000" algn="tl" rotWithShape="0">
                    <a:prstClr val="black">
                      <a:alpha val="40000"/>
                    </a:prstClr>
                  </a:outerShdw>
                </a:effectLst>
              </a:rPr>
              <a:t>Pre-treatment Site Characteristics</a:t>
            </a:r>
          </a:p>
        </p:txBody>
      </p:sp>
      <p:pic>
        <p:nvPicPr>
          <p:cNvPr id="3074" name="Picture 2" descr="Boxplot DMR by project">
            <a:extLst>
              <a:ext uri="{FF2B5EF4-FFF2-40B4-BE49-F238E27FC236}">
                <a16:creationId xmlns:a16="http://schemas.microsoft.com/office/drawing/2014/main" id="{75AEB017-67A4-42E9-A088-8D7D643B0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202" y="1371749"/>
            <a:ext cx="7437551" cy="4961829"/>
          </a:xfrm>
          <a:prstGeom prst="rect">
            <a:avLst/>
          </a:prstGeom>
          <a:noFill/>
          <a:ln w="25400" algn="ctr">
            <a:solidFill>
              <a:srgbClr val="FFE699"/>
            </a:solidFill>
            <a:miter lim="800000"/>
            <a:headEnd/>
            <a:tailEnd/>
          </a:ln>
          <a:effectLst/>
          <a:extLst>
            <a:ext uri="{909E8E84-426E-40DD-AFC4-6F175D3DCCD1}">
              <a14:hiddenFill xmlns:a14="http://schemas.microsoft.com/office/drawing/2010/main">
                <a:solidFill>
                  <a:srgbClr val="3B3B3B"/>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354407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8CA002B-9890-4B61-94FB-6552E987A79A}"/>
              </a:ext>
            </a:extLst>
          </p:cNvPr>
          <p:cNvSpPr/>
          <p:nvPr/>
        </p:nvSpPr>
        <p:spPr>
          <a:xfrm>
            <a:off x="3788228" y="1995056"/>
            <a:ext cx="4465122" cy="2683823"/>
          </a:xfrm>
          <a:prstGeom prst="roundRect">
            <a:avLst/>
          </a:prstGeom>
          <a:solidFill>
            <a:srgbClr val="FECD54"/>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Thank You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kern="0" dirty="0">
                <a:ln w="0"/>
                <a:solidFill>
                  <a:prstClr val="black"/>
                </a:solidFill>
                <a:effectLst>
                  <a:outerShdw blurRad="38100" dist="19050" dir="2700000" algn="tl" rotWithShape="0">
                    <a:prstClr val="black">
                      <a:alpha val="40000"/>
                    </a:prstClr>
                  </a:outerShdw>
                </a:effectLst>
                <a:latin typeface="Calibri" panose="020F0502020204030204"/>
              </a:rPr>
              <a:t>contact: rbwayman@ucdavis.edu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24066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875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04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dirty="0">
                <a:ln w="0"/>
                <a:solidFill>
                  <a:prstClr val="black"/>
                </a:solidFill>
                <a:effectLst>
                  <a:outerShdw blurRad="38100" dist="19050" dir="2700000" algn="tl" rotWithShape="0">
                    <a:prstClr val="black">
                      <a:alpha val="40000"/>
                    </a:prstClr>
                  </a:outerShdw>
                </a:effectLst>
                <a:latin typeface="Calibri" panose="020F0502020204030204"/>
              </a:rPr>
              <a:t>Background and Purpose</a:t>
            </a:r>
            <a:endPar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0DD8DA2-E33F-4097-8436-F5F44630B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901" y="1053459"/>
            <a:ext cx="4364154" cy="5647728"/>
          </a:xfrm>
          <a:prstGeom prst="rect">
            <a:avLst/>
          </a:prstGeom>
        </p:spPr>
      </p:pic>
    </p:spTree>
    <p:extLst>
      <p:ext uri="{BB962C8B-B14F-4D97-AF65-F5344CB8AC3E}">
        <p14:creationId xmlns:p14="http://schemas.microsoft.com/office/powerpoint/2010/main" val="3783104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319ED1-BE67-4805-9287-7FFC8D245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086" y="1674423"/>
            <a:ext cx="5921820" cy="4441365"/>
          </a:xfrm>
          <a:prstGeom prst="rect">
            <a:avLst/>
          </a:prstGeom>
          <a:ln w="25400">
            <a:solidFill>
              <a:srgbClr val="FFC000">
                <a:lumMod val="40000"/>
                <a:lumOff val="60000"/>
              </a:srgbClr>
            </a:solidFill>
          </a:ln>
        </p:spPr>
      </p:pic>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Background and Purpose</a:t>
            </a:r>
          </a:p>
        </p:txBody>
      </p:sp>
      <p:sp>
        <p:nvSpPr>
          <p:cNvPr id="2" name="TextBox 1">
            <a:extLst>
              <a:ext uri="{FF2B5EF4-FFF2-40B4-BE49-F238E27FC236}">
                <a16:creationId xmlns:a16="http://schemas.microsoft.com/office/drawing/2014/main" id="{E6B19E28-7842-4FB0-A97C-619F35685D27}"/>
              </a:ext>
            </a:extLst>
          </p:cNvPr>
          <p:cNvSpPr txBox="1"/>
          <p:nvPr/>
        </p:nvSpPr>
        <p:spPr>
          <a:xfrm>
            <a:off x="427145" y="2798617"/>
            <a:ext cx="5670833" cy="206210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Concern over dwarf mistletoe (</a:t>
            </a:r>
            <a:r>
              <a:rPr kumimoji="0" lang="en-US" sz="3200" b="0" i="1" u="none" strike="noStrike" kern="1200" cap="none" spc="0" normalizeH="0" baseline="0" noProof="0" dirty="0" err="1">
                <a:ln>
                  <a:noFill/>
                </a:ln>
                <a:solidFill>
                  <a:srgbClr val="FFE699"/>
                </a:solidFill>
                <a:effectLst/>
                <a:uLnTx/>
                <a:uFillTx/>
                <a:latin typeface="Calibri" panose="020F0502020204030204"/>
                <a:ea typeface="+mn-ea"/>
                <a:cs typeface="+mn-cs"/>
              </a:rPr>
              <a:t>Arceuthobium</a:t>
            </a:r>
            <a:r>
              <a:rPr kumimoji="0" lang="en-US" sz="3200" b="0" i="1" u="none" strike="noStrike" kern="1200" cap="none" spc="0" normalizeH="0" baseline="0" noProof="0" dirty="0">
                <a:ln>
                  <a:noFill/>
                </a:ln>
                <a:solidFill>
                  <a:srgbClr val="FFE699"/>
                </a:solidFill>
                <a:effectLst/>
                <a:uLnTx/>
                <a:uFillTx/>
                <a:latin typeface="Calibri" panose="020F0502020204030204"/>
                <a:ea typeface="+mn-ea"/>
                <a:cs typeface="+mn-cs"/>
              </a:rPr>
              <a:t> </a:t>
            </a:r>
            <a:r>
              <a:rPr kumimoji="0" lang="en-US" sz="3200" b="0" i="1" u="none" strike="noStrike" kern="1200" cap="none" spc="0" normalizeH="0" baseline="0" noProof="0" dirty="0" err="1">
                <a:ln>
                  <a:noFill/>
                </a:ln>
                <a:solidFill>
                  <a:srgbClr val="FFE699"/>
                </a:solidFill>
                <a:effectLst/>
                <a:uLnTx/>
                <a:uFillTx/>
                <a:latin typeface="Calibri" panose="020F0502020204030204"/>
                <a:ea typeface="+mn-ea"/>
                <a:cs typeface="+mn-cs"/>
              </a:rPr>
              <a:t>abietinum</a:t>
            </a: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E699"/>
                </a:solidFill>
                <a:effectLst/>
                <a:uLnTx/>
                <a:uFillTx/>
                <a:latin typeface="Calibri" panose="020F0502020204030204"/>
                <a:ea typeface="+mn-ea"/>
                <a:cs typeface="+mn-cs"/>
              </a:rPr>
              <a:t>Cytospora</a:t>
            </a: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 canker (</a:t>
            </a:r>
            <a:r>
              <a:rPr kumimoji="0" lang="en-US" sz="3200" b="0" i="1" u="none" strike="noStrike" kern="1200" cap="none" spc="0" normalizeH="0" baseline="0" noProof="0" dirty="0" err="1">
                <a:ln>
                  <a:noFill/>
                </a:ln>
                <a:solidFill>
                  <a:srgbClr val="FFE699"/>
                </a:solidFill>
                <a:effectLst/>
                <a:uLnTx/>
                <a:uFillTx/>
                <a:latin typeface="Calibri" panose="020F0502020204030204"/>
                <a:ea typeface="+mn-ea"/>
                <a:cs typeface="+mn-cs"/>
              </a:rPr>
              <a:t>Cytospora</a:t>
            </a:r>
            <a:r>
              <a:rPr kumimoji="0" lang="en-US" sz="3200" b="0" i="1" u="none" strike="noStrike" kern="1200" cap="none" spc="0" normalizeH="0" baseline="0" noProof="0" dirty="0">
                <a:ln>
                  <a:noFill/>
                </a:ln>
                <a:solidFill>
                  <a:srgbClr val="FFE699"/>
                </a:solidFill>
                <a:effectLst/>
                <a:uLnTx/>
                <a:uFillTx/>
                <a:latin typeface="Calibri" panose="020F0502020204030204"/>
                <a:ea typeface="+mn-ea"/>
                <a:cs typeface="+mn-cs"/>
              </a:rPr>
              <a:t> </a:t>
            </a:r>
            <a:r>
              <a:rPr kumimoji="0" lang="en-US" sz="3200" b="0" i="1" u="none" strike="noStrike" kern="1200" cap="none" spc="0" normalizeH="0" baseline="0" noProof="0" dirty="0" err="1">
                <a:ln>
                  <a:noFill/>
                </a:ln>
                <a:solidFill>
                  <a:srgbClr val="FFE699"/>
                </a:solidFill>
                <a:effectLst/>
                <a:uLnTx/>
                <a:uFillTx/>
                <a:latin typeface="Calibri" panose="020F0502020204030204"/>
                <a:ea typeface="+mn-ea"/>
                <a:cs typeface="+mn-cs"/>
              </a:rPr>
              <a:t>abietis</a:t>
            </a: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 and other pathogens</a:t>
            </a:r>
            <a:endParaRPr lang="en-US" sz="3200" dirty="0">
              <a:solidFill>
                <a:srgbClr val="FFE699"/>
              </a:solidFill>
              <a:latin typeface="Calibri" panose="020F0502020204030204"/>
            </a:endParaRPr>
          </a:p>
        </p:txBody>
      </p:sp>
      <p:sp>
        <p:nvSpPr>
          <p:cNvPr id="7" name="TextBox 6">
            <a:extLst>
              <a:ext uri="{FF2B5EF4-FFF2-40B4-BE49-F238E27FC236}">
                <a16:creationId xmlns:a16="http://schemas.microsoft.com/office/drawing/2014/main" id="{D798220D-0936-4C7A-8F6F-1CFE50EA0615}"/>
              </a:ext>
            </a:extLst>
          </p:cNvPr>
          <p:cNvSpPr txBox="1"/>
          <p:nvPr/>
        </p:nvSpPr>
        <p:spPr>
          <a:xfrm>
            <a:off x="8858996" y="5808011"/>
            <a:ext cx="2999026" cy="307777"/>
          </a:xfrm>
          <a:prstGeom prst="rect">
            <a:avLst/>
          </a:prstGeom>
          <a:noFill/>
        </p:spPr>
        <p:txBody>
          <a:bodyPr wrap="none" rtlCol="0">
            <a:spAutoFit/>
          </a:bodyPr>
          <a:lstStyle/>
          <a:p>
            <a:r>
              <a:rPr lang="en-US" sz="1400" b="1" dirty="0">
                <a:ln w="6350" cmpd="sng">
                  <a:solidFill>
                    <a:schemeClr val="tx1"/>
                  </a:solidFill>
                </a:ln>
                <a:solidFill>
                  <a:srgbClr val="FFE699"/>
                </a:solidFill>
              </a:rPr>
              <a:t>Foster Firs plot 20, 2016. M. Rampulla</a:t>
            </a:r>
            <a:endParaRPr lang="en-US" sz="1400" dirty="0">
              <a:solidFill>
                <a:srgbClr val="FFE699"/>
              </a:solidFill>
            </a:endParaRPr>
          </a:p>
        </p:txBody>
      </p:sp>
    </p:spTree>
    <p:extLst>
      <p:ext uri="{BB962C8B-B14F-4D97-AF65-F5344CB8AC3E}">
        <p14:creationId xmlns:p14="http://schemas.microsoft.com/office/powerpoint/2010/main" val="4095700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87F1A3-FFB5-4D3B-99BC-2492E1DC0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853" y="1127155"/>
            <a:ext cx="6758249" cy="5068687"/>
          </a:xfrm>
          <a:prstGeom prst="rect">
            <a:avLst/>
          </a:prstGeom>
          <a:ln w="25400">
            <a:solidFill>
              <a:srgbClr val="FFC000">
                <a:lumMod val="40000"/>
                <a:lumOff val="60000"/>
              </a:srgbClr>
            </a:solidFill>
          </a:ln>
        </p:spPr>
      </p:pic>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Background and Purpose</a:t>
            </a:r>
          </a:p>
        </p:txBody>
      </p:sp>
      <p:sp>
        <p:nvSpPr>
          <p:cNvPr id="2" name="TextBox 1">
            <a:extLst>
              <a:ext uri="{FF2B5EF4-FFF2-40B4-BE49-F238E27FC236}">
                <a16:creationId xmlns:a16="http://schemas.microsoft.com/office/drawing/2014/main" id="{E6B19E28-7842-4FB0-A97C-619F35685D27}"/>
              </a:ext>
            </a:extLst>
          </p:cNvPr>
          <p:cNvSpPr txBox="1"/>
          <p:nvPr/>
        </p:nvSpPr>
        <p:spPr>
          <a:xfrm>
            <a:off x="4130113" y="6273225"/>
            <a:ext cx="3998792"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Red fir dwarf mistletoe</a:t>
            </a:r>
            <a:endParaRPr lang="en-US" sz="3200" dirty="0">
              <a:solidFill>
                <a:srgbClr val="FFE699"/>
              </a:solidFill>
              <a:latin typeface="Calibri" panose="020F0502020204030204"/>
            </a:endParaRPr>
          </a:p>
        </p:txBody>
      </p:sp>
      <p:sp>
        <p:nvSpPr>
          <p:cNvPr id="8" name="TextBox 7">
            <a:extLst>
              <a:ext uri="{FF2B5EF4-FFF2-40B4-BE49-F238E27FC236}">
                <a16:creationId xmlns:a16="http://schemas.microsoft.com/office/drawing/2014/main" id="{E9096EE9-2CAD-4650-B74D-BB1A23CD0280}"/>
              </a:ext>
            </a:extLst>
          </p:cNvPr>
          <p:cNvSpPr txBox="1"/>
          <p:nvPr/>
        </p:nvSpPr>
        <p:spPr>
          <a:xfrm>
            <a:off x="2718853" y="5888065"/>
            <a:ext cx="2286460" cy="307777"/>
          </a:xfrm>
          <a:prstGeom prst="rect">
            <a:avLst/>
          </a:prstGeom>
          <a:noFill/>
        </p:spPr>
        <p:txBody>
          <a:bodyPr wrap="none" rtlCol="0">
            <a:spAutoFit/>
          </a:bodyPr>
          <a:lstStyle/>
          <a:p>
            <a:r>
              <a:rPr lang="en-US" sz="1400" b="1" dirty="0">
                <a:ln w="6350" cmpd="sng">
                  <a:solidFill>
                    <a:schemeClr val="tx1"/>
                  </a:solidFill>
                </a:ln>
                <a:solidFill>
                  <a:srgbClr val="FFE699"/>
                </a:solidFill>
              </a:rPr>
              <a:t>Foster Firs 2016. R. Wayman</a:t>
            </a:r>
            <a:endParaRPr lang="en-US" sz="1400" dirty="0">
              <a:solidFill>
                <a:srgbClr val="FFE699"/>
              </a:solidFill>
            </a:endParaRPr>
          </a:p>
        </p:txBody>
      </p:sp>
    </p:spTree>
    <p:extLst>
      <p:ext uri="{BB962C8B-B14F-4D97-AF65-F5344CB8AC3E}">
        <p14:creationId xmlns:p14="http://schemas.microsoft.com/office/powerpoint/2010/main" val="108162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3EB6FE-047B-49C0-BC1E-9B04B9594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254" y="1148466"/>
            <a:ext cx="7521447" cy="5038291"/>
          </a:xfrm>
          <a:prstGeom prst="rect">
            <a:avLst/>
          </a:prstGeom>
          <a:ln w="25400">
            <a:solidFill>
              <a:srgbClr val="FFC000">
                <a:lumMod val="40000"/>
                <a:lumOff val="60000"/>
              </a:srgbClr>
            </a:solidFill>
          </a:ln>
        </p:spPr>
      </p:pic>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Background and Purpose</a:t>
            </a:r>
          </a:p>
        </p:txBody>
      </p:sp>
      <p:sp>
        <p:nvSpPr>
          <p:cNvPr id="2" name="TextBox 1">
            <a:extLst>
              <a:ext uri="{FF2B5EF4-FFF2-40B4-BE49-F238E27FC236}">
                <a16:creationId xmlns:a16="http://schemas.microsoft.com/office/drawing/2014/main" id="{E6B19E28-7842-4FB0-A97C-619F35685D27}"/>
              </a:ext>
            </a:extLst>
          </p:cNvPr>
          <p:cNvSpPr txBox="1"/>
          <p:nvPr/>
        </p:nvSpPr>
        <p:spPr>
          <a:xfrm>
            <a:off x="2279398" y="6213265"/>
            <a:ext cx="7637160"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Red fir dwarf mistletoe and </a:t>
            </a:r>
            <a:r>
              <a:rPr kumimoji="0" lang="en-US" sz="3200" b="0" i="0" u="none" strike="noStrike" kern="1200" cap="none" spc="0" normalizeH="0" baseline="0" noProof="0" dirty="0" err="1">
                <a:ln>
                  <a:noFill/>
                </a:ln>
                <a:solidFill>
                  <a:srgbClr val="FFE699"/>
                </a:solidFill>
                <a:effectLst/>
                <a:uLnTx/>
                <a:uFillTx/>
                <a:latin typeface="Calibri" panose="020F0502020204030204"/>
                <a:ea typeface="+mn-ea"/>
                <a:cs typeface="+mn-cs"/>
              </a:rPr>
              <a:t>Cytospora</a:t>
            </a: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 canker </a:t>
            </a:r>
            <a:endParaRPr lang="en-US" sz="3200" dirty="0">
              <a:solidFill>
                <a:srgbClr val="FFE699"/>
              </a:solidFill>
              <a:latin typeface="Calibri" panose="020F0502020204030204"/>
            </a:endParaRPr>
          </a:p>
        </p:txBody>
      </p:sp>
      <p:sp>
        <p:nvSpPr>
          <p:cNvPr id="7" name="TextBox 6">
            <a:extLst>
              <a:ext uri="{FF2B5EF4-FFF2-40B4-BE49-F238E27FC236}">
                <a16:creationId xmlns:a16="http://schemas.microsoft.com/office/drawing/2014/main" id="{D798220D-0936-4C7A-8F6F-1CFE50EA0615}"/>
              </a:ext>
            </a:extLst>
          </p:cNvPr>
          <p:cNvSpPr txBox="1"/>
          <p:nvPr/>
        </p:nvSpPr>
        <p:spPr>
          <a:xfrm>
            <a:off x="7656047" y="5878980"/>
            <a:ext cx="2202654" cy="307777"/>
          </a:xfrm>
          <a:prstGeom prst="rect">
            <a:avLst/>
          </a:prstGeom>
          <a:noFill/>
        </p:spPr>
        <p:txBody>
          <a:bodyPr wrap="none" rtlCol="0">
            <a:spAutoFit/>
          </a:bodyPr>
          <a:lstStyle/>
          <a:p>
            <a:r>
              <a:rPr lang="en-US" sz="1400" b="1" dirty="0">
                <a:ln w="6350" cmpd="sng">
                  <a:solidFill>
                    <a:schemeClr val="tx1"/>
                  </a:solidFill>
                </a:ln>
                <a:solidFill>
                  <a:srgbClr val="FFE699"/>
                </a:solidFill>
              </a:rPr>
              <a:t>Eldorado NF, M. Mackenzie</a:t>
            </a:r>
          </a:p>
        </p:txBody>
      </p:sp>
    </p:spTree>
    <p:extLst>
      <p:ext uri="{BB962C8B-B14F-4D97-AF65-F5344CB8AC3E}">
        <p14:creationId xmlns:p14="http://schemas.microsoft.com/office/powerpoint/2010/main" val="23373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D65198-906E-4BC1-947B-D3D4C55AA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61" y="1148540"/>
            <a:ext cx="3211553" cy="5038217"/>
          </a:xfrm>
          <a:prstGeom prst="rect">
            <a:avLst/>
          </a:prstGeom>
          <a:ln w="25400">
            <a:solidFill>
              <a:srgbClr val="FFC000">
                <a:lumMod val="40000"/>
                <a:lumOff val="60000"/>
              </a:srgbClr>
            </a:solidFill>
          </a:ln>
        </p:spPr>
      </p:pic>
      <p:pic>
        <p:nvPicPr>
          <p:cNvPr id="9" name="Picture 8">
            <a:extLst>
              <a:ext uri="{FF2B5EF4-FFF2-40B4-BE49-F238E27FC236}">
                <a16:creationId xmlns:a16="http://schemas.microsoft.com/office/drawing/2014/main" id="{1DBE4534-3662-4285-9FAB-3353D32FF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223" y="1148540"/>
            <a:ext cx="3394444" cy="5064725"/>
          </a:xfrm>
          <a:prstGeom prst="rect">
            <a:avLst/>
          </a:prstGeom>
          <a:ln w="25400">
            <a:solidFill>
              <a:srgbClr val="FFC000">
                <a:lumMod val="40000"/>
                <a:lumOff val="60000"/>
              </a:srgbClr>
            </a:solidFill>
          </a:ln>
        </p:spPr>
      </p:pic>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Background and Purpose</a:t>
            </a:r>
          </a:p>
        </p:txBody>
      </p:sp>
      <p:sp>
        <p:nvSpPr>
          <p:cNvPr id="2" name="TextBox 1">
            <a:extLst>
              <a:ext uri="{FF2B5EF4-FFF2-40B4-BE49-F238E27FC236}">
                <a16:creationId xmlns:a16="http://schemas.microsoft.com/office/drawing/2014/main" id="{E6B19E28-7842-4FB0-A97C-619F35685D27}"/>
              </a:ext>
            </a:extLst>
          </p:cNvPr>
          <p:cNvSpPr txBox="1"/>
          <p:nvPr/>
        </p:nvSpPr>
        <p:spPr>
          <a:xfrm>
            <a:off x="2853054" y="6213265"/>
            <a:ext cx="6489848"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Red fir flagging from </a:t>
            </a:r>
            <a:r>
              <a:rPr kumimoji="0" lang="en-US" sz="3200" b="0" i="0" u="none" strike="noStrike" kern="1200" cap="none" spc="0" normalizeH="0" baseline="0" noProof="0" dirty="0" err="1">
                <a:ln>
                  <a:noFill/>
                </a:ln>
                <a:solidFill>
                  <a:srgbClr val="FFE699"/>
                </a:solidFill>
                <a:effectLst/>
                <a:uLnTx/>
                <a:uFillTx/>
                <a:latin typeface="Calibri" panose="020F0502020204030204"/>
                <a:ea typeface="+mn-ea"/>
                <a:cs typeface="+mn-cs"/>
              </a:rPr>
              <a:t>Cytospora</a:t>
            </a: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 canker </a:t>
            </a:r>
            <a:endParaRPr lang="en-US" sz="3200" dirty="0">
              <a:solidFill>
                <a:srgbClr val="FFE699"/>
              </a:solidFill>
              <a:latin typeface="Calibri" panose="020F0502020204030204"/>
            </a:endParaRPr>
          </a:p>
        </p:txBody>
      </p:sp>
      <p:sp>
        <p:nvSpPr>
          <p:cNvPr id="7" name="TextBox 6">
            <a:extLst>
              <a:ext uri="{FF2B5EF4-FFF2-40B4-BE49-F238E27FC236}">
                <a16:creationId xmlns:a16="http://schemas.microsoft.com/office/drawing/2014/main" id="{D798220D-0936-4C7A-8F6F-1CFE50EA0615}"/>
              </a:ext>
            </a:extLst>
          </p:cNvPr>
          <p:cNvSpPr txBox="1"/>
          <p:nvPr/>
        </p:nvSpPr>
        <p:spPr>
          <a:xfrm>
            <a:off x="7451013" y="5878980"/>
            <a:ext cx="2202654" cy="307777"/>
          </a:xfrm>
          <a:prstGeom prst="rect">
            <a:avLst/>
          </a:prstGeom>
          <a:noFill/>
        </p:spPr>
        <p:txBody>
          <a:bodyPr wrap="none" rtlCol="0">
            <a:spAutoFit/>
          </a:bodyPr>
          <a:lstStyle/>
          <a:p>
            <a:r>
              <a:rPr lang="en-US" sz="1400" b="1" dirty="0">
                <a:ln w="6350" cmpd="sng">
                  <a:solidFill>
                    <a:schemeClr val="tx1"/>
                  </a:solidFill>
                </a:ln>
                <a:solidFill>
                  <a:srgbClr val="FFE699"/>
                </a:solidFill>
              </a:rPr>
              <a:t>Eldorado NF, M. Mackenzie</a:t>
            </a:r>
          </a:p>
        </p:txBody>
      </p:sp>
      <p:sp>
        <p:nvSpPr>
          <p:cNvPr id="10" name="TextBox 9">
            <a:extLst>
              <a:ext uri="{FF2B5EF4-FFF2-40B4-BE49-F238E27FC236}">
                <a16:creationId xmlns:a16="http://schemas.microsoft.com/office/drawing/2014/main" id="{0DD4BC2E-5434-416F-ADEA-52D6D14A01BC}"/>
              </a:ext>
            </a:extLst>
          </p:cNvPr>
          <p:cNvSpPr txBox="1"/>
          <p:nvPr/>
        </p:nvSpPr>
        <p:spPr>
          <a:xfrm>
            <a:off x="3444260" y="5878979"/>
            <a:ext cx="2202654" cy="307777"/>
          </a:xfrm>
          <a:prstGeom prst="rect">
            <a:avLst/>
          </a:prstGeom>
          <a:noFill/>
        </p:spPr>
        <p:txBody>
          <a:bodyPr wrap="none" rtlCol="0">
            <a:spAutoFit/>
          </a:bodyPr>
          <a:lstStyle/>
          <a:p>
            <a:r>
              <a:rPr lang="en-US" sz="1400" b="1" dirty="0">
                <a:ln w="6350" cmpd="sng">
                  <a:solidFill>
                    <a:schemeClr val="tx1"/>
                  </a:solidFill>
                </a:ln>
                <a:solidFill>
                  <a:srgbClr val="FFE699"/>
                </a:solidFill>
              </a:rPr>
              <a:t>Eldorado NF, M. Mackenzie</a:t>
            </a:r>
          </a:p>
        </p:txBody>
      </p:sp>
    </p:spTree>
    <p:extLst>
      <p:ext uri="{BB962C8B-B14F-4D97-AF65-F5344CB8AC3E}">
        <p14:creationId xmlns:p14="http://schemas.microsoft.com/office/powerpoint/2010/main" val="814688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dirty="0">
                <a:ln w="0"/>
                <a:solidFill>
                  <a:prstClr val="black"/>
                </a:solidFill>
                <a:effectLst>
                  <a:outerShdw blurRad="38100" dist="19050" dir="2700000" algn="tl" rotWithShape="0">
                    <a:prstClr val="black">
                      <a:alpha val="40000"/>
                    </a:prstClr>
                  </a:outerShdw>
                </a:effectLst>
                <a:latin typeface="Calibri" panose="020F0502020204030204"/>
              </a:rPr>
              <a:t>Project Sites</a:t>
            </a:r>
            <a:endPar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1D4A2EE-4612-4D35-8D47-8721683639D3}"/>
              </a:ext>
            </a:extLst>
          </p:cNvPr>
          <p:cNvPicPr>
            <a:picLocks noChangeAspect="1"/>
          </p:cNvPicPr>
          <p:nvPr/>
        </p:nvPicPr>
        <p:blipFill rotWithShape="1">
          <a:blip r:embed="rId3">
            <a:extLst>
              <a:ext uri="{28A0092B-C50C-407E-A947-70E740481C1C}">
                <a14:useLocalDpi xmlns:a14="http://schemas.microsoft.com/office/drawing/2010/main" val="0"/>
              </a:ext>
            </a:extLst>
          </a:blip>
          <a:srcRect l="27736" t="27208" b="20912"/>
          <a:stretch/>
        </p:blipFill>
        <p:spPr>
          <a:xfrm>
            <a:off x="3175275" y="1127279"/>
            <a:ext cx="5845405" cy="5430844"/>
          </a:xfrm>
          <a:prstGeom prst="rect">
            <a:avLst/>
          </a:prstGeom>
          <a:ln w="25400">
            <a:solidFill>
              <a:srgbClr val="FFE699"/>
            </a:solidFill>
          </a:ln>
        </p:spPr>
      </p:pic>
    </p:spTree>
    <p:extLst>
      <p:ext uri="{BB962C8B-B14F-4D97-AF65-F5344CB8AC3E}">
        <p14:creationId xmlns:p14="http://schemas.microsoft.com/office/powerpoint/2010/main" val="2960589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317CF-5816-499D-B4A9-AEAFA404D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085" y="1674424"/>
            <a:ext cx="5921820" cy="4441365"/>
          </a:xfrm>
          <a:prstGeom prst="rect">
            <a:avLst/>
          </a:prstGeom>
          <a:ln w="25400">
            <a:solidFill>
              <a:srgbClr val="FFC000">
                <a:lumMod val="40000"/>
                <a:lumOff val="60000"/>
              </a:srgbClr>
            </a:solidFill>
          </a:ln>
        </p:spPr>
      </p:pic>
      <p:sp>
        <p:nvSpPr>
          <p:cNvPr id="4" name="Rectangle: Rounded Corners 3">
            <a:extLst>
              <a:ext uri="{FF2B5EF4-FFF2-40B4-BE49-F238E27FC236}">
                <a16:creationId xmlns:a16="http://schemas.microsoft.com/office/drawing/2014/main" id="{577239D4-8A90-4C53-B1E2-DF4AA88D870E}"/>
              </a:ext>
            </a:extLst>
          </p:cNvPr>
          <p:cNvSpPr/>
          <p:nvPr/>
        </p:nvSpPr>
        <p:spPr>
          <a:xfrm>
            <a:off x="771895" y="330925"/>
            <a:ext cx="10652167" cy="558139"/>
          </a:xfrm>
          <a:prstGeom prst="roundRect">
            <a:avLst/>
          </a:prstGeom>
          <a:solidFill>
            <a:srgbClr val="FEDC86">
              <a:alpha val="70000"/>
            </a:srgbClr>
          </a:solidFill>
          <a:ln w="38100" cap="flat" cmpd="sng" algn="ctr">
            <a:solidFill>
              <a:srgbClr val="FFC000">
                <a:lumMod val="40000"/>
                <a:lumOff val="6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Monitoring Questions</a:t>
            </a:r>
          </a:p>
        </p:txBody>
      </p:sp>
      <p:sp>
        <p:nvSpPr>
          <p:cNvPr id="2" name="TextBox 1">
            <a:extLst>
              <a:ext uri="{FF2B5EF4-FFF2-40B4-BE49-F238E27FC236}">
                <a16:creationId xmlns:a16="http://schemas.microsoft.com/office/drawing/2014/main" id="{E6B19E28-7842-4FB0-A97C-619F35685D27}"/>
              </a:ext>
            </a:extLst>
          </p:cNvPr>
          <p:cNvSpPr txBox="1"/>
          <p:nvPr/>
        </p:nvSpPr>
        <p:spPr>
          <a:xfrm>
            <a:off x="296888" y="1578330"/>
            <a:ext cx="5670833" cy="40318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How did treatments affect:</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basal area and canopy cover</a:t>
            </a:r>
            <a:endParaRPr lang="en-US" sz="3200" dirty="0">
              <a:solidFill>
                <a:srgbClr val="FFE699"/>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E699"/>
                </a:solidFill>
                <a:effectLst/>
                <a:uLnTx/>
                <a:uFillTx/>
                <a:latin typeface="Calibri" panose="020F0502020204030204"/>
                <a:ea typeface="+mn-ea"/>
                <a:cs typeface="+mn-cs"/>
              </a:rPr>
              <a:t>tree density and species composition</a:t>
            </a:r>
            <a:endParaRPr lang="en-US" sz="3200" dirty="0">
              <a:solidFill>
                <a:srgbClr val="FFE699"/>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structural diversity, including shrubs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FFE699"/>
                </a:solidFill>
                <a:latin typeface="Calibri" panose="020F0502020204030204"/>
              </a:rPr>
              <a:t>herbaceous plant cover</a:t>
            </a:r>
          </a:p>
        </p:txBody>
      </p:sp>
      <p:sp>
        <p:nvSpPr>
          <p:cNvPr id="6" name="TextBox 5">
            <a:extLst>
              <a:ext uri="{FF2B5EF4-FFF2-40B4-BE49-F238E27FC236}">
                <a16:creationId xmlns:a16="http://schemas.microsoft.com/office/drawing/2014/main" id="{5660F51C-C4B9-4787-AD54-9E2901DA9AC5}"/>
              </a:ext>
            </a:extLst>
          </p:cNvPr>
          <p:cNvSpPr txBox="1"/>
          <p:nvPr/>
        </p:nvSpPr>
        <p:spPr>
          <a:xfrm>
            <a:off x="8912250" y="5808012"/>
            <a:ext cx="2907655" cy="307777"/>
          </a:xfrm>
          <a:prstGeom prst="rect">
            <a:avLst/>
          </a:prstGeom>
          <a:noFill/>
        </p:spPr>
        <p:txBody>
          <a:bodyPr wrap="none" rtlCol="0">
            <a:spAutoFit/>
          </a:bodyPr>
          <a:lstStyle/>
          <a:p>
            <a:r>
              <a:rPr lang="en-US" sz="1400" b="1" dirty="0">
                <a:ln w="6350" cmpd="sng">
                  <a:solidFill>
                    <a:schemeClr val="tx1"/>
                  </a:solidFill>
                </a:ln>
                <a:solidFill>
                  <a:srgbClr val="FFE699"/>
                </a:solidFill>
              </a:rPr>
              <a:t>Foster Firs plot 4, 2016. M. Rampulla</a:t>
            </a:r>
            <a:endParaRPr lang="en-US" sz="1400" dirty="0">
              <a:solidFill>
                <a:srgbClr val="FFE699"/>
              </a:solidFill>
            </a:endParaRPr>
          </a:p>
        </p:txBody>
      </p:sp>
    </p:spTree>
    <p:extLst>
      <p:ext uri="{BB962C8B-B14F-4D97-AF65-F5344CB8AC3E}">
        <p14:creationId xmlns:p14="http://schemas.microsoft.com/office/powerpoint/2010/main" val="3723898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6535</TotalTime>
  <Words>1598</Words>
  <Application>Microsoft Office PowerPoint</Application>
  <PresentationFormat>Widescreen</PresentationFormat>
  <Paragraphs>141</Paragraphs>
  <Slides>23</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B Wayman</dc:creator>
  <cp:lastModifiedBy>Rebecca B Wayman</cp:lastModifiedBy>
  <cp:revision>21</cp:revision>
  <dcterms:created xsi:type="dcterms:W3CDTF">2017-10-27T21:06:51Z</dcterms:created>
  <dcterms:modified xsi:type="dcterms:W3CDTF">2017-11-08T00:55:17Z</dcterms:modified>
</cp:coreProperties>
</file>