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1" r:id="rId1"/>
  </p:sldMasterIdLst>
  <p:notesMasterIdLst>
    <p:notesMasterId r:id="rId13"/>
  </p:notesMasterIdLst>
  <p:sldIdLst>
    <p:sldId id="315" r:id="rId2"/>
    <p:sldId id="331" r:id="rId3"/>
    <p:sldId id="325" r:id="rId4"/>
    <p:sldId id="334" r:id="rId5"/>
    <p:sldId id="333" r:id="rId6"/>
    <p:sldId id="328" r:id="rId7"/>
    <p:sldId id="327" r:id="rId8"/>
    <p:sldId id="329" r:id="rId9"/>
    <p:sldId id="336" r:id="rId10"/>
    <p:sldId id="335" r:id="rId11"/>
    <p:sldId id="289" r:id="rId12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2" autoAdjust="0"/>
    <p:restoredTop sz="90182" autoAdjust="0"/>
  </p:normalViewPr>
  <p:slideViewPr>
    <p:cSldViewPr snapToGrid="0">
      <p:cViewPr varScale="1">
        <p:scale>
          <a:sx n="75" d="100"/>
          <a:sy n="75" d="100"/>
        </p:scale>
        <p:origin x="6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3248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3248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59D2E413-D4E2-4FCF-8BF7-C908A133F92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90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43333"/>
            <a:ext cx="5547360" cy="3635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3247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3247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7E17BA60-37CE-4DCB-AA26-271C8120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90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7BA60-37CE-4DCB-AA26-271C81200E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0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7BA60-37CE-4DCB-AA26-271C81200E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9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7BA60-37CE-4DCB-AA26-271C81200E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90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only they are the same age, both plots could be side by side.  This is from google earth 2011.</a:t>
            </a:r>
            <a:r>
              <a:rPr lang="en-US" dirty="0" smtClean="0"/>
              <a:t> The pictures were taken in 2009.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7BA60-37CE-4DCB-AA26-271C81200E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8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1766-C11C-4232-A04E-6E6F738A9201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7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4077-4C0B-4A54-B33D-22C037086993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7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038D-0A90-45C9-939A-6A3AC0D9A54D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574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A2A6-EEA9-44D7-ADFC-C399C387D265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7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CDF0-E1CF-4C99-BEAF-FF697DD9C47F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2233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5FF-C7F0-4281-8E9E-96D77784442A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11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FEEF-DE77-4E25-9BCD-29010F7FCE8E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50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21E1-96F5-4D4A-8767-20D03963AE10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8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B755-1388-439B-99F9-426B6D0003B6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9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C019-6770-4AA1-B69E-66F338DF9D61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5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530D-0BCF-4524-99FD-538C994694F0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4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D2B3-B66D-4EF0-936B-BC3EED20116D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4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9405-2E1A-4AA1-8C4C-AA5C9B7129BF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3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040F-B2DF-4090-95F9-6796CA7EA370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7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DBE8-E6F6-4C5F-AEDA-2C240D1816EA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5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56B4-29F7-4609-B535-04EC19D93C39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7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3ADD8-2F27-492F-B343-E4E26956E9A6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8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82" y="0"/>
            <a:ext cx="915038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391" y="3094411"/>
            <a:ext cx="7553739" cy="204909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Post-fire management regimes on plantation growth and development: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find effective tools to quickly restore a resilient forest?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8583" y="5731717"/>
            <a:ext cx="6600451" cy="1126283"/>
          </a:xfrm>
        </p:spPr>
        <p:txBody>
          <a:bodyPr>
            <a:normAutofit/>
          </a:bodyPr>
          <a:lstStyle/>
          <a:p>
            <a:r>
              <a:rPr lang="en-US" sz="1400" b="1" i="1" dirty="0" smtClean="0"/>
              <a:t>Jianwei Zhang - USDA </a:t>
            </a:r>
            <a:r>
              <a:rPr lang="en-US" sz="1400" b="1" i="1" dirty="0"/>
              <a:t>Forest Service, </a:t>
            </a:r>
            <a:r>
              <a:rPr lang="en-US" sz="1400" b="1" i="1" dirty="0" smtClean="0"/>
              <a:t>PSW - </a:t>
            </a:r>
            <a:r>
              <a:rPr lang="en-US" sz="1400" b="1" i="1" dirty="0"/>
              <a:t>Redding, </a:t>
            </a:r>
            <a:r>
              <a:rPr lang="en-US" sz="1400" b="1" i="1" dirty="0" smtClean="0"/>
              <a:t>California</a:t>
            </a:r>
          </a:p>
          <a:p>
            <a:r>
              <a:rPr lang="en-US" sz="1400" b="1" i="1" dirty="0" smtClean="0"/>
              <a:t>Iris Allen, Mukti Subedi, and Steve Chhin – West Virginia University, Morgantown, WV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407105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2883" y="0"/>
            <a:ext cx="8961119" cy="6858000"/>
            <a:chOff x="631657" y="533400"/>
            <a:chExt cx="7728285" cy="5857876"/>
          </a:xfrm>
        </p:grpSpPr>
        <p:pic>
          <p:nvPicPr>
            <p:cNvPr id="8" name="Picture 2" descr="C:\Users\jianweizhang\Desktop\Elliot Ranch plot 7_1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57" y="533400"/>
              <a:ext cx="7728285" cy="5857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743200" y="2895600"/>
              <a:ext cx="1645920" cy="1645920"/>
            </a:xfrm>
            <a:prstGeom prst="rect">
              <a:avLst/>
            </a:prstGeom>
            <a:noFill/>
            <a:ln w="952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-1320000">
              <a:off x="5175282" y="3398642"/>
              <a:ext cx="2103120" cy="1188720"/>
            </a:xfrm>
            <a:prstGeom prst="rect">
              <a:avLst/>
            </a:prstGeom>
            <a:noFill/>
            <a:ln w="952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 descr="C:\Users\jianweizhang\Pictures\Pictures for Special Projects\Elliot Ranch photos\2009 ElliotRanchPictures\Plot12_160_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0" y="4271121"/>
            <a:ext cx="3741347" cy="253555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jianweizhang\Pictures\Pictures for Special Projects\Elliot Ranch photos\2009 ElliotRanchPictures\Plot15_70_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8955" y="467646"/>
            <a:ext cx="4060503" cy="275185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2160" y="6045578"/>
            <a:ext cx="2138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TPA = 130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BA </a:t>
            </a:r>
            <a:r>
              <a:rPr lang="en-US" b="1" dirty="0">
                <a:solidFill>
                  <a:srgbClr val="FFFF00"/>
                </a:solidFill>
              </a:rPr>
              <a:t>= 270 ft</a:t>
            </a:r>
            <a:r>
              <a:rPr lang="en-US" b="1" baseline="30000" dirty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rgbClr val="FFFF00"/>
                </a:solidFill>
              </a:rPr>
              <a:t>/ac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8955" y="2503342"/>
            <a:ext cx="2138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TPA = </a:t>
            </a:r>
            <a:r>
              <a:rPr lang="en-US" b="1" dirty="0" smtClean="0">
                <a:solidFill>
                  <a:srgbClr val="FFFF00"/>
                </a:solidFill>
              </a:rPr>
              <a:t>40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BA </a:t>
            </a:r>
            <a:r>
              <a:rPr lang="en-US" b="1" dirty="0">
                <a:solidFill>
                  <a:srgbClr val="FFFF00"/>
                </a:solidFill>
              </a:rPr>
              <a:t>= </a:t>
            </a:r>
            <a:r>
              <a:rPr lang="en-US" b="1" dirty="0" smtClean="0">
                <a:solidFill>
                  <a:srgbClr val="FFFF00"/>
                </a:solidFill>
              </a:rPr>
              <a:t>150 </a:t>
            </a:r>
            <a:r>
              <a:rPr lang="en-US" b="1" dirty="0">
                <a:solidFill>
                  <a:srgbClr val="FFFF00"/>
                </a:solidFill>
              </a:rPr>
              <a:t>ft</a:t>
            </a:r>
            <a:r>
              <a:rPr lang="en-US" b="1" baseline="30000" dirty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rgbClr val="FFFF00"/>
                </a:solidFill>
              </a:rPr>
              <a:t>/ac</a:t>
            </a:r>
          </a:p>
        </p:txBody>
      </p:sp>
    </p:spTree>
    <p:extLst>
      <p:ext uri="{BB962C8B-B14F-4D97-AF65-F5344CB8AC3E}">
        <p14:creationId xmlns:p14="http://schemas.microsoft.com/office/powerpoint/2010/main" val="18372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Jeff Griffin, Bob </a:t>
            </a:r>
            <a:r>
              <a:rPr lang="en-US" dirty="0" smtClean="0"/>
              <a:t>Carrol, Becky Estes, </a:t>
            </a:r>
            <a:r>
              <a:rPr lang="en-US" dirty="0"/>
              <a:t>Shana </a:t>
            </a:r>
            <a:r>
              <a:rPr lang="en-US" dirty="0" smtClean="0"/>
              <a:t>Gross at Eldorado National Forest</a:t>
            </a:r>
          </a:p>
          <a:p>
            <a:r>
              <a:rPr lang="en-US" sz="1800" dirty="0" smtClean="0"/>
              <a:t>Kaelyn Finley in PSW, Mike Premer and </a:t>
            </a:r>
            <a:r>
              <a:rPr lang="en-US" sz="1800" dirty="0" err="1" smtClean="0"/>
              <a:t>Stephi</a:t>
            </a:r>
            <a:r>
              <a:rPr lang="en-US" sz="1800" dirty="0" smtClean="0"/>
              <a:t>  Dickinson at West Virginia University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11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811" y="624110"/>
            <a:ext cx="6844589" cy="128089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5703" y="1416206"/>
            <a:ext cx="3467380" cy="525295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Plantations were </a:t>
            </a:r>
            <a:r>
              <a:rPr lang="en-US" sz="2200" dirty="0"/>
              <a:t>established </a:t>
            </a:r>
            <a:r>
              <a:rPr lang="en-US" sz="2200" dirty="0" smtClean="0"/>
              <a:t>in the </a:t>
            </a:r>
            <a:r>
              <a:rPr lang="en-US" sz="2200" dirty="0"/>
              <a:t>high-severity </a:t>
            </a:r>
            <a:r>
              <a:rPr lang="en-US" sz="2200" dirty="0" smtClean="0"/>
              <a:t>areas of Power </a:t>
            </a:r>
            <a:r>
              <a:rPr lang="en-US" sz="2200" dirty="0"/>
              <a:t>Fire in </a:t>
            </a:r>
            <a:r>
              <a:rPr lang="en-US" sz="2200" dirty="0" smtClean="0"/>
              <a:t>2004</a:t>
            </a:r>
          </a:p>
          <a:p>
            <a:r>
              <a:rPr lang="en-US" sz="2200" dirty="0" smtClean="0"/>
              <a:t>Planting </a:t>
            </a:r>
            <a:r>
              <a:rPr lang="en-US" sz="2200" dirty="0"/>
              <a:t>arrangements: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A: </a:t>
            </a:r>
            <a:r>
              <a:rPr lang="en-US" sz="2000" dirty="0" smtClean="0"/>
              <a:t>Clustered arrangement - 2-4 </a:t>
            </a:r>
            <a:r>
              <a:rPr lang="en-US" sz="2000" dirty="0"/>
              <a:t>trees ( </a:t>
            </a:r>
            <a:r>
              <a:rPr lang="en-US" sz="2000" dirty="0" smtClean="0"/>
              <a:t>6ꞌ x </a:t>
            </a:r>
            <a:r>
              <a:rPr lang="en-US" sz="2000" dirty="0"/>
              <a:t>21ꞌ 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B</a:t>
            </a:r>
            <a:r>
              <a:rPr lang="en-US" sz="2000" dirty="0" smtClean="0"/>
              <a:t>: </a:t>
            </a:r>
            <a:r>
              <a:rPr lang="en-US" sz="2000" dirty="0"/>
              <a:t>Evenly spaced </a:t>
            </a:r>
            <a:r>
              <a:rPr lang="en-US" sz="2000" dirty="0" smtClean="0"/>
              <a:t>(10ꞌ or 15ꞌ </a:t>
            </a:r>
            <a:r>
              <a:rPr lang="en-US" sz="2000" dirty="0"/>
              <a:t>)</a:t>
            </a:r>
          </a:p>
          <a:p>
            <a:r>
              <a:rPr lang="en-US" sz="2200" dirty="0" smtClean="0"/>
              <a:t>Most plantations have been thinned during last few years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2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473" y="3969789"/>
            <a:ext cx="2264923" cy="2786685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896" y="787783"/>
            <a:ext cx="3906078" cy="301833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2303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05776"/>
            <a:ext cx="6591985" cy="463890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ompare </a:t>
            </a:r>
            <a:r>
              <a:rPr lang="en-US" sz="2400" dirty="0"/>
              <a:t>the effects of planting arrangements </a:t>
            </a:r>
            <a:r>
              <a:rPr lang="en-US" sz="2400" dirty="0" smtClean="0"/>
              <a:t>(cluster or even-spaced planting) </a:t>
            </a:r>
            <a:r>
              <a:rPr lang="en-US" sz="2400" dirty="0"/>
              <a:t>on </a:t>
            </a:r>
            <a:r>
              <a:rPr lang="en-US" sz="2400" dirty="0" smtClean="0"/>
              <a:t>stand growth and development, understory </a:t>
            </a:r>
            <a:r>
              <a:rPr lang="en-US" sz="2400" dirty="0"/>
              <a:t>species </a:t>
            </a:r>
            <a:r>
              <a:rPr lang="en-US" sz="2400" dirty="0" smtClean="0"/>
              <a:t>structure and composition</a:t>
            </a:r>
            <a:r>
              <a:rPr lang="en-US" sz="2400" dirty="0"/>
              <a:t>, microsite condition, fire behavior and soil characteristics </a:t>
            </a:r>
            <a:endParaRPr lang="en-US" sz="2400" dirty="0" smtClean="0"/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ompare these data with natural regenerated stands aiming to find an effective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tool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to quickly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restore a resilient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forest</a:t>
            </a:r>
          </a:p>
          <a:p>
            <a:r>
              <a:rPr lang="en-US" sz="2400" dirty="0" smtClean="0"/>
              <a:t>Model </a:t>
            </a:r>
            <a:r>
              <a:rPr lang="en-US" sz="2400" dirty="0"/>
              <a:t>fire behavior in each stand </a:t>
            </a:r>
            <a:endParaRPr lang="en-US" sz="2400" dirty="0" smtClean="0"/>
          </a:p>
          <a:p>
            <a:r>
              <a:rPr lang="en-US" sz="2400" dirty="0" smtClean="0"/>
              <a:t>Model </a:t>
            </a:r>
            <a:r>
              <a:rPr lang="en-US" sz="2400" dirty="0"/>
              <a:t>stand growth </a:t>
            </a:r>
            <a:r>
              <a:rPr lang="en-US" sz="2400" dirty="0" smtClean="0"/>
              <a:t>and dynamics into </a:t>
            </a:r>
            <a:r>
              <a:rPr lang="en-US" sz="2400" dirty="0"/>
              <a:t>the future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3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8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96890" y="382624"/>
            <a:ext cx="6850144" cy="128089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design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21963" y="1152908"/>
            <a:ext cx="4611950" cy="5158651"/>
          </a:xfrm>
        </p:spPr>
        <p:txBody>
          <a:bodyPr>
            <a:noAutofit/>
          </a:bodyPr>
          <a:lstStyle/>
          <a:p>
            <a:r>
              <a:rPr lang="en-US" sz="2000" dirty="0"/>
              <a:t>Plantation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A: Clustered (5 stands – 25 plots)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B: Evenly Spaced (5 stands – 15 plots)</a:t>
            </a:r>
          </a:p>
          <a:p>
            <a:r>
              <a:rPr lang="en-US" sz="2000" dirty="0" smtClean="0"/>
              <a:t>Natural Regeneration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Four stands - 20 plots </a:t>
            </a:r>
            <a:endParaRPr lang="en-US" sz="1800" dirty="0"/>
          </a:p>
          <a:p>
            <a:r>
              <a:rPr lang="en-US" sz="2000" dirty="0" smtClean="0"/>
              <a:t>Measurement variables</a:t>
            </a:r>
          </a:p>
          <a:p>
            <a:pPr lvl="1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Tree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Species, DBH, Height, Increment core,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crown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width, height to live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crown, etc.</a:t>
            </a:r>
          </a:p>
          <a:p>
            <a:pPr lvl="1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Understory – Species, Point count, % cover in ground cover plot, etc.</a:t>
            </a:r>
          </a:p>
          <a:p>
            <a:pPr lvl="1"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Microsite – Light,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soil moisture and temperature, air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temp and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relative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humidity, etc. 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4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1377950" y="1663514"/>
            <a:ext cx="3429000" cy="38397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b="1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383" y="100219"/>
            <a:ext cx="3269974" cy="326997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423" y="3460390"/>
            <a:ext cx="2923893" cy="339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9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823" y="269279"/>
            <a:ext cx="6845578" cy="128089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Results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60634" y="1247663"/>
            <a:ext cx="4928389" cy="1929161"/>
          </a:xfrm>
        </p:spPr>
        <p:txBody>
          <a:bodyPr>
            <a:noAutofit/>
          </a:bodyPr>
          <a:lstStyle/>
          <a:p>
            <a:r>
              <a:rPr lang="en-US" sz="2000" dirty="0"/>
              <a:t>Planted trees grew significantly larger than naturally regenerated </a:t>
            </a:r>
            <a:r>
              <a:rPr lang="en-US" sz="2000" dirty="0" smtClean="0"/>
              <a:t>trees</a:t>
            </a:r>
            <a:endParaRPr lang="en-US" sz="2000" dirty="0"/>
          </a:p>
          <a:p>
            <a:r>
              <a:rPr lang="en-US" sz="2000" dirty="0" smtClean="0"/>
              <a:t>No difference in DBH was found between the two planting arrangements.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5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 descr="DSCN009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7213" y="4606664"/>
            <a:ext cx="2413760" cy="186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B3B3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1" name="Picture 3" descr="DSCN001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8"/>
          <a:stretch>
            <a:fillRect/>
          </a:stretch>
        </p:blipFill>
        <p:spPr bwMode="auto">
          <a:xfrm>
            <a:off x="6617213" y="2758194"/>
            <a:ext cx="2413760" cy="184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B3B3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3" name="Picture 5" descr="QM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010" y="3329620"/>
            <a:ext cx="4672013" cy="31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B3B3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212" y="947874"/>
            <a:ext cx="2413761" cy="18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DBH &amp; height growth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25" y="1905000"/>
            <a:ext cx="6591300" cy="36547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6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566719"/>
            <a:ext cx="6589200" cy="128089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594351" y="1236529"/>
            <a:ext cx="6591300" cy="1009592"/>
          </a:xfrm>
        </p:spPr>
        <p:txBody>
          <a:bodyPr/>
          <a:lstStyle/>
          <a:p>
            <a:pPr marL="342900" lvl="0" indent="-342900">
              <a:buClr>
                <a:srgbClr val="A53010"/>
              </a:buClr>
              <a:buFont typeface="Wingdings 3" charset="2"/>
              <a:buChar char=""/>
            </a:pPr>
            <a:endParaRPr lang="en-US" sz="17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buClr>
                <a:srgbClr val="A53010"/>
              </a:buClr>
              <a:buFont typeface="Wingdings 3" charset="2"/>
              <a:buChar char=""/>
            </a:pPr>
            <a:r>
              <a:rPr lang="en-US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Although ponderosa </a:t>
            </a:r>
            <a:r>
              <a:rPr lang="en-US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and Jeffery pine dominate both plantations and natural </a:t>
            </a:r>
            <a:r>
              <a:rPr lang="en-US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stands, there is abundant natural regeneration for other species, esp. incense-cedar.</a:t>
            </a:r>
            <a:endParaRPr lang="en-US" sz="17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7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5811300" y="3566360"/>
            <a:ext cx="3810000" cy="3154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004301" y="5821279"/>
            <a:ext cx="32099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/>
              <a:t>PILA = </a:t>
            </a:r>
            <a:r>
              <a:rPr lang="en-US" sz="1200" i="1" dirty="0"/>
              <a:t>Pinus </a:t>
            </a:r>
            <a:r>
              <a:rPr lang="en-US" sz="1200" i="1" dirty="0" err="1"/>
              <a:t>lambertiana</a:t>
            </a:r>
            <a:endParaRPr lang="en-US" sz="1200" i="1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/>
              <a:t>PIPO = Pinus ponderosa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/>
              <a:t>PSME = </a:t>
            </a:r>
            <a:r>
              <a:rPr lang="en-US" sz="1200" i="1" dirty="0" err="1"/>
              <a:t>Pseudotuga</a:t>
            </a:r>
            <a:r>
              <a:rPr lang="en-US" sz="1200" i="1" dirty="0"/>
              <a:t> </a:t>
            </a:r>
            <a:r>
              <a:rPr lang="en-US" sz="1200" i="1" dirty="0" err="1"/>
              <a:t>menziesii</a:t>
            </a:r>
            <a:endParaRPr lang="en-US" sz="1200" i="1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/>
              <a:t>QUCH = </a:t>
            </a:r>
            <a:r>
              <a:rPr lang="en-US" sz="1200" i="1" dirty="0" err="1"/>
              <a:t>Quercus</a:t>
            </a:r>
            <a:r>
              <a:rPr lang="en-US" sz="1200" i="1" dirty="0"/>
              <a:t> </a:t>
            </a:r>
            <a:r>
              <a:rPr lang="en-US" sz="1200" i="1" dirty="0" err="1"/>
              <a:t>chrysolepis</a:t>
            </a:r>
            <a:endParaRPr lang="en-US" sz="1200" i="1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/>
              <a:t>QUKE = </a:t>
            </a:r>
            <a:r>
              <a:rPr lang="en-US" sz="1200" i="1" dirty="0" err="1"/>
              <a:t>Quercus</a:t>
            </a:r>
            <a:r>
              <a:rPr lang="en-US" sz="1200" i="1" dirty="0"/>
              <a:t> </a:t>
            </a:r>
            <a:r>
              <a:rPr lang="en-US" sz="1200" i="1" dirty="0" err="1"/>
              <a:t>kelloggii</a:t>
            </a:r>
            <a:endParaRPr lang="en-US" sz="1200" i="1" dirty="0"/>
          </a:p>
        </p:txBody>
      </p:sp>
      <p:sp>
        <p:nvSpPr>
          <p:cNvPr id="9" name="Rectangle 8"/>
          <p:cNvSpPr/>
          <p:nvPr/>
        </p:nvSpPr>
        <p:spPr>
          <a:xfrm>
            <a:off x="1677976" y="5821280"/>
            <a:ext cx="3162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/>
              <a:t>ABCO = </a:t>
            </a:r>
            <a:r>
              <a:rPr lang="en-US" sz="1200" i="1" dirty="0" err="1"/>
              <a:t>Abies</a:t>
            </a:r>
            <a:r>
              <a:rPr lang="en-US" sz="1200" i="1" dirty="0"/>
              <a:t> </a:t>
            </a:r>
            <a:r>
              <a:rPr lang="en-US" sz="1200" i="1" dirty="0" err="1"/>
              <a:t>concolor</a:t>
            </a:r>
            <a:endParaRPr lang="en-US" sz="1200" i="1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/>
              <a:t>ABMA = </a:t>
            </a:r>
            <a:r>
              <a:rPr lang="en-US" sz="1200" i="1" dirty="0" err="1"/>
              <a:t>Abies</a:t>
            </a:r>
            <a:r>
              <a:rPr lang="en-US" sz="1200" i="1" dirty="0"/>
              <a:t> </a:t>
            </a:r>
            <a:r>
              <a:rPr lang="en-US" sz="1200" i="1" dirty="0" err="1"/>
              <a:t>magnifica</a:t>
            </a:r>
            <a:endParaRPr lang="en-US" sz="1200" i="1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/>
              <a:t>ALIN =  </a:t>
            </a:r>
            <a:r>
              <a:rPr lang="en-US" sz="1200" i="1" dirty="0" err="1"/>
              <a:t>Alnus</a:t>
            </a:r>
            <a:r>
              <a:rPr lang="en-US" sz="1200" i="1" dirty="0"/>
              <a:t> </a:t>
            </a:r>
            <a:r>
              <a:rPr lang="en-US" sz="1200" i="1" dirty="0" err="1"/>
              <a:t>incana</a:t>
            </a:r>
            <a:endParaRPr lang="en-US" sz="1200" i="1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/>
              <a:t>CADE = </a:t>
            </a:r>
            <a:r>
              <a:rPr lang="en-US" sz="1200" i="1" dirty="0" err="1"/>
              <a:t>Calocedrus</a:t>
            </a:r>
            <a:r>
              <a:rPr lang="en-US" sz="1200" i="1" dirty="0"/>
              <a:t> </a:t>
            </a:r>
            <a:r>
              <a:rPr lang="en-US" sz="1200" i="1" dirty="0" err="1"/>
              <a:t>decurrens</a:t>
            </a:r>
            <a:endParaRPr lang="en-US" sz="1200" i="1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/>
              <a:t>PIJE = </a:t>
            </a:r>
            <a:r>
              <a:rPr lang="en-US" sz="1200" i="1" dirty="0"/>
              <a:t>Pinus </a:t>
            </a:r>
            <a:r>
              <a:rPr lang="en-US" sz="1200" i="1" dirty="0" err="1"/>
              <a:t>jefferyii</a:t>
            </a:r>
            <a:endParaRPr lang="en-US" sz="1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108" y="2246120"/>
            <a:ext cx="6263543" cy="360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TENTATIVE CONCLUSIONS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8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Plantation provides a better opportunity for restoring a resilient forest faster due to rapid growth and easier ability to thin</a:t>
            </a:r>
          </a:p>
          <a:p>
            <a:r>
              <a:rPr lang="en-US" sz="2800" dirty="0" smtClean="0"/>
              <a:t>Both </a:t>
            </a:r>
            <a:r>
              <a:rPr lang="en-US" sz="2800" dirty="0"/>
              <a:t>planting arrangements yielded a similar density </a:t>
            </a:r>
            <a:r>
              <a:rPr lang="en-US" sz="2800" dirty="0" smtClean="0"/>
              <a:t>after PCT </a:t>
            </a:r>
            <a:endParaRPr lang="en-US" sz="2800" dirty="0"/>
          </a:p>
          <a:p>
            <a:r>
              <a:rPr lang="en-US" sz="2800" dirty="0" smtClean="0"/>
              <a:t>Plantation can also be managed toward a mixed and uneven-aged forest with abundant natural regeneration of incense-cedar, Douglas-fir, black oak, etc.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17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1984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975" y="512463"/>
            <a:ext cx="5610225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we create a resilient forest with our treatments?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412" y="2329884"/>
            <a:ext cx="2874596" cy="576262"/>
          </a:xfrm>
        </p:spPr>
        <p:txBody>
          <a:bodyPr/>
          <a:lstStyle/>
          <a:p>
            <a:r>
              <a:rPr lang="en-US" dirty="0" smtClean="0"/>
              <a:t>Edson Creek Plot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2381" y="2329884"/>
            <a:ext cx="3211621" cy="576262"/>
          </a:xfrm>
        </p:spPr>
        <p:txBody>
          <a:bodyPr/>
          <a:lstStyle/>
          <a:p>
            <a:r>
              <a:rPr lang="en-US" dirty="0" smtClean="0"/>
              <a:t>Show Plantation Plot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9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5" descr="C:\Users\jianweizhang\Pictures\2013-05 May Show Plantation\DSC_114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2381" y="3000375"/>
            <a:ext cx="4180601" cy="283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jianweizhang\Pictures\2013-05 May Show Plantation\DSC_116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6412" y="3000375"/>
            <a:ext cx="4272144" cy="283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6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11408</TotalTime>
  <Words>503</Words>
  <Application>Microsoft Office PowerPoint</Application>
  <PresentationFormat>On-screen Show (4:3)</PresentationFormat>
  <Paragraphs>70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Wisp</vt:lpstr>
      <vt:lpstr>Post-fire management regimes on plantation growth and development: can we find effective tools to quickly restore a resilient forest?</vt:lpstr>
      <vt:lpstr>Background</vt:lpstr>
      <vt:lpstr>Goals</vt:lpstr>
      <vt:lpstr>Sampling design</vt:lpstr>
      <vt:lpstr>Preliminary Results</vt:lpstr>
      <vt:lpstr>Annual DBH &amp; height growth</vt:lpstr>
      <vt:lpstr>Density</vt:lpstr>
      <vt:lpstr>TENTATIVE CONCLUSIONS</vt:lpstr>
      <vt:lpstr>Can we create a resilient forest with our treatments?</vt:lpstr>
      <vt:lpstr>PowerPoint Presentation</vt:lpstr>
      <vt:lpstr>Acknowledgements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Stand Density for Reducing Beetle Caused Mortality in Ponderosa Pine Plantations</dc:title>
  <dc:creator>Zhang, Jianwei -FS</dc:creator>
  <cp:lastModifiedBy>Jill Micheau</cp:lastModifiedBy>
  <cp:revision>227</cp:revision>
  <cp:lastPrinted>2017-07-06T20:59:40Z</cp:lastPrinted>
  <dcterms:created xsi:type="dcterms:W3CDTF">2016-10-15T14:29:04Z</dcterms:created>
  <dcterms:modified xsi:type="dcterms:W3CDTF">2018-01-12T00:26:59Z</dcterms:modified>
</cp:coreProperties>
</file>