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56" r:id="rId6"/>
    <p:sldId id="265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3A34-DDDB-4E71-9B4C-6CA0FC89B1E0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461-476F-4CC2-8C60-1F68D222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9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3A34-DDDB-4E71-9B4C-6CA0FC89B1E0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461-476F-4CC2-8C60-1F68D222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3A34-DDDB-4E71-9B4C-6CA0FC89B1E0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461-476F-4CC2-8C60-1F68D222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7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3A34-DDDB-4E71-9B4C-6CA0FC89B1E0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461-476F-4CC2-8C60-1F68D222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6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3A34-DDDB-4E71-9B4C-6CA0FC89B1E0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461-476F-4CC2-8C60-1F68D222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4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3A34-DDDB-4E71-9B4C-6CA0FC89B1E0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461-476F-4CC2-8C60-1F68D222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3A34-DDDB-4E71-9B4C-6CA0FC89B1E0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461-476F-4CC2-8C60-1F68D222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1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3A34-DDDB-4E71-9B4C-6CA0FC89B1E0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461-476F-4CC2-8C60-1F68D222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0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3A34-DDDB-4E71-9B4C-6CA0FC89B1E0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461-476F-4CC2-8C60-1F68D222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3A34-DDDB-4E71-9B4C-6CA0FC89B1E0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461-476F-4CC2-8C60-1F68D222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3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3A34-DDDB-4E71-9B4C-6CA0FC89B1E0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C461-476F-4CC2-8C60-1F68D222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4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93A34-DDDB-4E71-9B4C-6CA0FC89B1E0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C461-476F-4CC2-8C60-1F68D222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4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153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Creek Plantation Establishment and Management</a:t>
            </a:r>
          </a:p>
          <a:p>
            <a:r>
              <a:rPr lang="en-US" sz="1400" dirty="0" smtClean="0"/>
              <a:t>Photos and notes from Dinkey </a:t>
            </a:r>
            <a:r>
              <a:rPr lang="en-US" sz="1400" dirty="0" err="1" smtClean="0"/>
              <a:t>LPWG</a:t>
            </a:r>
            <a:r>
              <a:rPr lang="en-US" sz="1400" dirty="0" smtClean="0"/>
              <a:t> trip on 11-2-16</a:t>
            </a:r>
          </a:p>
          <a:p>
            <a:endParaRPr lang="en-US" sz="1400" dirty="0"/>
          </a:p>
          <a:p>
            <a:r>
              <a:rPr lang="en-US" sz="1400" dirty="0" smtClean="0"/>
              <a:t>Big Creek fire </a:t>
            </a:r>
            <a:r>
              <a:rPr lang="en-US" sz="1400" smtClean="0"/>
              <a:t>(1994) was </a:t>
            </a:r>
            <a:r>
              <a:rPr lang="en-US" sz="1400" dirty="0" smtClean="0"/>
              <a:t>about 5,600 acres and about half of it was planted using a variety of approaches (i.e., planting density, arrangement, release, follow up maintenance, etc.).</a:t>
            </a:r>
          </a:p>
          <a:p>
            <a:endParaRPr lang="en-US" sz="1400" dirty="0"/>
          </a:p>
          <a:p>
            <a:r>
              <a:rPr lang="en-US" sz="1400" dirty="0" smtClean="0"/>
              <a:t>Some highlights of the management approach (in order of application):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Spacing was either 16-18 feet or 20 feet (the wide spacing was to limit need for pre-commercial thinning)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Release was hand (on shrubs that were seeders) or chemical (shrubs that were </a:t>
            </a:r>
            <a:r>
              <a:rPr lang="en-US" sz="1400" dirty="0" err="1" smtClean="0"/>
              <a:t>sprouters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Three seedlings were planted at each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Two of three seedlings were cut at years 3-5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Pruning occurred at years 6-10 and removed 2-3 whorls (up to 50% of crown)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First burn was in fall after buds dormant and after pruning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Plan is to apply next disturbance at years 20-25 (that would be about now) </a:t>
            </a:r>
          </a:p>
          <a:p>
            <a:endParaRPr lang="en-US" sz="1400" dirty="0" smtClean="0"/>
          </a:p>
          <a:p>
            <a:r>
              <a:rPr lang="en-US" sz="1400" dirty="0" smtClean="0"/>
              <a:t>For the Big Creek units, not all of the above were applied in all locations</a:t>
            </a:r>
            <a:r>
              <a:rPr lang="en-US" sz="1400" dirty="0"/>
              <a:t>. None of the treatments since planting used mechanical treatment  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Trees per acre:</a:t>
            </a:r>
          </a:p>
          <a:p>
            <a:endParaRPr lang="en-US" sz="1400" dirty="0"/>
          </a:p>
          <a:p>
            <a:pPr marL="457200" indent="-228600">
              <a:spcAft>
                <a:spcPts val="600"/>
              </a:spcAft>
            </a:pPr>
            <a:r>
              <a:rPr lang="en-US" sz="1400" dirty="0" smtClean="0"/>
              <a:t>For 20’ x 20’ spacing there would be about 100 planting locations per acre with three trees per location; this yields 300 TPA.  Two of the three saplings at each location will be cut at years 2-3 leaving 1 tree per location or about 100 TPA</a:t>
            </a:r>
          </a:p>
          <a:p>
            <a:pPr marL="457200" indent="-228600">
              <a:spcAft>
                <a:spcPts val="600"/>
              </a:spcAft>
            </a:pPr>
            <a:r>
              <a:rPr lang="en-US" sz="1400" dirty="0" smtClean="0"/>
              <a:t>For a 18’ x 18’ spacing, there are about 133 planting locations with the post-lopping density being 133 TPA</a:t>
            </a:r>
          </a:p>
          <a:p>
            <a:pPr marL="457200" indent="-228600">
              <a:spcAft>
                <a:spcPts val="600"/>
              </a:spcAft>
            </a:pPr>
            <a:r>
              <a:rPr lang="en-US" sz="1400" dirty="0"/>
              <a:t>For a </a:t>
            </a:r>
            <a:r>
              <a:rPr lang="en-US" sz="1400" dirty="0" smtClean="0"/>
              <a:t>16’ </a:t>
            </a:r>
            <a:r>
              <a:rPr lang="en-US" sz="1400" dirty="0"/>
              <a:t>x </a:t>
            </a:r>
            <a:r>
              <a:rPr lang="en-US" sz="1400" dirty="0" smtClean="0"/>
              <a:t>16’ </a:t>
            </a:r>
            <a:r>
              <a:rPr lang="en-US" sz="1400" dirty="0"/>
              <a:t>spacing, there are about </a:t>
            </a:r>
            <a:r>
              <a:rPr lang="en-US" sz="1400" dirty="0" smtClean="0"/>
              <a:t>169 </a:t>
            </a:r>
            <a:r>
              <a:rPr lang="en-US" sz="1400" dirty="0"/>
              <a:t>planting locations with the post-lopping </a:t>
            </a:r>
            <a:r>
              <a:rPr lang="en-US" sz="1400" dirty="0" smtClean="0"/>
              <a:t>density </a:t>
            </a:r>
            <a:r>
              <a:rPr lang="en-US" sz="1400" dirty="0"/>
              <a:t>being </a:t>
            </a:r>
            <a:r>
              <a:rPr lang="en-US" sz="1400" dirty="0" smtClean="0"/>
              <a:t>169 </a:t>
            </a:r>
            <a:r>
              <a:rPr lang="en-US" sz="1400" dirty="0"/>
              <a:t>TPA</a:t>
            </a:r>
          </a:p>
        </p:txBody>
      </p:sp>
    </p:spTree>
    <p:extLst>
      <p:ext uri="{BB962C8B-B14F-4D97-AF65-F5344CB8AC3E}">
        <p14:creationId xmlns:p14="http://schemas.microsoft.com/office/powerpoint/2010/main" val="268167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" t="6033" r="5555" b="19810"/>
          <a:stretch/>
        </p:blipFill>
        <p:spPr>
          <a:xfrm>
            <a:off x="457200" y="1066800"/>
            <a:ext cx="8153400" cy="51822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chart below gives some details about the management practices.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69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5000" y="990600"/>
            <a:ext cx="2743200" cy="1219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805934"/>
            <a:ext cx="326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16’ x 16</a:t>
            </a:r>
            <a:r>
              <a:rPr lang="en-US" dirty="0"/>
              <a:t>’ or 18</a:t>
            </a:r>
            <a:r>
              <a:rPr lang="en-US" dirty="0" smtClean="0"/>
              <a:t>’ x 18’ tree spacing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86400" y="2971800"/>
            <a:ext cx="38100" cy="3810000"/>
          </a:xfrm>
          <a:prstGeom prst="straightConnector1">
            <a:avLst/>
          </a:prstGeom>
          <a:ln w="412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2971800"/>
            <a:ext cx="28956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400" dirty="0" smtClean="0">
                <a:solidFill>
                  <a:schemeClr val="bg1"/>
                </a:solidFill>
              </a:rPr>
              <a:t>Within 250’ of road tree planting less dense (20’ x 20’ spacing).  Shrub cover 20-25 % and more forbs.</a:t>
            </a:r>
          </a:p>
          <a:p>
            <a:pPr marL="228600" indent="-228600"/>
            <a:r>
              <a:rPr lang="en-US" sz="1400" dirty="0">
                <a:solidFill>
                  <a:schemeClr val="bg1"/>
                </a:solidFill>
              </a:rPr>
              <a:t>Area down slope was hand cut and hand piled, then sprayed– this was done to control  Spanish broom. 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28600" indent="-228600"/>
            <a:r>
              <a:rPr lang="en-US" sz="1400" dirty="0" smtClean="0">
                <a:solidFill>
                  <a:schemeClr val="bg1"/>
                </a:solidFill>
              </a:rPr>
              <a:t>Just </a:t>
            </a:r>
            <a:r>
              <a:rPr lang="en-US" sz="1400" dirty="0">
                <a:solidFill>
                  <a:schemeClr val="bg1"/>
                </a:solidFill>
              </a:rPr>
              <a:t>beyond ~75 feet of road – area was thinned and brush cut at year 7 and the slash scattered.  The area was pruned at year 9. 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28600" indent="-228600"/>
            <a:r>
              <a:rPr lang="en-US" sz="1400" dirty="0" smtClean="0">
                <a:solidFill>
                  <a:schemeClr val="bg1"/>
                </a:solidFill>
              </a:rPr>
              <a:t>Around </a:t>
            </a:r>
            <a:r>
              <a:rPr lang="en-US" sz="1400" dirty="0">
                <a:solidFill>
                  <a:schemeClr val="bg1"/>
                </a:solidFill>
              </a:rPr>
              <a:t>year 5 to 8 - trees are small enough and few enough that slash was easily incorporated into soil. 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28600" indent="-228600"/>
            <a:r>
              <a:rPr lang="en-US" sz="1400" dirty="0" smtClean="0">
                <a:solidFill>
                  <a:schemeClr val="bg1"/>
                </a:solidFill>
              </a:rPr>
              <a:t>The </a:t>
            </a:r>
            <a:r>
              <a:rPr lang="en-US" sz="1400" dirty="0">
                <a:solidFill>
                  <a:schemeClr val="bg1"/>
                </a:solidFill>
              </a:rPr>
              <a:t>only other treatment was gopher control at year 2.</a:t>
            </a:r>
          </a:p>
        </p:txBody>
      </p:sp>
    </p:spTree>
    <p:extLst>
      <p:ext uri="{BB962C8B-B14F-4D97-AF65-F5344CB8AC3E}">
        <p14:creationId xmlns:p14="http://schemas.microsoft.com/office/powerpoint/2010/main" val="266051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28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6293472" y="2898000"/>
            <a:ext cx="38100" cy="3810000"/>
          </a:xfrm>
          <a:prstGeom prst="straightConnector1">
            <a:avLst/>
          </a:prstGeom>
          <a:ln w="412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55600" y="2898000"/>
            <a:ext cx="2481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dirty="0" smtClean="0">
                <a:solidFill>
                  <a:schemeClr val="bg1"/>
                </a:solidFill>
              </a:rPr>
              <a:t>Within 200’ of road tree planting less dense (20’ x 20’ spacing).  </a:t>
            </a:r>
          </a:p>
          <a:p>
            <a:pPr marL="228600" indent="-228600"/>
            <a:r>
              <a:rPr lang="en-US" dirty="0" smtClean="0">
                <a:solidFill>
                  <a:schemeClr val="bg1"/>
                </a:solidFill>
              </a:rPr>
              <a:t>Shrub cover 20-25 % and more forbs. </a:t>
            </a:r>
          </a:p>
          <a:p>
            <a:pPr marL="228600" indent="-228600"/>
            <a:r>
              <a:rPr lang="en-US" dirty="0" smtClean="0">
                <a:solidFill>
                  <a:schemeClr val="bg1"/>
                </a:solidFill>
              </a:rPr>
              <a:t>Down slope side of road meant to act as fuel break to stop fire as moves upslope.</a:t>
            </a:r>
          </a:p>
          <a:p>
            <a:pPr marL="228600" indent="-228600"/>
            <a:r>
              <a:rPr lang="en-US" dirty="0" smtClean="0">
                <a:solidFill>
                  <a:schemeClr val="bg1"/>
                </a:solidFill>
              </a:rPr>
              <a:t>This was felt to be resilient to fire and </a:t>
            </a:r>
            <a:r>
              <a:rPr lang="en-US" dirty="0" smtClean="0">
                <a:solidFill>
                  <a:schemeClr val="bg1"/>
                </a:solidFill>
              </a:rPr>
              <a:t>drought now.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6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7744" y="450060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dirty="0" smtClean="0">
                <a:solidFill>
                  <a:schemeClr val="bg1"/>
                </a:solidFill>
              </a:rPr>
              <a:t>Slope above road only had planting, chemical release, and removal of two of the three trees that were planted in each group.</a:t>
            </a:r>
          </a:p>
          <a:p>
            <a:pPr marL="228600" indent="-228600"/>
            <a:r>
              <a:rPr lang="en-US" dirty="0" smtClean="0">
                <a:solidFill>
                  <a:schemeClr val="bg1"/>
                </a:solidFill>
              </a:rPr>
              <a:t>About 40% shrub now and not much grass.</a:t>
            </a:r>
          </a:p>
          <a:p>
            <a:pPr marL="228600" indent="-228600"/>
            <a:r>
              <a:rPr lang="en-US" dirty="0" smtClean="0">
                <a:solidFill>
                  <a:schemeClr val="bg1"/>
                </a:solidFill>
              </a:rPr>
              <a:t>The feeling was that this much less resistant to fire; would be better if burned at years 10-15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1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762000"/>
            <a:ext cx="7620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No pictures were take at the next couple of stops</a:t>
            </a:r>
          </a:p>
          <a:p>
            <a:endParaRPr lang="en-US" sz="1400" dirty="0"/>
          </a:p>
          <a:p>
            <a:pPr marL="228600" indent="-228600">
              <a:spcAft>
                <a:spcPts val="600"/>
              </a:spcAft>
            </a:pPr>
            <a:r>
              <a:rPr lang="en-US" sz="1400" dirty="0" smtClean="0"/>
              <a:t>We drove to a couple of spots that were beyond the road we stood on at stop 1. These areas reflected the 16’ x 16’ or 18’ x 18’ foot spacing seen on the far slope in slide 3.</a:t>
            </a:r>
          </a:p>
          <a:p>
            <a:pPr marL="228600" indent="-228600">
              <a:spcAft>
                <a:spcPts val="600"/>
              </a:spcAft>
            </a:pPr>
            <a:r>
              <a:rPr lang="en-US" sz="1400" dirty="0" smtClean="0"/>
              <a:t>We were in areas where all treatments had occurred.  Infill from the seeds produced by the planted trees caused some changes in pattern and made stands less evenly spaced. </a:t>
            </a:r>
          </a:p>
          <a:p>
            <a:pPr marL="228600" indent="-228600">
              <a:spcAft>
                <a:spcPts val="600"/>
              </a:spcAft>
            </a:pPr>
            <a:r>
              <a:rPr lang="en-US" sz="1400" dirty="0" smtClean="0"/>
              <a:t>Shrub cover was 10-15% with grass/forbs filling in open ground.  </a:t>
            </a:r>
          </a:p>
          <a:p>
            <a:pPr marL="228600" indent="-228600">
              <a:spcAft>
                <a:spcPts val="600"/>
              </a:spcAft>
            </a:pPr>
            <a:r>
              <a:rPr lang="en-US" sz="1400" dirty="0" smtClean="0"/>
              <a:t>The 20 year old trees were about 18-20 feet tall in settings where they were open grown (i.e., the least competition from filling trees).</a:t>
            </a:r>
          </a:p>
          <a:p>
            <a:pPr marL="228600" indent="-228600">
              <a:spcAft>
                <a:spcPts val="600"/>
              </a:spcAft>
            </a:pPr>
            <a:r>
              <a:rPr lang="en-US" sz="1400" dirty="0" smtClean="0"/>
              <a:t>This area had less shrub than the treated areas upslope and down slope of the road we were on at the first stop. 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301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38400" y="771600"/>
            <a:ext cx="2819400" cy="1590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86200" y="5430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treatments occurred here. Shrub and grass in understory; felt to be resilient to fire and drought.  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300059" y="2718836"/>
            <a:ext cx="261900" cy="228600"/>
          </a:xfrm>
          <a:prstGeom prst="straightConnector1">
            <a:avLst/>
          </a:prstGeom>
          <a:ln w="31750">
            <a:solidFill>
              <a:srgbClr val="FFFF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54554" y="2895600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Ceanothus</a:t>
            </a:r>
            <a:r>
              <a:rPr lang="en-US" sz="1400" dirty="0" smtClean="0">
                <a:solidFill>
                  <a:schemeClr val="bg1"/>
                </a:solidFill>
              </a:rPr>
              <a:t> field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315200" y="977707"/>
            <a:ext cx="495300" cy="464033"/>
          </a:xfrm>
          <a:prstGeom prst="straightConnector1">
            <a:avLst/>
          </a:prstGeom>
          <a:ln w="31750">
            <a:solidFill>
              <a:srgbClr val="FFFF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10500" y="125133"/>
            <a:ext cx="12573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Distant slope we were looking at on  first stop (slide 3; 16’ x 16’ or 18’ x 18’ spacing) 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000335" y="2362201"/>
            <a:ext cx="552865" cy="228599"/>
          </a:xfrm>
          <a:prstGeom prst="straightConnector1">
            <a:avLst/>
          </a:prstGeom>
          <a:ln w="31750">
            <a:solidFill>
              <a:srgbClr val="FFFF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2476500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Trees were denser here; probably did not receive the burning treatment.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2400" y="609600"/>
            <a:ext cx="1514400" cy="488301"/>
          </a:xfrm>
          <a:prstGeom prst="straightConnector1">
            <a:avLst/>
          </a:prstGeom>
          <a:ln w="31750">
            <a:solidFill>
              <a:srgbClr val="FFFF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" y="36771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area had fewer treatments like  area upslope of road at first stop (slide 5)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477000" y="3886200"/>
            <a:ext cx="38100" cy="2971800"/>
          </a:xfrm>
          <a:prstGeom prst="straightConnector1">
            <a:avLst/>
          </a:prstGeom>
          <a:ln w="412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05601" y="43434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dirty="0" smtClean="0">
                <a:solidFill>
                  <a:schemeClr val="bg1"/>
                </a:solidFill>
              </a:rPr>
              <a:t>Foreground received no cultural treatment after </a:t>
            </a:r>
            <a:r>
              <a:rPr lang="en-US" dirty="0" smtClean="0">
                <a:solidFill>
                  <a:schemeClr val="bg1"/>
                </a:solidFill>
              </a:rPr>
              <a:t>wildfire in 1994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2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84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6255599" y="4554816"/>
            <a:ext cx="0" cy="1914436"/>
          </a:xfrm>
          <a:prstGeom prst="straightConnector1">
            <a:avLst/>
          </a:prstGeom>
          <a:ln w="412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08000" y="5183287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dirty="0" smtClean="0">
                <a:solidFill>
                  <a:schemeClr val="bg1"/>
                </a:solidFill>
              </a:rPr>
              <a:t>Foreground received no cultural treatment after wildfire in </a:t>
            </a:r>
            <a:r>
              <a:rPr lang="en-US" dirty="0" smtClean="0">
                <a:solidFill>
                  <a:schemeClr val="bg1"/>
                </a:solidFill>
              </a:rPr>
              <a:t>1994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22000" y="1278216"/>
            <a:ext cx="83820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84000" y="1811616"/>
            <a:ext cx="228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Outbreak of IPS in plantation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713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Britting</dc:creator>
  <cp:lastModifiedBy>Britting</cp:lastModifiedBy>
  <cp:revision>27</cp:revision>
  <dcterms:created xsi:type="dcterms:W3CDTF">2016-11-03T16:55:21Z</dcterms:created>
  <dcterms:modified xsi:type="dcterms:W3CDTF">2016-11-06T14:53:38Z</dcterms:modified>
</cp:coreProperties>
</file>