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5"/>
  </p:sldMasterIdLst>
  <p:notesMasterIdLst>
    <p:notesMasterId r:id="rId24"/>
  </p:notesMasterIdLst>
  <p:handoutMasterIdLst>
    <p:handoutMasterId r:id="rId25"/>
  </p:handoutMasterIdLst>
  <p:sldIdLst>
    <p:sldId id="274" r:id="rId6"/>
    <p:sldId id="284" r:id="rId7"/>
    <p:sldId id="285" r:id="rId8"/>
    <p:sldId id="286" r:id="rId9"/>
    <p:sldId id="287" r:id="rId10"/>
    <p:sldId id="288" r:id="rId11"/>
    <p:sldId id="289" r:id="rId12"/>
    <p:sldId id="298" r:id="rId13"/>
    <p:sldId id="299" r:id="rId14"/>
    <p:sldId id="300" r:id="rId15"/>
    <p:sldId id="301" r:id="rId16"/>
    <p:sldId id="290" r:id="rId17"/>
    <p:sldId id="295" r:id="rId18"/>
    <p:sldId id="296" r:id="rId19"/>
    <p:sldId id="302" r:id="rId20"/>
    <p:sldId id="291" r:id="rId21"/>
    <p:sldId id="292" r:id="rId22"/>
    <p:sldId id="293" r:id="rId23"/>
  </p:sldIdLst>
  <p:sldSz cx="9144000" cy="6858000" type="screen4x3"/>
  <p:notesSz cx="6894513" cy="9180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AF"/>
    <a:srgbClr val="FFCC00"/>
    <a:srgbClr val="FFEAD5"/>
    <a:srgbClr val="FFDCB9"/>
    <a:srgbClr val="FFB097"/>
    <a:srgbClr val="FFE7A3"/>
    <a:srgbClr val="99CCF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7" autoAdjust="0"/>
    <p:restoredTop sz="94663" autoAdjust="0"/>
  </p:normalViewPr>
  <p:slideViewPr>
    <p:cSldViewPr showGuides="1">
      <p:cViewPr varScale="1">
        <p:scale>
          <a:sx n="103" d="100"/>
          <a:sy n="103" d="100"/>
        </p:scale>
        <p:origin x="4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5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7622" cy="45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6891" y="0"/>
            <a:ext cx="2987622" cy="45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1487"/>
            <a:ext cx="2987622" cy="45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 smtClean="0"/>
              <a:t>Visual 1.</a:t>
            </a: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6891" y="8721487"/>
            <a:ext cx="2987622" cy="45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F8C485CE-FC9C-4261-907E-791275736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0455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7622" cy="45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6891" y="0"/>
            <a:ext cx="2987622" cy="45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88975"/>
            <a:ext cx="4589463" cy="344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269" y="4360744"/>
            <a:ext cx="5055976" cy="413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1487"/>
            <a:ext cx="2987622" cy="45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 smtClean="0"/>
              <a:t>Visual 1.</a:t>
            </a: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6891" y="8721487"/>
            <a:ext cx="2987622" cy="45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626A439D-D91E-404B-AD1C-297B6831F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0154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</a:rPr>
              <a:t>Section 8303</a:t>
            </a:r>
            <a:r>
              <a:rPr lang="en-US" altLang="en-US" baseline="0" dirty="0" smtClean="0">
                <a:latin typeface="Times New Roman" panose="02020603050405020304" pitchFamily="18" charset="0"/>
              </a:rPr>
              <a:t> of the </a:t>
            </a:r>
            <a:r>
              <a:rPr lang="en-US" altLang="en-US" dirty="0" smtClean="0">
                <a:latin typeface="Times New Roman" panose="02020603050405020304" pitchFamily="18" charset="0"/>
              </a:rPr>
              <a:t>2014 Farm</a:t>
            </a:r>
            <a:r>
              <a:rPr lang="en-US" altLang="en-US" baseline="0" dirty="0" smtClean="0">
                <a:latin typeface="Times New Roman" panose="02020603050405020304" pitchFamily="18" charset="0"/>
              </a:rPr>
              <a:t> Bill authorized, among other things, the use of </a:t>
            </a:r>
            <a:r>
              <a:rPr lang="en-US" altLang="en-US" baseline="0" dirty="0" err="1" smtClean="0">
                <a:latin typeface="Times New Roman" panose="02020603050405020304" pitchFamily="18" charset="0"/>
              </a:rPr>
              <a:t>DxP</a:t>
            </a:r>
            <a:r>
              <a:rPr lang="en-US" altLang="en-US" baseline="0" dirty="0" smtClean="0">
                <a:latin typeface="Times New Roman" panose="02020603050405020304" pitchFamily="18" charset="0"/>
              </a:rPr>
              <a:t> as a valid method of designating trees or forest products for harvest and removal.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anose="02020603050405020304" pitchFamily="18" charset="0"/>
              </a:rPr>
              <a:t>Section 8303 also authorized the use of post harvest cruising or sampling as valid methods to supervise forest resources designated for harvest using </a:t>
            </a:r>
            <a:r>
              <a:rPr lang="en-US" altLang="en-US" baseline="0" dirty="0" err="1" smtClean="0">
                <a:latin typeface="Times New Roman" panose="02020603050405020304" pitchFamily="18" charset="0"/>
              </a:rPr>
              <a:t>DxP</a:t>
            </a:r>
            <a:r>
              <a:rPr lang="en-US" altLang="en-US" baseline="0" dirty="0" smtClean="0">
                <a:latin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Times New Roman" panose="02020603050405020304" pitchFamily="18" charset="0"/>
              </a:rPr>
              <a:t>Direction came in 2015 from the Washington Office outlining the use of designation guides, inspection procedures and acceptance of work criteria to be used in contracts containing </a:t>
            </a:r>
            <a:r>
              <a:rPr lang="en-US" altLang="en-US" baseline="0" dirty="0" err="1" smtClean="0">
                <a:latin typeface="Times New Roman" panose="02020603050405020304" pitchFamily="18" charset="0"/>
              </a:rPr>
              <a:t>DxP</a:t>
            </a:r>
            <a:r>
              <a:rPr lang="en-US" altLang="en-US" baseline="0" dirty="0" smtClean="0">
                <a:latin typeface="Times New Roman" panose="02020603050405020304" pitchFamily="18" charset="0"/>
              </a:rPr>
              <a:t>.  </a:t>
            </a:r>
          </a:p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6293" indent="-28703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8144" indent="-22962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7401" indent="-22962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6658" indent="-22962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5916" indent="-2296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5173" indent="-2296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4431" indent="-2296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3688" indent="-2296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2EFE078-6462-4237-B33F-3705D23723F4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Visual 1.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83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3D6FF-12AE-4C35-BC53-A417ACB1B7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66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In-cab tablet technology used by operators near Mormon Lake, AZ to assist with restoration treatments and collect tree harvest data.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DRG input to in-cab tablets for use by operators. A number + a letter indicate the number of trees to leave in a group and whether the diameter distribution should be focused on larger (A) or smaller (B) trees.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3D6FF-12AE-4C35-BC53-A417ACB1B7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47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Visual 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6A439D-D91E-404B-AD1C-297B6831FB9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66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Visual 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6A439D-D91E-404B-AD1C-297B6831FB9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36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Visual 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6A439D-D91E-404B-AD1C-297B6831FB9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8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Visual 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6A439D-D91E-404B-AD1C-297B6831FB9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97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Visual 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6A439D-D91E-404B-AD1C-297B6831FB9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49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Visual 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6A439D-D91E-404B-AD1C-297B6831FB9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48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</a:t>
            </a:r>
            <a:r>
              <a:rPr lang="en-US" baseline="0" dirty="0" smtClean="0"/>
              <a:t> trial uses of </a:t>
            </a:r>
            <a:r>
              <a:rPr lang="en-US" baseline="0" dirty="0" err="1" smtClean="0"/>
              <a:t>DxP</a:t>
            </a:r>
            <a:r>
              <a:rPr lang="en-US" baseline="0" dirty="0" smtClean="0"/>
              <a:t> were in done in Oregon and Washington around 2008 (Catherine Creek Forest Restoration Project)</a:t>
            </a:r>
          </a:p>
          <a:p>
            <a:r>
              <a:rPr lang="en-US" baseline="0" dirty="0" smtClean="0"/>
              <a:t>Designation by Description had been used in Region 6 starting in 2005 as a way to incorporate variable density thinning of mature plantations.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Visual 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6A439D-D91E-404B-AD1C-297B6831FB9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18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</a:t>
            </a:r>
            <a:r>
              <a:rPr lang="en-US" baseline="0" dirty="0" smtClean="0"/>
              <a:t> include limitations for cutting only trees up to a certain size limit or only cutting certain species.</a:t>
            </a:r>
          </a:p>
          <a:p>
            <a:r>
              <a:rPr lang="en-US" baseline="0" dirty="0" smtClean="0"/>
              <a:t>Can be simple or include more complex elements.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Visual 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6A439D-D91E-404B-AD1C-297B6831FB9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93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be blended to incorporate some verifiable characteristics</a:t>
            </a:r>
            <a:r>
              <a:rPr lang="en-US" baseline="0" dirty="0" smtClean="0"/>
              <a:t> (i.e. removing trees a certain distance form oak or pine)</a:t>
            </a:r>
          </a:p>
          <a:p>
            <a:r>
              <a:rPr lang="en-US" baseline="0" dirty="0" smtClean="0"/>
              <a:t>A true </a:t>
            </a:r>
            <a:r>
              <a:rPr lang="en-US" baseline="0" dirty="0" err="1" smtClean="0"/>
              <a:t>DxD</a:t>
            </a:r>
            <a:r>
              <a:rPr lang="en-US" baseline="0" dirty="0" smtClean="0"/>
              <a:t> you can determine exactly what trees can and cannot be cut.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Visual 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6A439D-D91E-404B-AD1C-297B6831FB9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81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Visual 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6A439D-D91E-404B-AD1C-297B6831FB9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68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Visual 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6A439D-D91E-404B-AD1C-297B6831FB9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9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Although </a:t>
            </a:r>
            <a:r>
              <a:rPr lang="en-US" dirty="0" err="1" smtClean="0"/>
              <a:t>DxP</a:t>
            </a:r>
            <a:r>
              <a:rPr lang="en-US" baseline="0" dirty="0" smtClean="0"/>
              <a:t> has latitude for what is removed it still must be able to have a measurable outcome.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Visual 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6A439D-D91E-404B-AD1C-297B6831FB9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82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3D6FF-12AE-4C35-BC53-A417ACB1B7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12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be used with Lidar data to increase</a:t>
            </a:r>
            <a:r>
              <a:rPr lang="en-US" baseline="0" dirty="0" smtClean="0"/>
              <a:t> efficiency, using products such as eco objects that delineate the stand into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3D6FF-12AE-4C35-BC53-A417ACB1B7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7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4575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A4E-5DE7-4A68-B84F-5E6678ADC54E}" type="datetime1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Visual 2.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A401-2EBC-495C-8CDC-F343EE7FFC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9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11138"/>
            <a:ext cx="7543800" cy="838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xfrm>
            <a:off x="2209800" y="64770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5DA09-98BF-4590-8248-7D92AEFA83FF}" type="datetime1">
              <a:rPr lang="en-US" smtClean="0"/>
              <a:t>8/14/2019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7467600" y="64770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en-US" smtClean="0"/>
              <a:t>Visual 1.</a:t>
            </a:r>
            <a:fld id="{8088C55D-19F9-4186-91CF-E1E84EEA5145}" type="slidenum">
              <a:rPr smtClean="0"/>
              <a:pPr algn="ctr"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421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0"/>
            <a:ext cx="4023360" cy="45720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280160"/>
            <a:ext cx="4023360" cy="45720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3000" y="211138"/>
            <a:ext cx="75438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2209800" y="64770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531F7-8B89-436E-AC7B-571D3813724A}" type="datetime1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477000"/>
            <a:ext cx="4572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Visual 2.</a:t>
            </a:r>
            <a:endParaRPr 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67700" y="6477000"/>
            <a:ext cx="5334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062B8-3FC5-441C-A8A6-58E6A0EC75BA}" type="slidenum">
              <a:rPr lang="en-US"/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13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016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35568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8016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34184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09800" y="64770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E40B4-4EE3-41D2-B871-413F7ABC3D89}" type="datetime1">
              <a:rPr lang="en-US" smtClean="0"/>
              <a:t>8/14/2019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477000"/>
            <a:ext cx="4572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Visual 2.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82000" y="6477000"/>
            <a:ext cx="5334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946E8-4679-4095-88E8-4F370FF4686C}" type="slidenum">
              <a:rPr lang="en-US"/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51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11138"/>
            <a:ext cx="75438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09800" y="64770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83DCE-A283-498C-88AE-69F2BAED102F}" type="datetime1">
              <a:rPr lang="en-US" smtClean="0"/>
              <a:t>8/14/2019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77000"/>
            <a:ext cx="5029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  Visual 2.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29600" y="6477000"/>
            <a:ext cx="5334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30825-DDBC-4A76-BA23-04A5078BDD76}" type="slidenum">
              <a:rPr lang="en-US"/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676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09800" y="64770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ACAF6-4D77-4E9E-B9C9-1E52C63C89B1}" type="datetime1">
              <a:rPr lang="en-US" smtClean="0"/>
              <a:t>8/14/2019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477000"/>
            <a:ext cx="4572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Visual 2.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67700" y="6477000"/>
            <a:ext cx="5334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59485-E057-4A04-A1A8-B3E8E7629D6D}" type="slidenum">
              <a:rPr lang="en-US"/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181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0518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050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09800" y="64770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52F35-5EF7-4EED-8C9A-1F5FA10E8CC3}" type="datetime1">
              <a:rPr lang="en-US" smtClean="0"/>
              <a:t>8/14/2019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477000"/>
            <a:ext cx="4572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Visual 2.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28013" y="6477000"/>
            <a:ext cx="5334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C11ED-2C59-4A5E-9A42-2BBA7429A7CE}" type="slidenum">
              <a:rPr lang="en-US"/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41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11138"/>
            <a:ext cx="75438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9525"/>
            <a:ext cx="8229600" cy="4572000"/>
          </a:xfrm>
          <a:prstGeom prst="rect">
            <a:avLst/>
          </a:prstGeom>
        </p:spPr>
        <p:txBody>
          <a:bodyPr/>
          <a:lstStyle>
            <a:lvl1pPr marL="342900" indent="-342900">
              <a:defRPr lang="en-US" sz="2800" b="0" dirty="0" smtClean="0">
                <a:solidFill>
                  <a:srgbClr val="00006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347472">
              <a:spcBef>
                <a:spcPts val="576"/>
              </a:spcBef>
              <a:defRPr lang="en-US" sz="2400" b="0" dirty="0" smtClean="0">
                <a:solidFill>
                  <a:srgbClr val="000066"/>
                </a:solidFill>
                <a:latin typeface="Calibri" panose="020F0502020204030204" pitchFamily="34" charset="0"/>
                <a:cs typeface="+mn-cs"/>
              </a:defRPr>
            </a:lvl2pPr>
            <a:lvl3pPr marL="1051560">
              <a:spcBef>
                <a:spcPts val="480"/>
              </a:spcBef>
              <a:defRPr lang="en-US" sz="2000" b="0" dirty="0" smtClean="0">
                <a:solidFill>
                  <a:srgbClr val="000066"/>
                </a:solidFill>
                <a:latin typeface="Calibri" panose="020F0502020204030204" pitchFamily="34" charset="0"/>
                <a:cs typeface="+mn-cs"/>
              </a:defRPr>
            </a:lvl3pPr>
            <a:lvl4pPr marL="1417320">
              <a:defRPr lang="en-US" sz="1800" b="0" dirty="0" smtClean="0">
                <a:solidFill>
                  <a:srgbClr val="000066"/>
                </a:solidFill>
                <a:latin typeface="Calibri" panose="020F0502020204030204" pitchFamily="34" charset="0"/>
                <a:cs typeface="+mn-cs"/>
              </a:defRPr>
            </a:lvl4pPr>
            <a:lvl5pPr marL="1783080" indent="-347472">
              <a:buFont typeface="Wingdings" pitchFamily="2" charset="2"/>
              <a:buChar char="§"/>
              <a:defRPr lang="en-US" sz="1800" b="0" dirty="0">
                <a:solidFill>
                  <a:srgbClr val="000066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1BF7-5862-4F6B-83AE-A174856C043F}" type="datetime1">
              <a:rPr lang="en-US" smtClean="0"/>
              <a:t>8/14/2019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Visual 2.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A401-2EBC-495C-8CDC-F343EE7FFC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326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5BD04-3FC6-4FFF-89C1-E69AA6383AA5}" type="datetime1">
              <a:rPr lang="en-US" smtClean="0"/>
              <a:t>8/14/2019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200400" y="6356350"/>
            <a:ext cx="497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Visual 2.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001000" y="6356350"/>
            <a:ext cx="514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5AA401-2EBC-495C-8CDC-F343EE7FFC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Univers 55" pitchFamily="34" charset="0"/>
          <a:ea typeface="+mj-ea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Univers 55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Univers 55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Univers 55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Univers 55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66"/>
          </a:solidFill>
          <a:latin typeface="Footlight MT Light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66"/>
          </a:solidFill>
          <a:latin typeface="Footlight MT Light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66"/>
          </a:solidFill>
          <a:latin typeface="Footlight MT Light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66"/>
          </a:solidFill>
          <a:latin typeface="Footlight MT Light" pitchFamily="18" charset="0"/>
        </a:defRPr>
      </a:lvl9pPr>
    </p:titleStyle>
    <p:bodyStyle>
      <a:lvl1pPr marL="568325" indent="-5683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Webdings" panose="05030102010509060703" pitchFamily="18" charset="2"/>
        <a:buChar char="P"/>
        <a:defRPr sz="28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1pPr>
      <a:lvl2pPr marL="85407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2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2pPr>
      <a:lvl3pPr marL="11493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>
          <a:solidFill>
            <a:schemeClr val="tx2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48431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>
          <a:solidFill>
            <a:schemeClr val="tx2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828800" indent="-2301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>
          <a:solidFill>
            <a:schemeClr val="tx2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618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338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3058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778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>
                <a:latin typeface="Univers 55"/>
              </a:rPr>
              <a:t>Designation by Prescription (DxP)</a:t>
            </a:r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0"/>
            <a:ext cx="7765322" cy="1066800"/>
          </a:xfrm>
        </p:spPr>
        <p:txBody>
          <a:bodyPr/>
          <a:lstStyle/>
          <a:p>
            <a:pPr algn="ctr"/>
            <a:r>
              <a:rPr lang="en-US" b="1" dirty="0"/>
              <a:t>What exactly is DPG?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44576" y="3559302"/>
            <a:ext cx="4165601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9652" y="1591503"/>
            <a:ext cx="2270808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https://lh5.ggpht.com/8gcCe1rUyHdDE_sVjN2X7XMITyvAr7v_dd9skKweQ546qirYBBSxYV_UoqQ3ri81zK3j=w30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6" y="2052431"/>
            <a:ext cx="685985" cy="68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9885" y="2256923"/>
            <a:ext cx="1580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Arc Collector App</a:t>
            </a:r>
          </a:p>
        </p:txBody>
      </p:sp>
      <p:pic>
        <p:nvPicPr>
          <p:cNvPr id="9" name="Picture 2" descr="http://blogs.cornell.edu/onlinegis/files/2014/09/collector-1x2ugkz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0207" y="1591503"/>
            <a:ext cx="275434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5"/>
          <p:cNvSpPr/>
          <p:nvPr/>
        </p:nvSpPr>
        <p:spPr>
          <a:xfrm>
            <a:off x="5488474" y="2321128"/>
            <a:ext cx="857250" cy="148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</a:t>
            </a:r>
          </a:p>
        </p:txBody>
      </p:sp>
      <p:sp>
        <p:nvSpPr>
          <p:cNvPr id="11" name="Right Arrow 5"/>
          <p:cNvSpPr/>
          <p:nvPr/>
        </p:nvSpPr>
        <p:spPr>
          <a:xfrm rot="10800000">
            <a:off x="5841289" y="4730878"/>
            <a:ext cx="857250" cy="148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230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481" y="-76200"/>
            <a:ext cx="7765322" cy="1155228"/>
          </a:xfrm>
        </p:spPr>
        <p:txBody>
          <a:bodyPr/>
          <a:lstStyle/>
          <a:p>
            <a:pPr algn="ctr"/>
            <a:r>
              <a:rPr lang="en-US" b="1" dirty="0"/>
              <a:t>How do Operators use DPG?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495800" cy="459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8479" y="1143000"/>
            <a:ext cx="4213121" cy="466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87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Advantages of Using DxP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Contractor </a:t>
            </a:r>
            <a:r>
              <a:rPr lang="en-US" dirty="0"/>
              <a:t>has </a:t>
            </a:r>
            <a:r>
              <a:rPr lang="en-US" dirty="0" smtClean="0"/>
              <a:t>discretion </a:t>
            </a:r>
            <a:r>
              <a:rPr lang="en-US" dirty="0"/>
              <a:t>of selecting </a:t>
            </a:r>
            <a:r>
              <a:rPr lang="en-US" dirty="0" smtClean="0"/>
              <a:t>trees within prescription </a:t>
            </a:r>
            <a:r>
              <a:rPr lang="en-US" dirty="0"/>
              <a:t>to be </a:t>
            </a:r>
            <a:r>
              <a:rPr lang="en-US" dirty="0" smtClean="0"/>
              <a:t>cut to achieve the desired end result.</a:t>
            </a:r>
            <a:endParaRPr lang="en-US" dirty="0"/>
          </a:p>
          <a:p>
            <a:pPr lvl="0"/>
            <a:r>
              <a:rPr lang="en-US" dirty="0" smtClean="0"/>
              <a:t>Efficient </a:t>
            </a:r>
            <a:r>
              <a:rPr lang="en-US" dirty="0"/>
              <a:t>and cost </a:t>
            </a:r>
            <a:r>
              <a:rPr lang="en-US" dirty="0" smtClean="0"/>
              <a:t>effective for </a:t>
            </a:r>
            <a:r>
              <a:rPr lang="en-US" dirty="0"/>
              <a:t>sale preparation. Sale administration may be more expensive with DxP over sales that are designated with paint.</a:t>
            </a:r>
          </a:p>
          <a:p>
            <a:pPr lvl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1350" y="6340475"/>
            <a:ext cx="497205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A401-2EBC-495C-8CDC-F343EE7FFCC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944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Cost and Time Saving-Region 3 Four Forest Restoration Initiative (4FRI)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Fiscal year 2018 had the most acres </a:t>
            </a:r>
            <a:r>
              <a:rPr lang="en-US" sz="1800" dirty="0" smtClean="0"/>
              <a:t>offered </a:t>
            </a:r>
            <a:r>
              <a:rPr lang="en-US" sz="1800" dirty="0"/>
              <a:t>for 4FRI to date, 46,444 acres. Of those acres, 31% were D x P acres (14,236 acres) on 9 out of 29 sales across the 4FRI footprint. Designation by Prescriptions were completed as either standalone D x P or using tablets and the Digital Prescription Guide (DPG</a:t>
            </a:r>
            <a:r>
              <a:rPr lang="en-US" sz="1800" dirty="0" smtClean="0"/>
              <a:t>).</a:t>
            </a:r>
          </a:p>
          <a:p>
            <a:r>
              <a:rPr lang="en-US" sz="1800" dirty="0"/>
              <a:t>The table below compares the cost of marking all trees using individual tree marking (ITM) in row 1 versus the cost of implementing D x P with individual tree marking as actually designated in row 2 on the nine sales that were offered utilizing D x P in 2018. The total cost savings was just over $</a:t>
            </a:r>
            <a:r>
              <a:rPr lang="en-US" sz="1800" dirty="0" smtClean="0"/>
              <a:t>750,000.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A401-2EBC-495C-8CDC-F343EE7FFCCB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810763"/>
              </p:ext>
            </p:extLst>
          </p:nvPr>
        </p:nvGraphicFramePr>
        <p:xfrm>
          <a:off x="685799" y="3810000"/>
          <a:ext cx="7761849" cy="1828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48637"/>
                <a:gridCol w="722482"/>
                <a:gridCol w="1076198"/>
                <a:gridCol w="1114532"/>
              </a:tblGrid>
              <a:tr h="5161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ACRES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COST/ACRE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 COST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61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All trees marked by individual tree mark (ITM) and cruised to tree measurement standard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19,209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$58.13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$1,116,607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61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4,966 acres of ITM, 9,936 acres of DxP, and 4,300 acres of Digital Prescription Guide and cruised to scaled sale standard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19,209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$19.08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$366,534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04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Difference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$39.05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$750,073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6152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Cost and Time Saving-Region 3 Four Forest Restoration Initiative (4FRI)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of the costs savings is the difference in person </a:t>
            </a:r>
            <a:r>
              <a:rPr lang="en-US" dirty="0" smtClean="0"/>
              <a:t>days needed to designate a sale, </a:t>
            </a:r>
            <a:r>
              <a:rPr lang="en-US" dirty="0"/>
              <a:t>these are displayed in the table below.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A401-2EBC-495C-8CDC-F343EE7FFCCB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714509"/>
              </p:ext>
            </p:extLst>
          </p:nvPr>
        </p:nvGraphicFramePr>
        <p:xfrm>
          <a:off x="685800" y="2667000"/>
          <a:ext cx="7239001" cy="30479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0859"/>
                <a:gridCol w="1175746"/>
                <a:gridCol w="1616650"/>
                <a:gridCol w="1175746"/>
              </a:tblGrid>
              <a:tr h="5748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ACRES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Acres marked per person per day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 person days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63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All acres ITM marked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19,209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2,401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23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As Designated in 2018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23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4,966 acres of ITM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4,966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621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23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9,936 acres of DxP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9,936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48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4,300 acres of Digital Prescription Guide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4,300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23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2018 total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19,202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716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23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Difference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1,685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3890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DxP</a:t>
            </a:r>
            <a:r>
              <a:rPr lang="en-US" dirty="0" smtClean="0"/>
              <a:t> and Stewardship Contracting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used when implementing </a:t>
            </a:r>
            <a:r>
              <a:rPr lang="en-US" dirty="0" err="1" smtClean="0"/>
              <a:t>DxP</a:t>
            </a:r>
            <a:r>
              <a:rPr lang="en-US" dirty="0" smtClean="0"/>
              <a:t> in order to select contractors based on past performance and experience.</a:t>
            </a:r>
          </a:p>
          <a:p>
            <a:r>
              <a:rPr lang="en-US" dirty="0" smtClean="0"/>
              <a:t>Request for proposals can require a technical approach for implementation of </a:t>
            </a:r>
            <a:r>
              <a:rPr lang="en-US" dirty="0" err="1" smtClean="0"/>
              <a:t>DxP</a:t>
            </a:r>
            <a:r>
              <a:rPr lang="en-US" dirty="0" smtClean="0"/>
              <a:t> as well as a quality control plan. 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Visual 2.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A401-2EBC-495C-8CDC-F343EE7FFCC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791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of Using </a:t>
            </a:r>
            <a:r>
              <a:rPr lang="en-US" dirty="0" err="1" smtClean="0"/>
              <a:t>DxP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Determination of whether </a:t>
            </a:r>
            <a:r>
              <a:rPr lang="en-US" dirty="0"/>
              <a:t>an individual tree should or should not be </a:t>
            </a:r>
            <a:r>
              <a:rPr lang="en-US" dirty="0" smtClean="0"/>
              <a:t>cut </a:t>
            </a:r>
            <a:r>
              <a:rPr lang="en-US" dirty="0" smtClean="0"/>
              <a:t>may</a:t>
            </a:r>
            <a:r>
              <a:rPr lang="en-US" dirty="0" smtClean="0"/>
              <a:t> </a:t>
            </a:r>
            <a:r>
              <a:rPr lang="en-US" dirty="0" smtClean="0"/>
              <a:t>not </a:t>
            </a:r>
            <a:r>
              <a:rPr lang="en-US" dirty="0" smtClean="0"/>
              <a:t>be absolute</a:t>
            </a:r>
            <a:r>
              <a:rPr lang="en-US" dirty="0" smtClean="0"/>
              <a:t>. </a:t>
            </a:r>
          </a:p>
          <a:p>
            <a:pPr lvl="0"/>
            <a:r>
              <a:rPr lang="en-US" dirty="0" smtClean="0"/>
              <a:t>Complex designation guides increase the potential </a:t>
            </a:r>
            <a:r>
              <a:rPr lang="en-US" dirty="0"/>
              <a:t>for disputes over compliance with interpretation of </a:t>
            </a:r>
            <a:r>
              <a:rPr lang="en-US" dirty="0" smtClean="0"/>
              <a:t>designation guide.</a:t>
            </a:r>
            <a:endParaRPr lang="en-US" dirty="0"/>
          </a:p>
          <a:p>
            <a:pPr lvl="0"/>
            <a:r>
              <a:rPr lang="en-US" dirty="0" smtClean="0"/>
              <a:t>Requires </a:t>
            </a:r>
            <a:r>
              <a:rPr lang="en-US" dirty="0"/>
              <a:t>close on-the-ground monitoring by the contract administrator and </a:t>
            </a:r>
            <a:r>
              <a:rPr lang="en-US" dirty="0" smtClean="0"/>
              <a:t>results in </a:t>
            </a:r>
            <a:r>
              <a:rPr lang="en-US" dirty="0" smtClean="0"/>
              <a:t>increased </a:t>
            </a:r>
            <a:r>
              <a:rPr lang="en-US" dirty="0"/>
              <a:t>administration costs.</a:t>
            </a:r>
          </a:p>
          <a:p>
            <a:pPr lvl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1350" y="6340475"/>
            <a:ext cx="497205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A401-2EBC-495C-8CDC-F343EE7FFCC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28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DxP Linkage to </a:t>
            </a:r>
            <a:r>
              <a:rPr lang="en-US" smtClean="0"/>
              <a:t>Forest Service Strategic Plan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 smtClean="0"/>
              <a:t>Forest Service Strategic Plan has four outcomes:</a:t>
            </a:r>
          </a:p>
          <a:p>
            <a:pPr lvl="1"/>
            <a:r>
              <a:rPr lang="en-US" dirty="0" smtClean="0"/>
              <a:t>Sustain our nation's forests and grasslands</a:t>
            </a:r>
          </a:p>
          <a:p>
            <a:pPr lvl="1"/>
            <a:r>
              <a:rPr lang="en-US" dirty="0" smtClean="0"/>
              <a:t>Deliver benefits to the public</a:t>
            </a:r>
          </a:p>
          <a:p>
            <a:pPr lvl="1"/>
            <a:r>
              <a:rPr lang="en-US" dirty="0" smtClean="0"/>
              <a:t>Apply knowledge globally</a:t>
            </a:r>
          </a:p>
          <a:p>
            <a:pPr lvl="1"/>
            <a:r>
              <a:rPr lang="en-US" dirty="0" smtClean="0"/>
              <a:t>Increase </a:t>
            </a:r>
            <a:r>
              <a:rPr lang="en-US" dirty="0"/>
              <a:t>the pace and scale of restoration</a:t>
            </a:r>
          </a:p>
          <a:p>
            <a:pPr lvl="0"/>
            <a:r>
              <a:rPr lang="en-US" dirty="0" err="1"/>
              <a:t>DxP</a:t>
            </a:r>
            <a:r>
              <a:rPr lang="en-US" dirty="0"/>
              <a:t> ties in perfectly to the </a:t>
            </a:r>
            <a:r>
              <a:rPr lang="en-US" dirty="0" smtClean="0"/>
              <a:t>Strategic Plan</a:t>
            </a:r>
          </a:p>
          <a:p>
            <a:pPr lvl="1"/>
            <a:r>
              <a:rPr lang="en-US" dirty="0" smtClean="0"/>
              <a:t>It is efficient </a:t>
            </a:r>
            <a:r>
              <a:rPr lang="en-US" dirty="0"/>
              <a:t>and cost </a:t>
            </a:r>
            <a:r>
              <a:rPr lang="en-US" dirty="0" smtClean="0"/>
              <a:t>effective—accelerates the pace and scale of restoration</a:t>
            </a:r>
          </a:p>
          <a:p>
            <a:pPr lvl="1"/>
            <a:r>
              <a:rPr lang="en-US" dirty="0" smtClean="0"/>
              <a:t>Improves our ability to provide products to local economies</a:t>
            </a:r>
          </a:p>
          <a:p>
            <a:pPr lvl="1"/>
            <a:r>
              <a:rPr lang="en-US" dirty="0" smtClean="0"/>
              <a:t>Improved efficiency = excelling as a high performing agency</a:t>
            </a:r>
          </a:p>
          <a:p>
            <a:pPr lvl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1350" y="6340475"/>
            <a:ext cx="497205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A401-2EBC-495C-8CDC-F343EE7FFCC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939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DxP and Forest Products Modernization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/>
              <a:t>The Forest Service wants to be the best at delivering forest products so that we can:</a:t>
            </a:r>
          </a:p>
          <a:p>
            <a:pPr lvl="1"/>
            <a:r>
              <a:rPr lang="en-US" smtClean="0"/>
              <a:t>Better </a:t>
            </a:r>
            <a:r>
              <a:rPr lang="en-US"/>
              <a:t>meet the goals of supporting jobs</a:t>
            </a:r>
          </a:p>
          <a:p>
            <a:pPr lvl="1"/>
            <a:r>
              <a:rPr lang="en-US" smtClean="0"/>
              <a:t>Grow </a:t>
            </a:r>
            <a:r>
              <a:rPr lang="en-US"/>
              <a:t>the economy, and </a:t>
            </a:r>
          </a:p>
          <a:p>
            <a:pPr lvl="1"/>
            <a:r>
              <a:rPr lang="en-US" smtClean="0"/>
              <a:t>Increase </a:t>
            </a:r>
            <a:r>
              <a:rPr lang="en-US"/>
              <a:t>the </a:t>
            </a:r>
            <a:r>
              <a:rPr lang="en-US" smtClean="0"/>
              <a:t>restoration and health </a:t>
            </a:r>
            <a:r>
              <a:rPr lang="en-US"/>
              <a:t>of our forests at </a:t>
            </a:r>
            <a:r>
              <a:rPr lang="en-US" smtClean="0"/>
              <a:t>an accelerated </a:t>
            </a:r>
            <a:r>
              <a:rPr lang="en-US"/>
              <a:t>pace and scale</a:t>
            </a:r>
            <a:r>
              <a:rPr lang="en-US" smtClean="0"/>
              <a:t>.</a:t>
            </a:r>
          </a:p>
          <a:p>
            <a:pPr lvl="0"/>
            <a:r>
              <a:rPr lang="en-US" smtClean="0"/>
              <a:t>DxP aligns with the </a:t>
            </a:r>
            <a:r>
              <a:rPr lang="en-US"/>
              <a:t>Forest Service’s product modernization effort</a:t>
            </a:r>
          </a:p>
          <a:p>
            <a:pPr lvl="1"/>
            <a:r>
              <a:rPr lang="en-US"/>
              <a:t>It is efficient and cost </a:t>
            </a:r>
            <a:r>
              <a:rPr lang="en-US" smtClean="0"/>
              <a:t>effective at sale preparation</a:t>
            </a:r>
            <a:endParaRPr lang="en-US"/>
          </a:p>
          <a:p>
            <a:pPr lvl="1"/>
            <a:r>
              <a:rPr lang="en-US" smtClean="0"/>
              <a:t>Digital prescription guide introduces new technology into forest product delivery</a:t>
            </a:r>
            <a:endParaRPr lang="en-US"/>
          </a:p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0400" y="6357167"/>
            <a:ext cx="497205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A401-2EBC-495C-8CDC-F343EE7FFCC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459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732096" y="2819400"/>
            <a:ext cx="7543800" cy="838200"/>
          </a:xfrm>
        </p:spPr>
        <p:txBody>
          <a:bodyPr/>
          <a:lstStyle/>
          <a:p>
            <a:r>
              <a:rPr lang="en-US" altLang="en-US" smtClean="0"/>
              <a:t>Introduction to DxP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00400" y="6356350"/>
            <a:ext cx="497205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514350" cy="365125"/>
          </a:xfrm>
        </p:spPr>
        <p:txBody>
          <a:bodyPr/>
          <a:lstStyle/>
          <a:p>
            <a:fld id="{A15AA401-2EBC-495C-8CDC-F343EE7FFCC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Definition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</a:t>
            </a:r>
            <a:r>
              <a:rPr lang="en-US"/>
              <a:t>method for harvest and removal of timber, designating trees for removal by describing the desired end result of the treatment</a:t>
            </a:r>
            <a:r>
              <a:rPr lang="en-US" smtClean="0"/>
              <a:t>.</a:t>
            </a:r>
          </a:p>
          <a:p>
            <a:r>
              <a:rPr lang="en-US" smtClean="0"/>
              <a:t>E.g., </a:t>
            </a:r>
            <a:r>
              <a:rPr lang="en-US"/>
              <a:t>retain 60 square feet of basal area per acre of dominant and co-dominant trees.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1350" y="6340475"/>
            <a:ext cx="497205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A401-2EBC-495C-8CDC-F343EE7FFCC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54102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(FSH 2409.19-2016-1 sec 60.5)</a:t>
            </a:r>
          </a:p>
        </p:txBody>
      </p:sp>
    </p:spTree>
    <p:extLst>
      <p:ext uri="{BB962C8B-B14F-4D97-AF65-F5344CB8AC3E}">
        <p14:creationId xmlns:p14="http://schemas.microsoft.com/office/powerpoint/2010/main" val="19364014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95" y="16042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Difference Between DxP and Designation by </a:t>
            </a:r>
            <a:r>
              <a:rPr lang="en-US" smtClean="0"/>
              <a:t>Description (DxD)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mtClean="0"/>
              <a:t>DxP	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A prescription on </a:t>
            </a:r>
            <a:r>
              <a:rPr lang="en-US" sz="2200" dirty="0"/>
              <a:t>what </a:t>
            </a:r>
            <a:r>
              <a:rPr lang="en-US" sz="2200" dirty="0" smtClean="0"/>
              <a:t>forest </a:t>
            </a:r>
            <a:r>
              <a:rPr lang="en-US" sz="2200" dirty="0"/>
              <a:t>cover for the designated area should look like </a:t>
            </a:r>
            <a:r>
              <a:rPr lang="en-US" sz="2200" dirty="0" smtClean="0"/>
              <a:t>after </a:t>
            </a:r>
            <a:r>
              <a:rPr lang="en-US" sz="2200" dirty="0"/>
              <a:t>timber harvest.</a:t>
            </a:r>
          </a:p>
          <a:p>
            <a:r>
              <a:rPr lang="en-US" sz="2200" dirty="0" smtClean="0"/>
              <a:t>Individual </a:t>
            </a:r>
            <a:r>
              <a:rPr lang="en-US" sz="2200" dirty="0"/>
              <a:t>tree selection “decision-making”  has latitude </a:t>
            </a:r>
            <a:r>
              <a:rPr lang="en-US" sz="2200" dirty="0" smtClean="0"/>
              <a:t>to </a:t>
            </a:r>
            <a:r>
              <a:rPr lang="en-US" sz="2200" dirty="0"/>
              <a:t>implement the </a:t>
            </a:r>
            <a:r>
              <a:rPr lang="en-US" sz="2200" dirty="0" smtClean="0"/>
              <a:t>designation </a:t>
            </a:r>
            <a:r>
              <a:rPr lang="en-US" sz="2200" dirty="0"/>
              <a:t>guide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DxD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A method </a:t>
            </a:r>
            <a:r>
              <a:rPr lang="en-US" sz="2200" dirty="0"/>
              <a:t>of designating trees for removal by describing </a:t>
            </a:r>
            <a:r>
              <a:rPr lang="en-US" sz="2200" dirty="0" smtClean="0"/>
              <a:t>trees </a:t>
            </a:r>
            <a:r>
              <a:rPr lang="en-US" sz="2200" dirty="0"/>
              <a:t>to be removed based on </a:t>
            </a:r>
            <a:r>
              <a:rPr lang="en-US" sz="2200" dirty="0" smtClean="0"/>
              <a:t>verifiable characteristics after </a:t>
            </a:r>
            <a:r>
              <a:rPr lang="en-US" sz="2200" dirty="0"/>
              <a:t>removal</a:t>
            </a:r>
          </a:p>
          <a:p>
            <a:r>
              <a:rPr lang="en-US" sz="2200" dirty="0" smtClean="0"/>
              <a:t>It </a:t>
            </a:r>
            <a:r>
              <a:rPr lang="en-US" sz="2200" dirty="0"/>
              <a:t>is clearer in terms of determining which trees should be </a:t>
            </a:r>
            <a:r>
              <a:rPr lang="en-US" sz="2200" dirty="0" smtClean="0"/>
              <a:t>removed.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62400" y="6477000"/>
            <a:ext cx="4572000" cy="30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A401-2EBC-495C-8CDC-F343EE7FFCC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16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DxP Implementation Example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and after pictures where DxP was implemented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1350" y="6340475"/>
            <a:ext cx="497205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A401-2EBC-495C-8CDC-F343EE7FFCC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362200"/>
            <a:ext cx="4114800" cy="2995389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640" y="2362200"/>
            <a:ext cx="3870960" cy="2988237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771730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DxD Implementation Example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Two graphics with before and after pictures where DxD was implemented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1350" y="6340475"/>
            <a:ext cx="497205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A401-2EBC-495C-8CDC-F343EE7FFCC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057" y="2679071"/>
            <a:ext cx="4114800" cy="3078907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0257" y="2667000"/>
            <a:ext cx="4114800" cy="3078907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268201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When to Use DxP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It meets the desired end result in the most cost efficient and effective manner than other designation methods.</a:t>
            </a:r>
          </a:p>
          <a:p>
            <a:pPr lvl="0"/>
            <a:r>
              <a:rPr lang="en-US" dirty="0" smtClean="0"/>
              <a:t>If </a:t>
            </a:r>
            <a:r>
              <a:rPr lang="en-US" dirty="0"/>
              <a:t>you can measure the outcome from the designation guide to the contract</a:t>
            </a:r>
            <a:r>
              <a:rPr lang="en-US" dirty="0" smtClean="0"/>
              <a:t>, then </a:t>
            </a:r>
            <a:r>
              <a:rPr lang="en-US" dirty="0" err="1"/>
              <a:t>DxP</a:t>
            </a:r>
            <a:r>
              <a:rPr lang="en-US" dirty="0"/>
              <a:t> can be used on any stand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1350" y="6340475"/>
            <a:ext cx="497205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A401-2EBC-495C-8CDC-F343EE7FFCC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577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Digital </a:t>
            </a:r>
            <a:r>
              <a:rPr lang="en-US" b="1" dirty="0"/>
              <a:t>Prescription </a:t>
            </a:r>
            <a:r>
              <a:rPr lang="en-US" b="1" dirty="0" smtClean="0"/>
              <a:t>Guide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346" y="1524000"/>
            <a:ext cx="7765322" cy="36766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75" dirty="0"/>
              <a:t>A DPG is digital cutting guide with the intent to aid in the implementation of D x P prescriptions.</a:t>
            </a:r>
          </a:p>
          <a:p>
            <a:r>
              <a:rPr lang="en-US" sz="2475" dirty="0"/>
              <a:t>It can be used to describe the spatial pattern and types of trees to be removed and augment a written cutting </a:t>
            </a:r>
            <a:r>
              <a:rPr lang="en-US" sz="2475" dirty="0" smtClean="0"/>
              <a:t>guide.</a:t>
            </a:r>
            <a:endParaRPr lang="en-US" sz="2475" dirty="0"/>
          </a:p>
          <a:p>
            <a:r>
              <a:rPr lang="en-US" sz="2475" dirty="0"/>
              <a:t>It is not the marking of trees.</a:t>
            </a:r>
          </a:p>
          <a:p>
            <a:r>
              <a:rPr lang="en-US" sz="2475" dirty="0"/>
              <a:t>It is not a contract compliance assurance </a:t>
            </a:r>
            <a:r>
              <a:rPr lang="en-US" sz="2475" dirty="0" smtClean="0"/>
              <a:t>item.</a:t>
            </a:r>
            <a:endParaRPr lang="en-US" sz="2475" dirty="0"/>
          </a:p>
          <a:p>
            <a:endParaRPr lang="en-US" sz="2475" dirty="0"/>
          </a:p>
        </p:txBody>
      </p:sp>
    </p:spTree>
    <p:extLst>
      <p:ext uri="{BB962C8B-B14F-4D97-AF65-F5344CB8AC3E}">
        <p14:creationId xmlns:p14="http://schemas.microsoft.com/office/powerpoint/2010/main" val="188151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DPG Process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8650" y="1371600"/>
            <a:ext cx="7886700" cy="411837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sz="2475" dirty="0"/>
              <a:t>Develop silvicultural prescription. </a:t>
            </a:r>
          </a:p>
          <a:p>
            <a:r>
              <a:rPr lang="en-US" sz="2475" dirty="0"/>
              <a:t>Develop cutting guide from prescription.</a:t>
            </a:r>
          </a:p>
          <a:p>
            <a:r>
              <a:rPr lang="en-US" sz="2475" dirty="0"/>
              <a:t>Set up geodatabase based on cutting guide.</a:t>
            </a:r>
          </a:p>
          <a:p>
            <a:r>
              <a:rPr lang="en-US" sz="2475" dirty="0"/>
              <a:t>Install in handheld tablets using ArcGIS online.</a:t>
            </a:r>
          </a:p>
          <a:p>
            <a:r>
              <a:rPr lang="en-US" sz="2475" dirty="0"/>
              <a:t>Markers implement cutting guide on tablets (either Android or IOS) using Arc Collector App through designating individual polygons and types of treatments within stand(s).</a:t>
            </a:r>
          </a:p>
          <a:p>
            <a:r>
              <a:rPr lang="en-US" sz="2475" dirty="0"/>
              <a:t>Post data processing to create layer for installation in harvesters.</a:t>
            </a:r>
          </a:p>
          <a:p>
            <a:r>
              <a:rPr lang="en-US" sz="2475" dirty="0"/>
              <a:t>Install in harvester in-cab tablet system.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USDA FS">
      <a:dk1>
        <a:srgbClr val="000000"/>
      </a:dk1>
      <a:lt1>
        <a:srgbClr val="FFFFFF"/>
      </a:lt1>
      <a:dk2>
        <a:srgbClr val="000066"/>
      </a:dk2>
      <a:lt2>
        <a:srgbClr val="006601"/>
      </a:lt2>
      <a:accent1>
        <a:srgbClr val="663300"/>
      </a:accent1>
      <a:accent2>
        <a:srgbClr val="996633"/>
      </a:accent2>
      <a:accent3>
        <a:srgbClr val="FFE6B9"/>
      </a:accent3>
      <a:accent4>
        <a:srgbClr val="003399"/>
      </a:accent4>
      <a:accent5>
        <a:srgbClr val="FFCC00"/>
      </a:accent5>
      <a:accent6>
        <a:srgbClr val="FFF0AF"/>
      </a:accent6>
      <a:hlink>
        <a:srgbClr val="000066"/>
      </a:hlink>
      <a:folHlink>
        <a:srgbClr val="000066"/>
      </a:folHlink>
    </a:clrScheme>
    <a:fontScheme name="Blank Presentation">
      <a:majorFont>
        <a:latin typeface="Footlight MT Light"/>
        <a:ea typeface=""/>
        <a:cs typeface=""/>
      </a:majorFont>
      <a:minorFont>
        <a:latin typeface="Footlight M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1200b5d-6553-443f-871a-9681ed3df281">R7JJ26SCDZX5-1192081919-42</_dlc_DocId>
    <_dlc_DocIdUrl xmlns="d1200b5d-6553-443f-871a-9681ed3df281">
      <Url>https://sharepoint.c2ti.com/projects/stewcour/_layouts/15/DocIdRedir.aspx?ID=R7JJ26SCDZX5-1192081919-42</Url>
      <Description>R7JJ26SCDZX5-1192081919-42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0899059E976142B0AAB811DC2E40E6" ma:contentTypeVersion="1" ma:contentTypeDescription="Create a new document." ma:contentTypeScope="" ma:versionID="f72c8f2c7f8a31ec9026b0f30a90d68f">
  <xsd:schema xmlns:xsd="http://www.w3.org/2001/XMLSchema" xmlns:xs="http://www.w3.org/2001/XMLSchema" xmlns:p="http://schemas.microsoft.com/office/2006/metadata/properties" xmlns:ns2="d1200b5d-6553-443f-871a-9681ed3df281" xmlns:ns3="76ea448a-deb7-47b1-9c18-0c4643b51054" targetNamespace="http://schemas.microsoft.com/office/2006/metadata/properties" ma:root="true" ma:fieldsID="c925e71262f63bc17c01df55f4177482" ns2:_="" ns3:_="">
    <xsd:import namespace="d1200b5d-6553-443f-871a-9681ed3df281"/>
    <xsd:import namespace="76ea448a-deb7-47b1-9c18-0c4643b5105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200b5d-6553-443f-871a-9681ed3df28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ea448a-deb7-47b1-9c18-0c4643b5105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B7A98E-A95F-46F6-A388-3EC168A9707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1200b5d-6553-443f-871a-9681ed3df281"/>
    <ds:schemaRef ds:uri="76ea448a-deb7-47b1-9c18-0c4643b5105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E2E6C7A-8475-4539-BA65-3DC63B1D11F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529B21F-BE6A-45A5-BBAF-EFAB2790E0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200b5d-6553-443f-871a-9681ed3df281"/>
    <ds:schemaRef ds:uri="76ea448a-deb7-47b1-9c18-0c4643b510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EF5CDE5-FE27-4228-829B-E2C820E31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USDA FS</Template>
  <TotalTime>5966</TotalTime>
  <Words>1309</Words>
  <Application>Microsoft Office PowerPoint</Application>
  <PresentationFormat>On-screen Show (4:3)</PresentationFormat>
  <Paragraphs>178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Footlight MT Light</vt:lpstr>
      <vt:lpstr>Times New Roman</vt:lpstr>
      <vt:lpstr>Univers 55</vt:lpstr>
      <vt:lpstr>Verdana</vt:lpstr>
      <vt:lpstr>Webdings</vt:lpstr>
      <vt:lpstr>Wingdings</vt:lpstr>
      <vt:lpstr>Blank Presentation</vt:lpstr>
      <vt:lpstr>Designation by Prescription (DxP)</vt:lpstr>
      <vt:lpstr>Introduction to DxP</vt:lpstr>
      <vt:lpstr>Definition</vt:lpstr>
      <vt:lpstr>Difference Between DxP and Designation by Description (DxD)</vt:lpstr>
      <vt:lpstr>DxP Implementation Example</vt:lpstr>
      <vt:lpstr>DxD Implementation Example</vt:lpstr>
      <vt:lpstr>When to Use DxP</vt:lpstr>
      <vt:lpstr>Digital Prescription Guide</vt:lpstr>
      <vt:lpstr>DPG Process</vt:lpstr>
      <vt:lpstr>What exactly is DPG?</vt:lpstr>
      <vt:lpstr>How do Operators use DPG?</vt:lpstr>
      <vt:lpstr>Advantages of Using DxP</vt:lpstr>
      <vt:lpstr>Cost and Time Saving-Region 3 Four Forest Restoration Initiative (4FRI)</vt:lpstr>
      <vt:lpstr>Cost and Time Saving-Region 3 Four Forest Restoration Initiative (4FRI)</vt:lpstr>
      <vt:lpstr>DxP and Stewardship Contracting</vt:lpstr>
      <vt:lpstr>Risks of Using DxP</vt:lpstr>
      <vt:lpstr>DxP Linkage to Forest Service Strategic Plan</vt:lpstr>
      <vt:lpstr>DxP and Forest Products Modernization</vt:lpstr>
    </vt:vector>
  </TitlesOfParts>
  <Company>U.S. Forest Service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#: Module Title</dc:title>
  <dc:subject>Practical Leadership Skills for New Front-Line Supervisors</dc:subject>
  <dc:creator>U.S. Forest Service</dc:creator>
  <cp:lastModifiedBy>McCrory, Brian -FS</cp:lastModifiedBy>
  <cp:revision>188</cp:revision>
  <cp:lastPrinted>2017-12-05T16:09:13Z</cp:lastPrinted>
  <dcterms:created xsi:type="dcterms:W3CDTF">2001-02-27T20:20:23Z</dcterms:created>
  <dcterms:modified xsi:type="dcterms:W3CDTF">2019-08-14T23:30:38Z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0x010100720899059E976142B0AAB811DC2E40E6</vt:lpwstr>
  </property>
  <property fmtid="{D5CDD505-2E9C-101B-9397-08002B2CF9AE}" pid="3" name="_dlc_DocIdItemGuid">
    <vt:lpwstr>b7f90bf2-7f44-42f3-aea2-2d9bed6206aa</vt:lpwstr>
  </property>
</Properties>
</file>