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Lst>
  <p:notesMasterIdLst>
    <p:notesMasterId r:id="rId38"/>
  </p:notesMasterIdLst>
  <p:sldIdLst>
    <p:sldId id="256" r:id="rId3"/>
    <p:sldId id="343" r:id="rId4"/>
    <p:sldId id="373" r:id="rId5"/>
    <p:sldId id="341" r:id="rId6"/>
    <p:sldId id="374" r:id="rId7"/>
    <p:sldId id="369" r:id="rId8"/>
    <p:sldId id="376" r:id="rId9"/>
    <p:sldId id="276" r:id="rId10"/>
    <p:sldId id="331" r:id="rId11"/>
    <p:sldId id="347" r:id="rId12"/>
    <p:sldId id="332" r:id="rId13"/>
    <p:sldId id="346" r:id="rId14"/>
    <p:sldId id="264" r:id="rId15"/>
    <p:sldId id="289" r:id="rId16"/>
    <p:sldId id="293" r:id="rId17"/>
    <p:sldId id="372" r:id="rId18"/>
    <p:sldId id="298" r:id="rId19"/>
    <p:sldId id="356" r:id="rId20"/>
    <p:sldId id="357" r:id="rId21"/>
    <p:sldId id="358" r:id="rId22"/>
    <p:sldId id="326" r:id="rId23"/>
    <p:sldId id="371" r:id="rId24"/>
    <p:sldId id="299" r:id="rId25"/>
    <p:sldId id="355" r:id="rId26"/>
    <p:sldId id="306" r:id="rId27"/>
    <p:sldId id="360" r:id="rId28"/>
    <p:sldId id="361" r:id="rId29"/>
    <p:sldId id="363" r:id="rId30"/>
    <p:sldId id="364" r:id="rId31"/>
    <p:sldId id="296" r:id="rId32"/>
    <p:sldId id="325" r:id="rId33"/>
    <p:sldId id="303" r:id="rId34"/>
    <p:sldId id="365" r:id="rId35"/>
    <p:sldId id="353" r:id="rId36"/>
    <p:sldId id="367" r:id="rId37"/>
  </p:sldIdLst>
  <p:sldSz cx="12192000" cy="6858000"/>
  <p:notesSz cx="6934200" cy="9232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39" autoAdjust="0"/>
    <p:restoredTop sz="67671" autoAdjust="0"/>
  </p:normalViewPr>
  <p:slideViewPr>
    <p:cSldViewPr snapToGrid="0">
      <p:cViewPr varScale="1">
        <p:scale>
          <a:sx n="79" d="100"/>
          <a:sy n="79" d="100"/>
        </p:scale>
        <p:origin x="1638" y="78"/>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7" d="100"/>
          <a:sy n="87" d="100"/>
        </p:scale>
        <p:origin x="310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04820" cy="463248"/>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idx="1"/>
          </p:nvPr>
        </p:nvSpPr>
        <p:spPr>
          <a:xfrm>
            <a:off x="3927776" y="1"/>
            <a:ext cx="3004820" cy="463248"/>
          </a:xfrm>
          <a:prstGeom prst="rect">
            <a:avLst/>
          </a:prstGeom>
        </p:spPr>
        <p:txBody>
          <a:bodyPr vert="horz" lIns="92382" tIns="46191" rIns="92382" bIns="46191" rtlCol="0"/>
          <a:lstStyle>
            <a:lvl1pPr algn="r">
              <a:defRPr sz="1200"/>
            </a:lvl1pPr>
          </a:lstStyle>
          <a:p>
            <a:fld id="{F2215B78-82BC-425E-9B75-954918F591B2}" type="datetimeFigureOut">
              <a:rPr lang="en-US" smtClean="0"/>
              <a:t>4/17/2019</a:t>
            </a:fld>
            <a:endParaRPr lang="en-US"/>
          </a:p>
        </p:txBody>
      </p:sp>
      <p:sp>
        <p:nvSpPr>
          <p:cNvPr id="4" name="Slide Image Placeholder 3"/>
          <p:cNvSpPr>
            <a:spLocks noGrp="1" noRot="1" noChangeAspect="1"/>
          </p:cNvSpPr>
          <p:nvPr>
            <p:ph type="sldImg" idx="2"/>
          </p:nvPr>
        </p:nvSpPr>
        <p:spPr>
          <a:xfrm>
            <a:off x="698500" y="1154113"/>
            <a:ext cx="5537200" cy="3116262"/>
          </a:xfrm>
          <a:prstGeom prst="rect">
            <a:avLst/>
          </a:prstGeom>
          <a:noFill/>
          <a:ln w="12700">
            <a:solidFill>
              <a:prstClr val="black"/>
            </a:solidFill>
          </a:ln>
        </p:spPr>
        <p:txBody>
          <a:bodyPr vert="horz" lIns="92382" tIns="46191" rIns="92382" bIns="46191" rtlCol="0" anchor="ctr"/>
          <a:lstStyle/>
          <a:p>
            <a:endParaRPr lang="en-US"/>
          </a:p>
        </p:txBody>
      </p:sp>
      <p:sp>
        <p:nvSpPr>
          <p:cNvPr id="5" name="Notes Placeholder 4"/>
          <p:cNvSpPr>
            <a:spLocks noGrp="1"/>
          </p:cNvSpPr>
          <p:nvPr>
            <p:ph type="body" sz="quarter" idx="3"/>
          </p:nvPr>
        </p:nvSpPr>
        <p:spPr>
          <a:xfrm>
            <a:off x="693420" y="4443333"/>
            <a:ext cx="5547360" cy="3635454"/>
          </a:xfrm>
          <a:prstGeom prst="rect">
            <a:avLst/>
          </a:prstGeom>
        </p:spPr>
        <p:txBody>
          <a:bodyPr vert="horz" lIns="92382" tIns="46191" rIns="92382" bIns="4619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69654"/>
            <a:ext cx="3004820" cy="463247"/>
          </a:xfrm>
          <a:prstGeom prst="rect">
            <a:avLst/>
          </a:prstGeom>
        </p:spPr>
        <p:txBody>
          <a:bodyPr vert="horz" lIns="92382" tIns="46191" rIns="92382" bIns="46191" rtlCol="0" anchor="b"/>
          <a:lstStyle>
            <a:lvl1pPr algn="l">
              <a:defRPr sz="1200"/>
            </a:lvl1pPr>
          </a:lstStyle>
          <a:p>
            <a:endParaRPr lang="en-US"/>
          </a:p>
        </p:txBody>
      </p:sp>
      <p:sp>
        <p:nvSpPr>
          <p:cNvPr id="7" name="Slide Number Placeholder 6"/>
          <p:cNvSpPr>
            <a:spLocks noGrp="1"/>
          </p:cNvSpPr>
          <p:nvPr>
            <p:ph type="sldNum" sz="quarter" idx="5"/>
          </p:nvPr>
        </p:nvSpPr>
        <p:spPr>
          <a:xfrm>
            <a:off x="3927776" y="8769654"/>
            <a:ext cx="3004820" cy="463247"/>
          </a:xfrm>
          <a:prstGeom prst="rect">
            <a:avLst/>
          </a:prstGeom>
        </p:spPr>
        <p:txBody>
          <a:bodyPr vert="horz" lIns="92382" tIns="46191" rIns="92382" bIns="46191" rtlCol="0" anchor="b"/>
          <a:lstStyle>
            <a:lvl1pPr algn="r">
              <a:defRPr sz="1200"/>
            </a:lvl1pPr>
          </a:lstStyle>
          <a:p>
            <a:fld id="{0895273C-2835-4BEC-9495-2963A87A9565}" type="slidenum">
              <a:rPr lang="en-US" smtClean="0"/>
              <a:t>‹#›</a:t>
            </a:fld>
            <a:endParaRPr lang="en-US"/>
          </a:p>
        </p:txBody>
      </p:sp>
    </p:spTree>
    <p:extLst>
      <p:ext uri="{BB962C8B-B14F-4D97-AF65-F5344CB8AC3E}">
        <p14:creationId xmlns:p14="http://schemas.microsoft.com/office/powerpoint/2010/main" val="2630166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95273C-2835-4BEC-9495-2963A87A9565}" type="slidenum">
              <a:rPr lang="en-US" smtClean="0"/>
              <a:t>1</a:t>
            </a:fld>
            <a:endParaRPr lang="en-US"/>
          </a:p>
        </p:txBody>
      </p:sp>
    </p:spTree>
    <p:extLst>
      <p:ext uri="{BB962C8B-B14F-4D97-AF65-F5344CB8AC3E}">
        <p14:creationId xmlns:p14="http://schemas.microsoft.com/office/powerpoint/2010/main" val="1594388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PODs</a:t>
            </a:r>
            <a:r>
              <a:rPr lang="en-US" baseline="0" dirty="0"/>
              <a:t> are derived from HUC6 scale using subject matter experts for operational use </a:t>
            </a:r>
            <a:endParaRPr lang="en-US" dirty="0"/>
          </a:p>
        </p:txBody>
      </p:sp>
      <p:sp>
        <p:nvSpPr>
          <p:cNvPr id="4" name="Slide Number Placeholder 3"/>
          <p:cNvSpPr>
            <a:spLocks noGrp="1"/>
          </p:cNvSpPr>
          <p:nvPr>
            <p:ph type="sldNum" sz="quarter" idx="10"/>
          </p:nvPr>
        </p:nvSpPr>
        <p:spPr/>
        <p:txBody>
          <a:bodyPr/>
          <a:lstStyle/>
          <a:p>
            <a:fld id="{0895273C-2835-4BEC-9495-2963A87A9565}" type="slidenum">
              <a:rPr lang="en-US" smtClean="0"/>
              <a:t>10</a:t>
            </a:fld>
            <a:endParaRPr lang="en-US"/>
          </a:p>
        </p:txBody>
      </p:sp>
    </p:spTree>
    <p:extLst>
      <p:ext uri="{BB962C8B-B14F-4D97-AF65-F5344CB8AC3E}">
        <p14:creationId xmlns:p14="http://schemas.microsoft.com/office/powerpoint/2010/main" val="3167091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PODs</a:t>
            </a:r>
            <a:r>
              <a:rPr lang="en-US" baseline="0" dirty="0"/>
              <a:t> are derived from HUC6 scale using subject matter experts for operational use </a:t>
            </a:r>
            <a:endParaRPr lang="en-US" dirty="0"/>
          </a:p>
        </p:txBody>
      </p:sp>
      <p:sp>
        <p:nvSpPr>
          <p:cNvPr id="4" name="Slide Number Placeholder 3"/>
          <p:cNvSpPr>
            <a:spLocks noGrp="1"/>
          </p:cNvSpPr>
          <p:nvPr>
            <p:ph type="sldNum" sz="quarter" idx="10"/>
          </p:nvPr>
        </p:nvSpPr>
        <p:spPr/>
        <p:txBody>
          <a:bodyPr/>
          <a:lstStyle/>
          <a:p>
            <a:fld id="{0895273C-2835-4BEC-9495-2963A87A9565}" type="slidenum">
              <a:rPr lang="en-US" smtClean="0"/>
              <a:t>11</a:t>
            </a:fld>
            <a:endParaRPr lang="en-US"/>
          </a:p>
        </p:txBody>
      </p:sp>
    </p:spTree>
    <p:extLst>
      <p:ext uri="{BB962C8B-B14F-4D97-AF65-F5344CB8AC3E}">
        <p14:creationId xmlns:p14="http://schemas.microsoft.com/office/powerpoint/2010/main" val="3865024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PODs</a:t>
            </a:r>
            <a:r>
              <a:rPr lang="en-US" baseline="0" dirty="0"/>
              <a:t> are derived from HUC6 scale using subject matter experts for operational use </a:t>
            </a:r>
            <a:endParaRPr lang="en-US" dirty="0"/>
          </a:p>
        </p:txBody>
      </p:sp>
      <p:sp>
        <p:nvSpPr>
          <p:cNvPr id="4" name="Slide Number Placeholder 3"/>
          <p:cNvSpPr>
            <a:spLocks noGrp="1"/>
          </p:cNvSpPr>
          <p:nvPr>
            <p:ph type="sldNum" sz="quarter" idx="10"/>
          </p:nvPr>
        </p:nvSpPr>
        <p:spPr/>
        <p:txBody>
          <a:bodyPr/>
          <a:lstStyle/>
          <a:p>
            <a:fld id="{0895273C-2835-4BEC-9495-2963A87A9565}" type="slidenum">
              <a:rPr lang="en-US" smtClean="0"/>
              <a:t>12</a:t>
            </a:fld>
            <a:endParaRPr lang="en-US"/>
          </a:p>
        </p:txBody>
      </p:sp>
    </p:spTree>
    <p:extLst>
      <p:ext uri="{BB962C8B-B14F-4D97-AF65-F5344CB8AC3E}">
        <p14:creationId xmlns:p14="http://schemas.microsoft.com/office/powerpoint/2010/main" val="2885401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30-40,000 ac is ballpark size of HUC6 sub-watershed (or about 40 sq. miles, or 10,000-40,000 ac.)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This scale is necessary to make significant change on the landscape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Example – 3,000 acres you change/protect a single area for a predictable event, but at large scale you can change wildfire behavior and improve resiliency at landscape scale – for multiple</a:t>
            </a:r>
            <a:r>
              <a:rPr lang="en-US" sz="1200" baseline="0" dirty="0"/>
              <a:t> events, or unpredictable events</a:t>
            </a:r>
            <a:endParaRPr lang="en-US" sz="1200" dirty="0"/>
          </a:p>
          <a:p>
            <a:endParaRPr lang="en-US" dirty="0"/>
          </a:p>
        </p:txBody>
      </p:sp>
      <p:sp>
        <p:nvSpPr>
          <p:cNvPr id="4" name="Slide Number Placeholder 3"/>
          <p:cNvSpPr>
            <a:spLocks noGrp="1"/>
          </p:cNvSpPr>
          <p:nvPr>
            <p:ph type="sldNum" sz="quarter" idx="10"/>
          </p:nvPr>
        </p:nvSpPr>
        <p:spPr/>
        <p:txBody>
          <a:bodyPr/>
          <a:lstStyle/>
          <a:p>
            <a:fld id="{0895273C-2835-4BEC-9495-2963A87A9565}" type="slidenum">
              <a:rPr lang="en-US" smtClean="0"/>
              <a:t>13</a:t>
            </a:fld>
            <a:endParaRPr lang="en-US"/>
          </a:p>
        </p:txBody>
      </p:sp>
    </p:spTree>
    <p:extLst>
      <p:ext uri="{BB962C8B-B14F-4D97-AF65-F5344CB8AC3E}">
        <p14:creationId xmlns:p14="http://schemas.microsoft.com/office/powerpoint/2010/main" val="2282531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August 2017 –</a:t>
            </a:r>
            <a:r>
              <a:rPr lang="en-US" dirty="0"/>
              <a:t> FSM 5100/Chapter 5140 Hazardous Fuels Management and Prescribed Fire </a:t>
            </a:r>
          </a:p>
          <a:p>
            <a:pPr lvl="1"/>
            <a:r>
              <a:rPr lang="en-US" dirty="0"/>
              <a:t>“Utilize the National, Regional, or locally developed landscape level risk assessment process to inform the identification and prioritization of hazardous fuels reduction projects.”</a:t>
            </a:r>
            <a:r>
              <a:rPr lang="en-US" b="1" dirty="0"/>
              <a:t> </a:t>
            </a:r>
            <a:endParaRPr lang="en-US" dirty="0"/>
          </a:p>
          <a:p>
            <a:endParaRPr lang="en-US" dirty="0"/>
          </a:p>
        </p:txBody>
      </p:sp>
      <p:sp>
        <p:nvSpPr>
          <p:cNvPr id="4" name="Slide Number Placeholder 3"/>
          <p:cNvSpPr>
            <a:spLocks noGrp="1"/>
          </p:cNvSpPr>
          <p:nvPr>
            <p:ph type="sldNum" sz="quarter" idx="10"/>
          </p:nvPr>
        </p:nvSpPr>
        <p:spPr/>
        <p:txBody>
          <a:bodyPr/>
          <a:lstStyle/>
          <a:p>
            <a:fld id="{0895273C-2835-4BEC-9495-2963A87A9565}" type="slidenum">
              <a:rPr lang="en-US" smtClean="0"/>
              <a:t>14</a:t>
            </a:fld>
            <a:endParaRPr lang="en-US"/>
          </a:p>
        </p:txBody>
      </p:sp>
    </p:spTree>
    <p:extLst>
      <p:ext uri="{BB962C8B-B14F-4D97-AF65-F5344CB8AC3E}">
        <p14:creationId xmlns:p14="http://schemas.microsoft.com/office/powerpoint/2010/main" val="3120341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95273C-2835-4BEC-9495-2963A87A9565}" type="slidenum">
              <a:rPr lang="en-US" smtClean="0"/>
              <a:t>15</a:t>
            </a:fld>
            <a:endParaRPr lang="en-US"/>
          </a:p>
        </p:txBody>
      </p:sp>
    </p:spTree>
    <p:extLst>
      <p:ext uri="{BB962C8B-B14F-4D97-AF65-F5344CB8AC3E}">
        <p14:creationId xmlns:p14="http://schemas.microsoft.com/office/powerpoint/2010/main" val="547100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Spatial summary units that were developed and used as part of the regional risk assessments that are bounded by potential fire operation features such as ridges, roads, barren areas or major fuel changes.</a:t>
            </a:r>
          </a:p>
          <a:p>
            <a:endParaRPr lang="en-US" dirty="0"/>
          </a:p>
        </p:txBody>
      </p:sp>
      <p:sp>
        <p:nvSpPr>
          <p:cNvPr id="4" name="Slide Number Placeholder 3"/>
          <p:cNvSpPr>
            <a:spLocks noGrp="1"/>
          </p:cNvSpPr>
          <p:nvPr>
            <p:ph type="sldNum" sz="quarter" idx="10"/>
          </p:nvPr>
        </p:nvSpPr>
        <p:spPr/>
        <p:txBody>
          <a:bodyPr/>
          <a:lstStyle/>
          <a:p>
            <a:fld id="{0895273C-2835-4BEC-9495-2963A87A9565}" type="slidenum">
              <a:rPr lang="en-US" smtClean="0"/>
              <a:t>16</a:t>
            </a:fld>
            <a:endParaRPr lang="en-US"/>
          </a:p>
        </p:txBody>
      </p:sp>
    </p:spTree>
    <p:extLst>
      <p:ext uri="{BB962C8B-B14F-4D97-AF65-F5344CB8AC3E}">
        <p14:creationId xmlns:p14="http://schemas.microsoft.com/office/powerpoint/2010/main" val="2471584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95273C-2835-4BEC-9495-2963A87A9565}" type="slidenum">
              <a:rPr lang="en-US" smtClean="0"/>
              <a:t>17</a:t>
            </a:fld>
            <a:endParaRPr lang="en-US"/>
          </a:p>
        </p:txBody>
      </p:sp>
    </p:spTree>
    <p:extLst>
      <p:ext uri="{BB962C8B-B14F-4D97-AF65-F5344CB8AC3E}">
        <p14:creationId xmlns:p14="http://schemas.microsoft.com/office/powerpoint/2010/main" val="434987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95273C-2835-4BEC-9495-2963A87A9565}" type="slidenum">
              <a:rPr lang="en-US" smtClean="0"/>
              <a:t>18</a:t>
            </a:fld>
            <a:endParaRPr lang="en-US"/>
          </a:p>
        </p:txBody>
      </p:sp>
    </p:spTree>
    <p:extLst>
      <p:ext uri="{BB962C8B-B14F-4D97-AF65-F5344CB8AC3E}">
        <p14:creationId xmlns:p14="http://schemas.microsoft.com/office/powerpoint/2010/main" val="532009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95273C-2835-4BEC-9495-2963A87A9565}" type="slidenum">
              <a:rPr lang="en-US" smtClean="0"/>
              <a:t>19</a:t>
            </a:fld>
            <a:endParaRPr lang="en-US"/>
          </a:p>
        </p:txBody>
      </p:sp>
    </p:spTree>
    <p:extLst>
      <p:ext uri="{BB962C8B-B14F-4D97-AF65-F5344CB8AC3E}">
        <p14:creationId xmlns:p14="http://schemas.microsoft.com/office/powerpoint/2010/main" val="4281143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95273C-2835-4BEC-9495-2963A87A9565}" type="slidenum">
              <a:rPr lang="en-US" smtClean="0"/>
              <a:t>2</a:t>
            </a:fld>
            <a:endParaRPr lang="en-US"/>
          </a:p>
        </p:txBody>
      </p:sp>
    </p:spTree>
    <p:extLst>
      <p:ext uri="{BB962C8B-B14F-4D97-AF65-F5344CB8AC3E}">
        <p14:creationId xmlns:p14="http://schemas.microsoft.com/office/powerpoint/2010/main" val="2765110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95273C-2835-4BEC-9495-2963A87A9565}" type="slidenum">
              <a:rPr lang="en-US" smtClean="0"/>
              <a:t>20</a:t>
            </a:fld>
            <a:endParaRPr lang="en-US"/>
          </a:p>
        </p:txBody>
      </p:sp>
    </p:spTree>
    <p:extLst>
      <p:ext uri="{BB962C8B-B14F-4D97-AF65-F5344CB8AC3E}">
        <p14:creationId xmlns:p14="http://schemas.microsoft.com/office/powerpoint/2010/main" val="1762030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Red represents High Risk areas</a:t>
            </a:r>
          </a:p>
          <a:p>
            <a:endParaRPr lang="en-US" dirty="0"/>
          </a:p>
        </p:txBody>
      </p:sp>
      <p:sp>
        <p:nvSpPr>
          <p:cNvPr id="4" name="Slide Number Placeholder 3"/>
          <p:cNvSpPr>
            <a:spLocks noGrp="1"/>
          </p:cNvSpPr>
          <p:nvPr>
            <p:ph type="sldNum" sz="quarter" idx="10"/>
          </p:nvPr>
        </p:nvSpPr>
        <p:spPr/>
        <p:txBody>
          <a:bodyPr/>
          <a:lstStyle/>
          <a:p>
            <a:fld id="{0895273C-2835-4BEC-9495-2963A87A9565}" type="slidenum">
              <a:rPr lang="en-US" smtClean="0"/>
              <a:t>21</a:t>
            </a:fld>
            <a:endParaRPr lang="en-US"/>
          </a:p>
        </p:txBody>
      </p:sp>
    </p:spTree>
    <p:extLst>
      <p:ext uri="{BB962C8B-B14F-4D97-AF65-F5344CB8AC3E}">
        <p14:creationId xmlns:p14="http://schemas.microsoft.com/office/powerpoint/2010/main" val="4287631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Burn Probability was modeled</a:t>
            </a:r>
            <a:r>
              <a:rPr lang="en-US" baseline="0" dirty="0"/>
              <a:t> in 2018, with 2017 spatial landscape, which incorporated the tree mortality conditions</a:t>
            </a:r>
          </a:p>
          <a:p>
            <a:endParaRPr lang="en-US" baseline="0" dirty="0"/>
          </a:p>
          <a:p>
            <a:r>
              <a:rPr lang="en-US" baseline="0" dirty="0"/>
              <a:t>Ferguson Fire  = 96,900ac</a:t>
            </a:r>
          </a:p>
          <a:p>
            <a:r>
              <a:rPr lang="en-US" baseline="0" dirty="0"/>
              <a:t>Donnell Fire = 36,225ac</a:t>
            </a:r>
            <a:endParaRPr lang="en-US" dirty="0"/>
          </a:p>
        </p:txBody>
      </p:sp>
      <p:sp>
        <p:nvSpPr>
          <p:cNvPr id="4" name="Slide Number Placeholder 3"/>
          <p:cNvSpPr>
            <a:spLocks noGrp="1"/>
          </p:cNvSpPr>
          <p:nvPr>
            <p:ph type="sldNum" sz="quarter" idx="10"/>
          </p:nvPr>
        </p:nvSpPr>
        <p:spPr/>
        <p:txBody>
          <a:bodyPr/>
          <a:lstStyle/>
          <a:p>
            <a:fld id="{0895273C-2835-4BEC-9495-2963A87A9565}" type="slidenum">
              <a:rPr lang="en-US" smtClean="0"/>
              <a:t>22</a:t>
            </a:fld>
            <a:endParaRPr lang="en-US"/>
          </a:p>
        </p:txBody>
      </p:sp>
    </p:spTree>
    <p:extLst>
      <p:ext uri="{BB962C8B-B14F-4D97-AF65-F5344CB8AC3E}">
        <p14:creationId xmlns:p14="http://schemas.microsoft.com/office/powerpoint/2010/main" val="828377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Shows</a:t>
            </a:r>
            <a:r>
              <a:rPr lang="en-US" baseline="0" dirty="0"/>
              <a:t> hazard of erosion for particular soil type when not covered by vegetation.</a:t>
            </a:r>
            <a:endParaRPr lang="en-US" dirty="0"/>
          </a:p>
          <a:p>
            <a:endParaRPr lang="en-US" dirty="0"/>
          </a:p>
        </p:txBody>
      </p:sp>
      <p:sp>
        <p:nvSpPr>
          <p:cNvPr id="4" name="Slide Number Placeholder 3"/>
          <p:cNvSpPr>
            <a:spLocks noGrp="1"/>
          </p:cNvSpPr>
          <p:nvPr>
            <p:ph type="sldNum" sz="quarter" idx="10"/>
          </p:nvPr>
        </p:nvSpPr>
        <p:spPr/>
        <p:txBody>
          <a:bodyPr/>
          <a:lstStyle/>
          <a:p>
            <a:fld id="{0895273C-2835-4BEC-9495-2963A87A9565}" type="slidenum">
              <a:rPr lang="en-US" smtClean="0"/>
              <a:t>23</a:t>
            </a:fld>
            <a:endParaRPr lang="en-US"/>
          </a:p>
        </p:txBody>
      </p:sp>
    </p:spTree>
    <p:extLst>
      <p:ext uri="{BB962C8B-B14F-4D97-AF65-F5344CB8AC3E}">
        <p14:creationId xmlns:p14="http://schemas.microsoft.com/office/powerpoint/2010/main" val="3119291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95273C-2835-4BEC-9495-2963A87A9565}" type="slidenum">
              <a:rPr lang="en-US" smtClean="0"/>
              <a:t>24</a:t>
            </a:fld>
            <a:endParaRPr lang="en-US"/>
          </a:p>
        </p:txBody>
      </p:sp>
    </p:spTree>
    <p:extLst>
      <p:ext uri="{BB962C8B-B14F-4D97-AF65-F5344CB8AC3E}">
        <p14:creationId xmlns:p14="http://schemas.microsoft.com/office/powerpoint/2010/main" val="23193314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CWHR – California Wildlife Habitat</a:t>
            </a:r>
            <a:r>
              <a:rPr lang="en-US" baseline="0" dirty="0" smtClean="0"/>
              <a:t> Relationships System – classifies existing vegetation types important to wildlife.  Developed to recognize and logically categorize major vegetative complexes at a scale sufficient to predict wildlife –habitat relationships.</a:t>
            </a:r>
            <a:endParaRPr lang="en-US" dirty="0"/>
          </a:p>
        </p:txBody>
      </p:sp>
      <p:sp>
        <p:nvSpPr>
          <p:cNvPr id="4" name="Slide Number Placeholder 3"/>
          <p:cNvSpPr>
            <a:spLocks noGrp="1"/>
          </p:cNvSpPr>
          <p:nvPr>
            <p:ph type="sldNum" sz="quarter" idx="10"/>
          </p:nvPr>
        </p:nvSpPr>
        <p:spPr/>
        <p:txBody>
          <a:bodyPr/>
          <a:lstStyle/>
          <a:p>
            <a:fld id="{0895273C-2835-4BEC-9495-2963A87A9565}" type="slidenum">
              <a:rPr lang="en-US" smtClean="0"/>
              <a:t>25</a:t>
            </a:fld>
            <a:endParaRPr lang="en-US"/>
          </a:p>
        </p:txBody>
      </p:sp>
    </p:spTree>
    <p:extLst>
      <p:ext uri="{BB962C8B-B14F-4D97-AF65-F5344CB8AC3E}">
        <p14:creationId xmlns:p14="http://schemas.microsoft.com/office/powerpoint/2010/main" val="3821300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95273C-2835-4BEC-9495-2963A87A9565}"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723245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95273C-2835-4BEC-9495-2963A87A9565}" type="slidenum">
              <a:rPr lang="en-US" smtClean="0"/>
              <a:t>27</a:t>
            </a:fld>
            <a:endParaRPr lang="en-US"/>
          </a:p>
        </p:txBody>
      </p:sp>
    </p:spTree>
    <p:extLst>
      <p:ext uri="{BB962C8B-B14F-4D97-AF65-F5344CB8AC3E}">
        <p14:creationId xmlns:p14="http://schemas.microsoft.com/office/powerpoint/2010/main" val="2959969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STF area – average HUC6 size is about 21,000 acres.</a:t>
            </a:r>
          </a:p>
        </p:txBody>
      </p:sp>
      <p:sp>
        <p:nvSpPr>
          <p:cNvPr id="4" name="Slide Number Placeholder 3"/>
          <p:cNvSpPr>
            <a:spLocks noGrp="1"/>
          </p:cNvSpPr>
          <p:nvPr>
            <p:ph type="sldNum" sz="quarter" idx="10"/>
          </p:nvPr>
        </p:nvSpPr>
        <p:spPr/>
        <p:txBody>
          <a:bodyPr/>
          <a:lstStyle/>
          <a:p>
            <a:fld id="{0895273C-2835-4BEC-9495-2963A87A9565}"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824354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95273C-2835-4BEC-9495-2963A87A9565}"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093837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process feeds the other, LLA is programmatic, POW says where and order of where</a:t>
            </a:r>
          </a:p>
          <a:p>
            <a:r>
              <a:rPr lang="en-US" dirty="0" smtClean="0"/>
              <a:t>Where Implementation tool </a:t>
            </a:r>
            <a:endParaRPr lang="en-US" dirty="0"/>
          </a:p>
        </p:txBody>
      </p:sp>
      <p:sp>
        <p:nvSpPr>
          <p:cNvPr id="4" name="Slide Number Placeholder 3"/>
          <p:cNvSpPr>
            <a:spLocks noGrp="1"/>
          </p:cNvSpPr>
          <p:nvPr>
            <p:ph type="sldNum" sz="quarter" idx="10"/>
          </p:nvPr>
        </p:nvSpPr>
        <p:spPr/>
        <p:txBody>
          <a:bodyPr/>
          <a:lstStyle/>
          <a:p>
            <a:fld id="{0895273C-2835-4BEC-9495-2963A87A9565}" type="slidenum">
              <a:rPr lang="en-US" smtClean="0"/>
              <a:t>3</a:t>
            </a:fld>
            <a:endParaRPr lang="en-US"/>
          </a:p>
        </p:txBody>
      </p:sp>
    </p:spTree>
    <p:extLst>
      <p:ext uri="{BB962C8B-B14F-4D97-AF65-F5344CB8AC3E}">
        <p14:creationId xmlns:p14="http://schemas.microsoft.com/office/powerpoint/2010/main" val="34858165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95273C-2835-4BEC-9495-2963A87A9565}" type="slidenum">
              <a:rPr lang="en-US" smtClean="0"/>
              <a:t>30</a:t>
            </a:fld>
            <a:endParaRPr lang="en-US"/>
          </a:p>
        </p:txBody>
      </p:sp>
    </p:spTree>
    <p:extLst>
      <p:ext uri="{BB962C8B-B14F-4D97-AF65-F5344CB8AC3E}">
        <p14:creationId xmlns:p14="http://schemas.microsoft.com/office/powerpoint/2010/main" val="3227229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95273C-2835-4BEC-9495-2963A87A9565}" type="slidenum">
              <a:rPr lang="en-US" smtClean="0"/>
              <a:t>31</a:t>
            </a:fld>
            <a:endParaRPr lang="en-US"/>
          </a:p>
        </p:txBody>
      </p:sp>
    </p:spTree>
    <p:extLst>
      <p:ext uri="{BB962C8B-B14F-4D97-AF65-F5344CB8AC3E}">
        <p14:creationId xmlns:p14="http://schemas.microsoft.com/office/powerpoint/2010/main" val="11662356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95273C-2835-4BEC-9495-2963A87A9565}" type="slidenum">
              <a:rPr lang="en-US" smtClean="0"/>
              <a:t>32</a:t>
            </a:fld>
            <a:endParaRPr lang="en-US"/>
          </a:p>
        </p:txBody>
      </p:sp>
    </p:spTree>
    <p:extLst>
      <p:ext uri="{BB962C8B-B14F-4D97-AF65-F5344CB8AC3E}">
        <p14:creationId xmlns:p14="http://schemas.microsoft.com/office/powerpoint/2010/main" val="29239517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95273C-2835-4BEC-9495-2963A87A9565}" type="slidenum">
              <a:rPr lang="en-US" smtClean="0"/>
              <a:t>33</a:t>
            </a:fld>
            <a:endParaRPr lang="en-US"/>
          </a:p>
        </p:txBody>
      </p:sp>
    </p:spTree>
    <p:extLst>
      <p:ext uri="{BB962C8B-B14F-4D97-AF65-F5344CB8AC3E}">
        <p14:creationId xmlns:p14="http://schemas.microsoft.com/office/powerpoint/2010/main" val="25793299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95273C-2835-4BEC-9495-2963A87A9565}" type="slidenum">
              <a:rPr lang="en-US" smtClean="0"/>
              <a:t>34</a:t>
            </a:fld>
            <a:endParaRPr lang="en-US"/>
          </a:p>
        </p:txBody>
      </p:sp>
    </p:spTree>
    <p:extLst>
      <p:ext uri="{BB962C8B-B14F-4D97-AF65-F5344CB8AC3E}">
        <p14:creationId xmlns:p14="http://schemas.microsoft.com/office/powerpoint/2010/main" val="1325200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95273C-2835-4BEC-9495-2963A87A9565}"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841200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95273C-2835-4BEC-9495-2963A87A9565}" type="slidenum">
              <a:rPr lang="en-US" smtClean="0"/>
              <a:t>4</a:t>
            </a:fld>
            <a:endParaRPr lang="en-US"/>
          </a:p>
        </p:txBody>
      </p:sp>
    </p:spTree>
    <p:extLst>
      <p:ext uri="{BB962C8B-B14F-4D97-AF65-F5344CB8AC3E}">
        <p14:creationId xmlns:p14="http://schemas.microsoft.com/office/powerpoint/2010/main" val="4215316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95273C-2835-4BEC-9495-2963A87A9565}"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225366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95273C-2835-4BEC-9495-2963A87A9565}" type="slidenum">
              <a:rPr lang="en-US" smtClean="0"/>
              <a:t>6</a:t>
            </a:fld>
            <a:endParaRPr lang="en-US"/>
          </a:p>
        </p:txBody>
      </p:sp>
    </p:spTree>
    <p:extLst>
      <p:ext uri="{BB962C8B-B14F-4D97-AF65-F5344CB8AC3E}">
        <p14:creationId xmlns:p14="http://schemas.microsoft.com/office/powerpoint/2010/main" val="620492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July 2016 – </a:t>
            </a:r>
            <a:r>
              <a:rPr lang="en-US" dirty="0" smtClean="0"/>
              <a:t>“Forest Service Wildland Fire Activities – Hazardous Fuels Reduction”</a:t>
            </a:r>
          </a:p>
          <a:p>
            <a:pPr lvl="1"/>
            <a:r>
              <a:rPr lang="en-US" dirty="0" smtClean="0"/>
              <a:t>Office of Inspector General (OIG) Audit Report</a:t>
            </a:r>
          </a:p>
          <a:p>
            <a:pPr lvl="1"/>
            <a:r>
              <a:rPr lang="en-US" dirty="0" smtClean="0"/>
              <a:t>Forest Service lacks consistent, cross agency process for selecting its highest priority hazardous fuels reduction projects for completion based on risk assessment that considers wildfire hazard, exposure, and risk to highly valued resources and assets (HVRAs)</a:t>
            </a:r>
          </a:p>
          <a:p>
            <a:pPr lvl="1"/>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August 2017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FSM 5100/Chapter 5140 Hazardous Fuels Management and Prescribed Fire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“Utilize the National, Regional, or locally developed landscape level risk assessment process to inform the identification and prioritization of hazardous fuels reduction projects.”</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 </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0895273C-2835-4BEC-9495-2963A87A9565}"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738936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95273C-2835-4BEC-9495-2963A87A9565}" type="slidenum">
              <a:rPr lang="en-US" smtClean="0"/>
              <a:t>8</a:t>
            </a:fld>
            <a:endParaRPr lang="en-US"/>
          </a:p>
        </p:txBody>
      </p:sp>
    </p:spTree>
    <p:extLst>
      <p:ext uri="{BB962C8B-B14F-4D97-AF65-F5344CB8AC3E}">
        <p14:creationId xmlns:p14="http://schemas.microsoft.com/office/powerpoint/2010/main" val="2749215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95273C-2835-4BEC-9495-2963A87A9565}" type="slidenum">
              <a:rPr lang="en-US" smtClean="0"/>
              <a:t>9</a:t>
            </a:fld>
            <a:endParaRPr lang="en-US"/>
          </a:p>
        </p:txBody>
      </p:sp>
    </p:spTree>
    <p:extLst>
      <p:ext uri="{BB962C8B-B14F-4D97-AF65-F5344CB8AC3E}">
        <p14:creationId xmlns:p14="http://schemas.microsoft.com/office/powerpoint/2010/main" val="762173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E06B6A6-E952-42CD-86F4-E573FE601645}"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9B3C2-72EB-463F-B59F-715EB4E344D3}" type="slidenum">
              <a:rPr lang="en-US" smtClean="0"/>
              <a:t>‹#›</a:t>
            </a:fld>
            <a:endParaRPr lang="en-US"/>
          </a:p>
        </p:txBody>
      </p:sp>
    </p:spTree>
    <p:extLst>
      <p:ext uri="{BB962C8B-B14F-4D97-AF65-F5344CB8AC3E}">
        <p14:creationId xmlns:p14="http://schemas.microsoft.com/office/powerpoint/2010/main" val="3716870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06B6A6-E952-42CD-86F4-E573FE601645}"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9B3C2-72EB-463F-B59F-715EB4E344D3}" type="slidenum">
              <a:rPr lang="en-US" smtClean="0"/>
              <a:t>‹#›</a:t>
            </a:fld>
            <a:endParaRPr lang="en-US"/>
          </a:p>
        </p:txBody>
      </p:sp>
    </p:spTree>
    <p:extLst>
      <p:ext uri="{BB962C8B-B14F-4D97-AF65-F5344CB8AC3E}">
        <p14:creationId xmlns:p14="http://schemas.microsoft.com/office/powerpoint/2010/main" val="370084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06B6A6-E952-42CD-86F4-E573FE601645}"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9B3C2-72EB-463F-B59F-715EB4E344D3}" type="slidenum">
              <a:rPr lang="en-US" smtClean="0"/>
              <a:t>‹#›</a:t>
            </a:fld>
            <a:endParaRPr lang="en-US"/>
          </a:p>
        </p:txBody>
      </p:sp>
    </p:spTree>
    <p:extLst>
      <p:ext uri="{BB962C8B-B14F-4D97-AF65-F5344CB8AC3E}">
        <p14:creationId xmlns:p14="http://schemas.microsoft.com/office/powerpoint/2010/main" val="4273019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E06B6A6-E952-42CD-86F4-E573FE601645}" type="datetimeFigureOut">
              <a:rPr lang="en-US" smtClean="0">
                <a:solidFill>
                  <a:prstClr val="black">
                    <a:tint val="75000"/>
                  </a:prstClr>
                </a:solidFill>
              </a:rPr>
              <a:pPr/>
              <a:t>4/17/2019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9B3C2-72EB-463F-B59F-715EB4E344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286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E06B6A6-E952-42CD-86F4-E573FE601645}" type="datetimeFigureOut">
              <a:rPr lang="en-US" smtClean="0">
                <a:solidFill>
                  <a:prstClr val="black">
                    <a:tint val="75000"/>
                  </a:prstClr>
                </a:solidFill>
              </a:rPr>
              <a:pPr/>
              <a:t>4/17/2019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9B3C2-72EB-463F-B59F-715EB4E344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692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06B6A6-E952-42CD-86F4-E573FE601645}" type="datetimeFigureOut">
              <a:rPr lang="en-US" smtClean="0">
                <a:solidFill>
                  <a:prstClr val="black">
                    <a:tint val="75000"/>
                  </a:prstClr>
                </a:solidFill>
              </a:rPr>
              <a:pPr/>
              <a:t>4/17/2019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9B3C2-72EB-463F-B59F-715EB4E344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084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E06B6A6-E952-42CD-86F4-E573FE601645}" type="datetimeFigureOut">
              <a:rPr lang="en-US" smtClean="0">
                <a:solidFill>
                  <a:prstClr val="black">
                    <a:tint val="75000"/>
                  </a:prstClr>
                </a:solidFill>
              </a:rPr>
              <a:pPr/>
              <a:t>4/17/2019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9B3C2-72EB-463F-B59F-715EB4E344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432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E06B6A6-E952-42CD-86F4-E573FE601645}" type="datetimeFigureOut">
              <a:rPr lang="en-US" smtClean="0">
                <a:solidFill>
                  <a:prstClr val="black">
                    <a:tint val="75000"/>
                  </a:prstClr>
                </a:solidFill>
              </a:rPr>
              <a:pPr/>
              <a:t>4/17/2019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79B3C2-72EB-463F-B59F-715EB4E344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6193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E06B6A6-E952-42CD-86F4-E573FE601645}" type="datetimeFigureOut">
              <a:rPr lang="en-US" smtClean="0">
                <a:solidFill>
                  <a:prstClr val="black">
                    <a:tint val="75000"/>
                  </a:prstClr>
                </a:solidFill>
              </a:rPr>
              <a:pPr/>
              <a:t>4/17/2019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79B3C2-72EB-463F-B59F-715EB4E344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660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06B6A6-E952-42CD-86F4-E573FE601645}" type="datetimeFigureOut">
              <a:rPr lang="en-US" smtClean="0">
                <a:solidFill>
                  <a:prstClr val="black">
                    <a:tint val="75000"/>
                  </a:prstClr>
                </a:solidFill>
              </a:rPr>
              <a:pPr/>
              <a:t>4/17/2019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79B3C2-72EB-463F-B59F-715EB4E344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9853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06B6A6-E952-42CD-86F4-E573FE601645}" type="datetimeFigureOut">
              <a:rPr lang="en-US" smtClean="0">
                <a:solidFill>
                  <a:prstClr val="black">
                    <a:tint val="75000"/>
                  </a:prstClr>
                </a:solidFill>
              </a:rPr>
              <a:pPr/>
              <a:t>4/17/2019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9B3C2-72EB-463F-B59F-715EB4E344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808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06B6A6-E952-42CD-86F4-E573FE601645}"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9B3C2-72EB-463F-B59F-715EB4E344D3}" type="slidenum">
              <a:rPr lang="en-US" smtClean="0"/>
              <a:t>‹#›</a:t>
            </a:fld>
            <a:endParaRPr lang="en-US"/>
          </a:p>
        </p:txBody>
      </p:sp>
    </p:spTree>
    <p:extLst>
      <p:ext uri="{BB962C8B-B14F-4D97-AF65-F5344CB8AC3E}">
        <p14:creationId xmlns:p14="http://schemas.microsoft.com/office/powerpoint/2010/main" val="30967094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06B6A6-E952-42CD-86F4-E573FE601645}" type="datetimeFigureOut">
              <a:rPr lang="en-US" smtClean="0">
                <a:solidFill>
                  <a:prstClr val="black">
                    <a:tint val="75000"/>
                  </a:prstClr>
                </a:solidFill>
              </a:rPr>
              <a:pPr/>
              <a:t>4/17/2019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9B3C2-72EB-463F-B59F-715EB4E344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426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E06B6A6-E952-42CD-86F4-E573FE601645}" type="datetimeFigureOut">
              <a:rPr lang="en-US" smtClean="0">
                <a:solidFill>
                  <a:prstClr val="black">
                    <a:tint val="75000"/>
                  </a:prstClr>
                </a:solidFill>
              </a:rPr>
              <a:pPr/>
              <a:t>4/17/2019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9B3C2-72EB-463F-B59F-715EB4E344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2809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E06B6A6-E952-42CD-86F4-E573FE601645}" type="datetimeFigureOut">
              <a:rPr lang="en-US" smtClean="0">
                <a:solidFill>
                  <a:prstClr val="black">
                    <a:tint val="75000"/>
                  </a:prstClr>
                </a:solidFill>
              </a:rPr>
              <a:pPr/>
              <a:t>4/17/2019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9B3C2-72EB-463F-B59F-715EB4E344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8547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06B6A6-E952-42CD-86F4-E573FE601645}"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9B3C2-72EB-463F-B59F-715EB4E344D3}" type="slidenum">
              <a:rPr lang="en-US" smtClean="0"/>
              <a:t>‹#›</a:t>
            </a:fld>
            <a:endParaRPr lang="en-US"/>
          </a:p>
        </p:txBody>
      </p:sp>
    </p:spTree>
    <p:extLst>
      <p:ext uri="{BB962C8B-B14F-4D97-AF65-F5344CB8AC3E}">
        <p14:creationId xmlns:p14="http://schemas.microsoft.com/office/powerpoint/2010/main" val="1545405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06B6A6-E952-42CD-86F4-E573FE601645}" type="datetimeFigureOut">
              <a:rPr lang="en-US" smtClean="0"/>
              <a:t>4/17/2019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79B3C2-72EB-463F-B59F-715EB4E344D3}" type="slidenum">
              <a:rPr lang="en-US" smtClean="0"/>
              <a:t>‹#›</a:t>
            </a:fld>
            <a:endParaRPr lang="en-US"/>
          </a:p>
        </p:txBody>
      </p:sp>
    </p:spTree>
    <p:extLst>
      <p:ext uri="{BB962C8B-B14F-4D97-AF65-F5344CB8AC3E}">
        <p14:creationId xmlns:p14="http://schemas.microsoft.com/office/powerpoint/2010/main" val="2952889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06B6A6-E952-42CD-86F4-E573FE601645}" type="datetimeFigureOut">
              <a:rPr lang="en-US" smtClean="0"/>
              <a:t>4/17/2019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79B3C2-72EB-463F-B59F-715EB4E344D3}" type="slidenum">
              <a:rPr lang="en-US" smtClean="0"/>
              <a:t>‹#›</a:t>
            </a:fld>
            <a:endParaRPr lang="en-US"/>
          </a:p>
        </p:txBody>
      </p:sp>
    </p:spTree>
    <p:extLst>
      <p:ext uri="{BB962C8B-B14F-4D97-AF65-F5344CB8AC3E}">
        <p14:creationId xmlns:p14="http://schemas.microsoft.com/office/powerpoint/2010/main" val="4154356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06B6A6-E952-42CD-86F4-E573FE601645}" type="datetimeFigureOut">
              <a:rPr lang="en-US" smtClean="0"/>
              <a:t>4/17/2019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79B3C2-72EB-463F-B59F-715EB4E344D3}" type="slidenum">
              <a:rPr lang="en-US" smtClean="0"/>
              <a:t>‹#›</a:t>
            </a:fld>
            <a:endParaRPr lang="en-US"/>
          </a:p>
        </p:txBody>
      </p:sp>
    </p:spTree>
    <p:extLst>
      <p:ext uri="{BB962C8B-B14F-4D97-AF65-F5344CB8AC3E}">
        <p14:creationId xmlns:p14="http://schemas.microsoft.com/office/powerpoint/2010/main" val="4020627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06B6A6-E952-42CD-86F4-E573FE601645}" type="datetimeFigureOut">
              <a:rPr lang="en-US" smtClean="0"/>
              <a:t>4/17/2019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79B3C2-72EB-463F-B59F-715EB4E344D3}" type="slidenum">
              <a:rPr lang="en-US" smtClean="0"/>
              <a:t>‹#›</a:t>
            </a:fld>
            <a:endParaRPr lang="en-US"/>
          </a:p>
        </p:txBody>
      </p:sp>
    </p:spTree>
    <p:extLst>
      <p:ext uri="{BB962C8B-B14F-4D97-AF65-F5344CB8AC3E}">
        <p14:creationId xmlns:p14="http://schemas.microsoft.com/office/powerpoint/2010/main" val="2747191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06B6A6-E952-42CD-86F4-E573FE601645}" type="datetimeFigureOut">
              <a:rPr lang="en-US" smtClean="0"/>
              <a:t>4/17/2019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79B3C2-72EB-463F-B59F-715EB4E344D3}" type="slidenum">
              <a:rPr lang="en-US" smtClean="0"/>
              <a:t>‹#›</a:t>
            </a:fld>
            <a:endParaRPr lang="en-US"/>
          </a:p>
        </p:txBody>
      </p:sp>
    </p:spTree>
    <p:extLst>
      <p:ext uri="{BB962C8B-B14F-4D97-AF65-F5344CB8AC3E}">
        <p14:creationId xmlns:p14="http://schemas.microsoft.com/office/powerpoint/2010/main" val="1851040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06B6A6-E952-42CD-86F4-E573FE601645}" type="datetimeFigureOut">
              <a:rPr lang="en-US" smtClean="0"/>
              <a:t>4/17/2019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79B3C2-72EB-463F-B59F-715EB4E344D3}" type="slidenum">
              <a:rPr lang="en-US" smtClean="0"/>
              <a:t>‹#›</a:t>
            </a:fld>
            <a:endParaRPr lang="en-US"/>
          </a:p>
        </p:txBody>
      </p:sp>
    </p:spTree>
    <p:extLst>
      <p:ext uri="{BB962C8B-B14F-4D97-AF65-F5344CB8AC3E}">
        <p14:creationId xmlns:p14="http://schemas.microsoft.com/office/powerpoint/2010/main" val="2724498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6B6A6-E952-42CD-86F4-E573FE601645}" type="datetimeFigureOut">
              <a:rPr lang="en-US" smtClean="0"/>
              <a:t>4/17/2019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79B3C2-72EB-463F-B59F-715EB4E344D3}" type="slidenum">
              <a:rPr lang="en-US" smtClean="0"/>
              <a:t>‹#›</a:t>
            </a:fld>
            <a:endParaRPr lang="en-US"/>
          </a:p>
        </p:txBody>
      </p:sp>
      <p:pic>
        <p:nvPicPr>
          <p:cNvPr id="7" name="Picture 6">
            <a:extLst>
              <a:ext uri="{FF2B5EF4-FFF2-40B4-BE49-F238E27FC236}">
                <a16:creationId xmlns:a16="http://schemas.microsoft.com/office/drawing/2014/main" xmlns="" id="{3212836C-146E-4C02-BE34-30BD85A019A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326" y="5599410"/>
            <a:ext cx="575172" cy="638440"/>
          </a:xfrm>
          <a:prstGeom prst="rect">
            <a:avLst/>
          </a:prstGeom>
        </p:spPr>
      </p:pic>
      <p:pic>
        <p:nvPicPr>
          <p:cNvPr id="8" name="Picture 7">
            <a:extLst>
              <a:ext uri="{FF2B5EF4-FFF2-40B4-BE49-F238E27FC236}">
                <a16:creationId xmlns:a16="http://schemas.microsoft.com/office/drawing/2014/main" xmlns="" id="{CCDC75D2-EFA2-4CF1-9350-BE9D812840B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091402" y="5471356"/>
            <a:ext cx="894548" cy="894548"/>
          </a:xfrm>
          <a:prstGeom prst="rect">
            <a:avLst/>
          </a:prstGeom>
        </p:spPr>
      </p:pic>
    </p:spTree>
    <p:extLst>
      <p:ext uri="{BB962C8B-B14F-4D97-AF65-F5344CB8AC3E}">
        <p14:creationId xmlns:p14="http://schemas.microsoft.com/office/powerpoint/2010/main" val="98725795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6B6A6-E952-42CD-86F4-E573FE601645}" type="datetimeFigureOut">
              <a:rPr lang="en-US" smtClean="0">
                <a:solidFill>
                  <a:prstClr val="black">
                    <a:tint val="75000"/>
                  </a:prstClr>
                </a:solidFill>
              </a:rPr>
              <a:pPr/>
              <a:t>4/17/2019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79B3C2-72EB-463F-B59F-715EB4E344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570787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mailto:carol.ewell@us"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t>Stanislaus NF</a:t>
            </a:r>
            <a:br>
              <a:rPr lang="en-US" b="1" dirty="0"/>
            </a:br>
            <a:r>
              <a:rPr lang="en-US" b="1" dirty="0"/>
              <a:t>5 Year Integrated </a:t>
            </a:r>
            <a:br>
              <a:rPr lang="en-US" b="1" dirty="0"/>
            </a:br>
            <a:r>
              <a:rPr lang="en-US" b="1" dirty="0"/>
              <a:t>Program of Work</a:t>
            </a:r>
          </a:p>
        </p:txBody>
      </p:sp>
      <p:sp>
        <p:nvSpPr>
          <p:cNvPr id="3" name="Subtitle 2"/>
          <p:cNvSpPr>
            <a:spLocks noGrp="1"/>
          </p:cNvSpPr>
          <p:nvPr>
            <p:ph type="subTitle" idx="1"/>
          </p:nvPr>
        </p:nvSpPr>
        <p:spPr/>
        <p:txBody>
          <a:bodyPr>
            <a:normAutofit/>
          </a:bodyPr>
          <a:lstStyle/>
          <a:p>
            <a:r>
              <a:rPr lang="en-US" sz="3600" dirty="0"/>
              <a:t>Process for Identification and Prioritization of Project Areas</a:t>
            </a:r>
          </a:p>
        </p:txBody>
      </p:sp>
    </p:spTree>
    <p:extLst>
      <p:ext uri="{BB962C8B-B14F-4D97-AF65-F5344CB8AC3E}">
        <p14:creationId xmlns:p14="http://schemas.microsoft.com/office/powerpoint/2010/main" val="11240340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426" y="-282776"/>
            <a:ext cx="11086374" cy="1325563"/>
          </a:xfrm>
        </p:spPr>
        <p:txBody>
          <a:bodyPr>
            <a:normAutofit/>
          </a:bodyPr>
          <a:lstStyle/>
          <a:p>
            <a:r>
              <a:rPr lang="en-US" sz="4000" dirty="0">
                <a:latin typeface="Aharoni" panose="02010803020104030203" pitchFamily="2" charset="-79"/>
                <a:ea typeface="Batang" panose="02030600000101010101" pitchFamily="18" charset="-127"/>
                <a:cs typeface="Aharoni" panose="02010803020104030203" pitchFamily="2" charset="-79"/>
              </a:rPr>
              <a:t>Prioritization process</a:t>
            </a:r>
          </a:p>
        </p:txBody>
      </p:sp>
      <p:sp>
        <p:nvSpPr>
          <p:cNvPr id="3" name="Content Placeholder 2"/>
          <p:cNvSpPr>
            <a:spLocks noGrp="1"/>
          </p:cNvSpPr>
          <p:nvPr>
            <p:ph idx="4294967295"/>
          </p:nvPr>
        </p:nvSpPr>
        <p:spPr>
          <a:xfrm>
            <a:off x="267426" y="380005"/>
            <a:ext cx="13294185" cy="1403255"/>
          </a:xfrm>
        </p:spPr>
        <p:txBody>
          <a:bodyPr>
            <a:normAutofit fontScale="77500" lnSpcReduction="20000"/>
          </a:bodyPr>
          <a:lstStyle/>
          <a:p>
            <a:pPr marL="0" indent="0">
              <a:buNone/>
            </a:pPr>
            <a:endParaRPr lang="en-US" dirty="0"/>
          </a:p>
          <a:p>
            <a:pPr marL="0" indent="0">
              <a:buNone/>
            </a:pPr>
            <a:r>
              <a:rPr lang="en-US" sz="5400" b="1" u="sng" dirty="0">
                <a:solidFill>
                  <a:srgbClr val="FF0000"/>
                </a:solidFill>
                <a:effectLst>
                  <a:outerShdw blurRad="38100" dist="38100" dir="2700000" algn="tl">
                    <a:srgbClr val="000000">
                      <a:alpha val="43137"/>
                    </a:srgbClr>
                  </a:outerShdw>
                </a:effectLst>
              </a:rPr>
              <a:t>HVRAs </a:t>
            </a:r>
            <a:r>
              <a:rPr lang="en-US" dirty="0">
                <a:solidFill>
                  <a:srgbClr val="FF0000"/>
                </a:solidFill>
              </a:rPr>
              <a:t> </a:t>
            </a:r>
            <a:r>
              <a:rPr lang="en-US" dirty="0"/>
              <a:t> +</a:t>
            </a:r>
            <a:r>
              <a:rPr lang="en-US" sz="4100" dirty="0"/>
              <a:t> Risk factors  + Operational Considerations  =  Landscape </a:t>
            </a:r>
          </a:p>
          <a:p>
            <a:pPr marL="0" indent="0">
              <a:buNone/>
            </a:pPr>
            <a:r>
              <a:rPr lang="en-US" sz="4100" dirty="0"/>
              <a:t>										Prioritization</a:t>
            </a:r>
          </a:p>
        </p:txBody>
      </p:sp>
      <p:sp>
        <p:nvSpPr>
          <p:cNvPr id="4" name="Rounded Rectangle 3"/>
          <p:cNvSpPr/>
          <p:nvPr/>
        </p:nvSpPr>
        <p:spPr>
          <a:xfrm>
            <a:off x="3795646" y="1632031"/>
            <a:ext cx="5799910" cy="49620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HVRAs:</a:t>
            </a:r>
          </a:p>
          <a:p>
            <a:pPr marL="285750" indent="-285750">
              <a:buFont typeface="Arial" panose="020B0604020202020204" pitchFamily="34" charset="0"/>
              <a:buChar char="•"/>
            </a:pPr>
            <a:r>
              <a:rPr lang="en-US" sz="3600" dirty="0"/>
              <a:t>Human lives &amp; homes</a:t>
            </a:r>
          </a:p>
          <a:p>
            <a:pPr marL="285750" indent="-285750">
              <a:buFont typeface="Arial" panose="020B0604020202020204" pitchFamily="34" charset="0"/>
              <a:buChar char="•"/>
            </a:pPr>
            <a:r>
              <a:rPr lang="en-US" sz="3600" dirty="0"/>
              <a:t>Wildlife habitat</a:t>
            </a:r>
          </a:p>
          <a:p>
            <a:pPr marL="285750" indent="-285750">
              <a:buFont typeface="Arial" panose="020B0604020202020204" pitchFamily="34" charset="0"/>
              <a:buChar char="•"/>
            </a:pPr>
            <a:r>
              <a:rPr lang="en-US" sz="3600" dirty="0"/>
              <a:t>Power, water, &amp; communication infrastructure</a:t>
            </a:r>
          </a:p>
          <a:p>
            <a:pPr marL="285750" indent="-285750">
              <a:buFont typeface="Arial" panose="020B0604020202020204" pitchFamily="34" charset="0"/>
              <a:buChar char="•"/>
            </a:pPr>
            <a:r>
              <a:rPr lang="en-US" sz="3600" dirty="0"/>
              <a:t>Recreation/administrative infrastructure</a:t>
            </a:r>
          </a:p>
          <a:p>
            <a:pPr marL="285750" indent="-285750" algn="ctr">
              <a:buFont typeface="Arial" panose="020B0604020202020204" pitchFamily="34" charset="0"/>
              <a:buChar char="•"/>
            </a:pPr>
            <a:endParaRPr lang="en-US" dirty="0"/>
          </a:p>
          <a:p>
            <a:pPr algn="ctr"/>
            <a:endParaRPr lang="en-US" dirty="0"/>
          </a:p>
        </p:txBody>
      </p:sp>
      <p:sp>
        <p:nvSpPr>
          <p:cNvPr id="5" name="Cross 4"/>
          <p:cNvSpPr/>
          <p:nvPr/>
        </p:nvSpPr>
        <p:spPr>
          <a:xfrm>
            <a:off x="-4759495" y="3869058"/>
            <a:ext cx="544011" cy="503113"/>
          </a:xfrm>
          <a:prstGeom prst="plus">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20596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426" y="-282776"/>
            <a:ext cx="5452438" cy="1325563"/>
          </a:xfrm>
        </p:spPr>
        <p:txBody>
          <a:bodyPr>
            <a:normAutofit/>
          </a:bodyPr>
          <a:lstStyle/>
          <a:p>
            <a:r>
              <a:rPr lang="en-US" sz="4000" b="1" dirty="0">
                <a:latin typeface="Aharoni" panose="02010803020104030203" pitchFamily="2" charset="-79"/>
                <a:ea typeface="Batang" panose="02030600000101010101" pitchFamily="18" charset="-127"/>
                <a:cs typeface="Aharoni" panose="02010803020104030203" pitchFamily="2" charset="-79"/>
              </a:rPr>
              <a:t>Prioritization process</a:t>
            </a:r>
          </a:p>
        </p:txBody>
      </p:sp>
      <p:sp>
        <p:nvSpPr>
          <p:cNvPr id="3" name="Content Placeholder 2"/>
          <p:cNvSpPr>
            <a:spLocks noGrp="1"/>
          </p:cNvSpPr>
          <p:nvPr>
            <p:ph idx="4294967295"/>
          </p:nvPr>
        </p:nvSpPr>
        <p:spPr>
          <a:xfrm>
            <a:off x="267426" y="680936"/>
            <a:ext cx="12364019" cy="1024632"/>
          </a:xfrm>
          <a:ln>
            <a:noFill/>
          </a:ln>
        </p:spPr>
        <p:txBody>
          <a:bodyPr>
            <a:normAutofit fontScale="92500" lnSpcReduction="20000"/>
          </a:bodyPr>
          <a:lstStyle/>
          <a:p>
            <a:pPr marL="0" indent="0">
              <a:buNone/>
            </a:pPr>
            <a:endParaRPr lang="en-US" dirty="0"/>
          </a:p>
          <a:p>
            <a:pPr marL="0" indent="0">
              <a:buNone/>
            </a:pPr>
            <a:r>
              <a:rPr lang="en-US" dirty="0"/>
              <a:t>HVRAs   + </a:t>
            </a:r>
            <a:r>
              <a:rPr lang="en-US" sz="4400" b="1" u="sng" dirty="0">
                <a:solidFill>
                  <a:srgbClr val="FF0000"/>
                </a:solidFill>
                <a:effectLst>
                  <a:outerShdw blurRad="38100" dist="38100" dir="2700000" algn="tl">
                    <a:srgbClr val="000000">
                      <a:alpha val="43137"/>
                    </a:srgbClr>
                  </a:outerShdw>
                </a:effectLst>
              </a:rPr>
              <a:t>Risk factors  </a:t>
            </a:r>
            <a:r>
              <a:rPr lang="en-US" dirty="0"/>
              <a:t>+ Operational Considerations  =  Landscape Prioritization</a:t>
            </a:r>
          </a:p>
        </p:txBody>
      </p:sp>
      <p:sp>
        <p:nvSpPr>
          <p:cNvPr id="5" name="Cross 4"/>
          <p:cNvSpPr/>
          <p:nvPr/>
        </p:nvSpPr>
        <p:spPr>
          <a:xfrm>
            <a:off x="-4759495" y="3869058"/>
            <a:ext cx="544011" cy="503113"/>
          </a:xfrm>
          <a:prstGeom prst="plus">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883747" y="1907401"/>
            <a:ext cx="4084984" cy="44989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Risk Factors:</a:t>
            </a:r>
          </a:p>
          <a:p>
            <a:pPr marL="285750" indent="-285750">
              <a:buFont typeface="Arial" panose="020B0604020202020204" pitchFamily="34" charset="0"/>
              <a:buChar char="•"/>
            </a:pPr>
            <a:r>
              <a:rPr lang="en-US" sz="3600" dirty="0"/>
              <a:t>Wildfire behavior</a:t>
            </a:r>
          </a:p>
          <a:p>
            <a:pPr marL="285750" indent="-285750">
              <a:buFont typeface="Arial" panose="020B0604020202020204" pitchFamily="34" charset="0"/>
              <a:buChar char="•"/>
            </a:pPr>
            <a:r>
              <a:rPr lang="en-US" sz="3600" dirty="0"/>
              <a:t>Erosion hazard</a:t>
            </a:r>
          </a:p>
          <a:p>
            <a:pPr marL="285750" indent="-285750">
              <a:buFont typeface="Arial" panose="020B0604020202020204" pitchFamily="34" charset="0"/>
              <a:buChar char="•"/>
            </a:pPr>
            <a:r>
              <a:rPr lang="en-US" sz="3600" dirty="0"/>
              <a:t>Insects and Disease (future threat)</a:t>
            </a:r>
          </a:p>
          <a:p>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959949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426" y="-282776"/>
            <a:ext cx="11086374" cy="1325563"/>
          </a:xfrm>
        </p:spPr>
        <p:txBody>
          <a:bodyPr>
            <a:normAutofit/>
          </a:bodyPr>
          <a:lstStyle/>
          <a:p>
            <a:r>
              <a:rPr lang="en-US" sz="4000" dirty="0">
                <a:latin typeface="Aharoni" panose="02010803020104030203" pitchFamily="2" charset="-79"/>
                <a:ea typeface="Batang" panose="02030600000101010101" pitchFamily="18" charset="-127"/>
                <a:cs typeface="Aharoni" panose="02010803020104030203" pitchFamily="2" charset="-79"/>
              </a:rPr>
              <a:t>Prioritization process</a:t>
            </a:r>
          </a:p>
        </p:txBody>
      </p:sp>
      <p:sp>
        <p:nvSpPr>
          <p:cNvPr id="3" name="Content Placeholder 2"/>
          <p:cNvSpPr>
            <a:spLocks noGrp="1"/>
          </p:cNvSpPr>
          <p:nvPr>
            <p:ph idx="4294967295"/>
          </p:nvPr>
        </p:nvSpPr>
        <p:spPr>
          <a:xfrm>
            <a:off x="264160" y="389106"/>
            <a:ext cx="11701868" cy="1157050"/>
          </a:xfrm>
        </p:spPr>
        <p:txBody>
          <a:bodyPr>
            <a:normAutofit fontScale="85000" lnSpcReduction="10000"/>
          </a:bodyPr>
          <a:lstStyle/>
          <a:p>
            <a:pPr marL="0" indent="0">
              <a:buNone/>
            </a:pPr>
            <a:endParaRPr lang="en-US" dirty="0"/>
          </a:p>
          <a:p>
            <a:pPr marL="0" indent="0">
              <a:buNone/>
            </a:pPr>
            <a:r>
              <a:rPr lang="en-US" dirty="0"/>
              <a:t>HVRAs   + Risk factors  + </a:t>
            </a:r>
            <a:r>
              <a:rPr lang="en-US" sz="4000" b="1" u="sng" dirty="0">
                <a:solidFill>
                  <a:srgbClr val="FF0000"/>
                </a:solidFill>
                <a:effectLst>
                  <a:outerShdw blurRad="38100" dist="38100" dir="2700000" algn="tl">
                    <a:srgbClr val="000000">
                      <a:alpha val="43137"/>
                    </a:srgbClr>
                  </a:outerShdw>
                </a:effectLst>
              </a:rPr>
              <a:t>Operational Considerations  </a:t>
            </a:r>
            <a:r>
              <a:rPr lang="en-US" dirty="0"/>
              <a:t>=  Landscape Prioritization</a:t>
            </a:r>
          </a:p>
        </p:txBody>
      </p:sp>
      <p:sp>
        <p:nvSpPr>
          <p:cNvPr id="5" name="Cross 4"/>
          <p:cNvSpPr/>
          <p:nvPr/>
        </p:nvSpPr>
        <p:spPr>
          <a:xfrm>
            <a:off x="-4759495" y="3869058"/>
            <a:ext cx="544011" cy="503113"/>
          </a:xfrm>
          <a:prstGeom prst="plus">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585545" y="1546156"/>
            <a:ext cx="7267903" cy="54694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Operational Considerations:</a:t>
            </a:r>
          </a:p>
          <a:p>
            <a:pPr marL="285750" indent="-285750">
              <a:buFont typeface="Arial" panose="020B0604020202020204" pitchFamily="34" charset="0"/>
              <a:buChar char="•"/>
            </a:pPr>
            <a:r>
              <a:rPr lang="en-US" sz="3600" b="1" dirty="0"/>
              <a:t>Timber locations</a:t>
            </a:r>
          </a:p>
          <a:p>
            <a:pPr marL="285750" indent="-285750">
              <a:buFont typeface="Arial" panose="020B0604020202020204" pitchFamily="34" charset="0"/>
              <a:buChar char="•"/>
            </a:pPr>
            <a:r>
              <a:rPr lang="en-US" sz="3600" b="1" dirty="0"/>
              <a:t>Land ownership</a:t>
            </a:r>
          </a:p>
          <a:p>
            <a:pPr marL="285750" indent="-285750">
              <a:buFont typeface="Arial" panose="020B0604020202020204" pitchFamily="34" charset="0"/>
              <a:buChar char="•"/>
            </a:pPr>
            <a:r>
              <a:rPr lang="en-US" sz="3600" b="1" dirty="0"/>
              <a:t>Cooperator treatments</a:t>
            </a:r>
          </a:p>
          <a:p>
            <a:pPr marL="285750" indent="-285750">
              <a:buFont typeface="Arial" panose="020B0604020202020204" pitchFamily="34" charset="0"/>
              <a:buChar char="•"/>
            </a:pPr>
            <a:r>
              <a:rPr lang="en-US" sz="3600" b="1" dirty="0"/>
              <a:t>STF treatments</a:t>
            </a:r>
          </a:p>
          <a:p>
            <a:pPr marL="285750" indent="-285750">
              <a:buFont typeface="Arial" panose="020B0604020202020204" pitchFamily="34" charset="0"/>
              <a:buChar char="•"/>
            </a:pPr>
            <a:r>
              <a:rPr lang="en-US" sz="3600" b="1" dirty="0"/>
              <a:t>Planned treatments</a:t>
            </a:r>
          </a:p>
          <a:p>
            <a:pPr marL="285750" indent="-285750">
              <a:buFont typeface="Arial" panose="020B0604020202020204" pitchFamily="34" charset="0"/>
              <a:buChar char="•"/>
            </a:pPr>
            <a:r>
              <a:rPr lang="en-US" sz="3600" b="1" dirty="0"/>
              <a:t>HUC6/POD “containers”</a:t>
            </a:r>
          </a:p>
          <a:p>
            <a:pPr marL="285750" indent="-285750">
              <a:buFont typeface="Arial" panose="020B0604020202020204" pitchFamily="34" charset="0"/>
              <a:buChar char="•"/>
            </a:pPr>
            <a:r>
              <a:rPr lang="en-US" sz="3600" b="1" dirty="0">
                <a:solidFill>
                  <a:schemeClr val="bg1"/>
                </a:solidFill>
              </a:rPr>
              <a:t>Maintenance treatments</a:t>
            </a:r>
            <a:endParaRPr lang="en-US" dirty="0">
              <a:solidFill>
                <a:schemeClr val="bg1"/>
              </a:solidFill>
            </a:endParaRPr>
          </a:p>
        </p:txBody>
      </p:sp>
    </p:spTree>
    <p:extLst>
      <p:ext uri="{BB962C8B-B14F-4D97-AF65-F5344CB8AC3E}">
        <p14:creationId xmlns:p14="http://schemas.microsoft.com/office/powerpoint/2010/main" val="31910014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0778" y="-85926"/>
            <a:ext cx="10515600" cy="1325563"/>
          </a:xfrm>
        </p:spPr>
        <p:txBody>
          <a:bodyPr>
            <a:normAutofit/>
          </a:bodyPr>
          <a:lstStyle/>
          <a:p>
            <a:pPr algn="ctr"/>
            <a:r>
              <a:rPr lang="en-US" sz="4800" b="1" dirty="0">
                <a:latin typeface="Aharoni" panose="02010803020104030203" pitchFamily="2" charset="-79"/>
                <a:cs typeface="Aharoni" panose="02010803020104030203" pitchFamily="2" charset="-79"/>
              </a:rPr>
              <a:t>Sideboards</a:t>
            </a:r>
          </a:p>
        </p:txBody>
      </p:sp>
      <p:sp>
        <p:nvSpPr>
          <p:cNvPr id="3" name="Content Placeholder 2"/>
          <p:cNvSpPr>
            <a:spLocks noGrp="1"/>
          </p:cNvSpPr>
          <p:nvPr>
            <p:ph idx="4294967295"/>
          </p:nvPr>
        </p:nvSpPr>
        <p:spPr>
          <a:xfrm>
            <a:off x="1022910" y="978380"/>
            <a:ext cx="10515600" cy="5435984"/>
          </a:xfrm>
        </p:spPr>
        <p:txBody>
          <a:bodyPr>
            <a:normAutofit lnSpcReduction="10000"/>
          </a:bodyPr>
          <a:lstStyle/>
          <a:p>
            <a:r>
              <a:rPr lang="en-US" sz="3800" dirty="0"/>
              <a:t>USFS goals: </a:t>
            </a:r>
            <a:r>
              <a:rPr lang="en-US" sz="4000" dirty="0"/>
              <a:t>vegetation management- improve health and vigor of </a:t>
            </a:r>
            <a:r>
              <a:rPr lang="en-US" sz="3800" dirty="0"/>
              <a:t>timber stands</a:t>
            </a:r>
          </a:p>
          <a:p>
            <a:r>
              <a:rPr lang="en-US" sz="3800" dirty="0"/>
              <a:t>Reintroduction of fire into the ecosystem</a:t>
            </a:r>
          </a:p>
          <a:p>
            <a:r>
              <a:rPr lang="en-US" sz="3800" dirty="0"/>
              <a:t>Community concerns and interests</a:t>
            </a:r>
          </a:p>
          <a:p>
            <a:r>
              <a:rPr lang="en-US" sz="3800" dirty="0"/>
              <a:t>Consider current tree mortality (both standing and down)</a:t>
            </a:r>
            <a:endParaRPr lang="en-US" sz="3800" b="1" dirty="0"/>
          </a:p>
          <a:p>
            <a:r>
              <a:rPr lang="en-US" sz="3800" b="1" dirty="0"/>
              <a:t>Scale</a:t>
            </a:r>
            <a:r>
              <a:rPr lang="en-US" sz="3800" dirty="0"/>
              <a:t>: project areas of approximately 30,000 – 40,000 acres</a:t>
            </a:r>
          </a:p>
          <a:p>
            <a:r>
              <a:rPr lang="en-US" sz="3800" b="1" dirty="0"/>
              <a:t>Pace</a:t>
            </a:r>
            <a:r>
              <a:rPr lang="en-US" sz="3800" dirty="0"/>
              <a:t>: STF staff time, planning to treatment timeframes</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26709974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7665"/>
            <a:ext cx="10515600" cy="1325563"/>
          </a:xfrm>
        </p:spPr>
        <p:txBody>
          <a:bodyPr/>
          <a:lstStyle/>
          <a:p>
            <a:pPr algn="ctr"/>
            <a:r>
              <a:rPr lang="en-US" b="1" dirty="0"/>
              <a:t>Developed Process to Date</a:t>
            </a:r>
          </a:p>
        </p:txBody>
      </p:sp>
      <p:sp>
        <p:nvSpPr>
          <p:cNvPr id="3" name="Content Placeholder 2"/>
          <p:cNvSpPr>
            <a:spLocks noGrp="1"/>
          </p:cNvSpPr>
          <p:nvPr>
            <p:ph idx="4294967295"/>
          </p:nvPr>
        </p:nvSpPr>
        <p:spPr>
          <a:xfrm>
            <a:off x="317770" y="1001949"/>
            <a:ext cx="11556460" cy="5311302"/>
          </a:xfrm>
        </p:spPr>
        <p:txBody>
          <a:bodyPr>
            <a:noAutofit/>
          </a:bodyPr>
          <a:lstStyle/>
          <a:p>
            <a:pPr marL="514350" indent="-514350">
              <a:buFont typeface="+mj-lt"/>
              <a:buAutoNum type="arabicPeriod"/>
            </a:pPr>
            <a:r>
              <a:rPr lang="en-US" sz="3200" dirty="0"/>
              <a:t>Identify broad scale parameters to address Forest and Community Concerns</a:t>
            </a:r>
          </a:p>
          <a:p>
            <a:pPr lvl="2"/>
            <a:r>
              <a:rPr lang="en-US" sz="2800" dirty="0"/>
              <a:t>Natural disturbance processes &amp; HVRAs</a:t>
            </a:r>
          </a:p>
          <a:p>
            <a:pPr lvl="2"/>
            <a:r>
              <a:rPr lang="en-US" sz="2800" dirty="0"/>
              <a:t>Identify landscape-scale areas that are most vulnerable to disturbance</a:t>
            </a:r>
          </a:p>
          <a:p>
            <a:pPr marL="514350" indent="-514350">
              <a:buFont typeface="+mj-lt"/>
              <a:buAutoNum type="arabicPeriod"/>
            </a:pPr>
            <a:r>
              <a:rPr lang="en-US" sz="3200" dirty="0"/>
              <a:t>Utilize WO/RO/Zone priorities </a:t>
            </a:r>
          </a:p>
          <a:p>
            <a:pPr lvl="2"/>
            <a:r>
              <a:rPr lang="en-US" sz="2800" dirty="0"/>
              <a:t>Increase pace and scale</a:t>
            </a:r>
          </a:p>
          <a:p>
            <a:pPr lvl="2"/>
            <a:r>
              <a:rPr lang="en-US" sz="2800" dirty="0"/>
              <a:t>Increase forest health</a:t>
            </a:r>
          </a:p>
          <a:p>
            <a:pPr lvl="2"/>
            <a:r>
              <a:rPr lang="en-US" sz="2800" dirty="0"/>
              <a:t>Reduce fire risk</a:t>
            </a:r>
          </a:p>
          <a:p>
            <a:pPr lvl="2"/>
            <a:r>
              <a:rPr lang="en-US" sz="2800" dirty="0"/>
              <a:t>2017 update to Forest Service Manual – “utilize landscape level risk assessment process to inform the identification and prioritization of hazardous fuels reduction projects.”</a:t>
            </a:r>
            <a:endParaRPr lang="en-US" sz="1050" dirty="0"/>
          </a:p>
        </p:txBody>
      </p:sp>
    </p:spTree>
    <p:extLst>
      <p:ext uri="{BB962C8B-B14F-4D97-AF65-F5344CB8AC3E}">
        <p14:creationId xmlns:p14="http://schemas.microsoft.com/office/powerpoint/2010/main" val="11600749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6765"/>
            <a:ext cx="10515600" cy="1325563"/>
          </a:xfrm>
        </p:spPr>
        <p:txBody>
          <a:bodyPr/>
          <a:lstStyle/>
          <a:p>
            <a:pPr algn="ctr"/>
            <a:r>
              <a:rPr lang="en-US" b="1" dirty="0"/>
              <a:t>Developed Process to Date (con.)</a:t>
            </a:r>
          </a:p>
        </p:txBody>
      </p:sp>
      <p:sp>
        <p:nvSpPr>
          <p:cNvPr id="3" name="Content Placeholder 2"/>
          <p:cNvSpPr>
            <a:spLocks noGrp="1"/>
          </p:cNvSpPr>
          <p:nvPr>
            <p:ph idx="4294967295"/>
          </p:nvPr>
        </p:nvSpPr>
        <p:spPr>
          <a:xfrm>
            <a:off x="1324946" y="1825625"/>
            <a:ext cx="10028853" cy="4351338"/>
          </a:xfrm>
        </p:spPr>
        <p:txBody>
          <a:bodyPr>
            <a:normAutofit/>
          </a:bodyPr>
          <a:lstStyle/>
          <a:p>
            <a:pPr marL="457200" lvl="1" indent="0">
              <a:buNone/>
            </a:pPr>
            <a:endParaRPr lang="en-US" i="1" dirty="0"/>
          </a:p>
          <a:p>
            <a:pPr lvl="1"/>
            <a:endParaRPr lang="en-US" dirty="0"/>
          </a:p>
          <a:p>
            <a:pPr marL="0" indent="0">
              <a:buNone/>
            </a:pPr>
            <a:endParaRPr lang="en-US" dirty="0"/>
          </a:p>
        </p:txBody>
      </p:sp>
      <p:sp>
        <p:nvSpPr>
          <p:cNvPr id="4" name="Rectangle 3"/>
          <p:cNvSpPr/>
          <p:nvPr/>
        </p:nvSpPr>
        <p:spPr>
          <a:xfrm>
            <a:off x="838200" y="1098773"/>
            <a:ext cx="10106025" cy="4924425"/>
          </a:xfrm>
          <a:prstGeom prst="rect">
            <a:avLst/>
          </a:prstGeom>
        </p:spPr>
        <p:txBody>
          <a:bodyPr wrap="square">
            <a:spAutoFit/>
          </a:bodyPr>
          <a:lstStyle/>
          <a:p>
            <a:r>
              <a:rPr lang="en-US" sz="3600" dirty="0"/>
              <a:t>3. Determine what spatial datasets most accurately describe 	HVRAs and Risk Factors.</a:t>
            </a:r>
          </a:p>
          <a:p>
            <a:pPr marL="1028700" lvl="1" indent="-571500">
              <a:buFont typeface="Arial" panose="020B0604020202020204" pitchFamily="34" charset="0"/>
              <a:buChar char="•"/>
            </a:pPr>
            <a:r>
              <a:rPr lang="en-US" sz="3600" dirty="0"/>
              <a:t>Example: Fire Risk – burn probability (</a:t>
            </a:r>
            <a:r>
              <a:rPr lang="en-US" sz="3600" dirty="0" err="1"/>
              <a:t>FSim</a:t>
            </a:r>
            <a:r>
              <a:rPr lang="en-US" sz="3600" dirty="0"/>
              <a:t> Modeling)</a:t>
            </a:r>
          </a:p>
          <a:p>
            <a:pPr lvl="1"/>
            <a:endParaRPr lang="en-US" sz="1600" dirty="0"/>
          </a:p>
          <a:p>
            <a:r>
              <a:rPr lang="en-US" sz="3600" dirty="0"/>
              <a:t>4. Analyze data range and relative importance.</a:t>
            </a:r>
          </a:p>
          <a:p>
            <a:pPr marL="1028700" lvl="1" indent="-571500">
              <a:buFont typeface="Arial" panose="020B0604020202020204" pitchFamily="34" charset="0"/>
              <a:buChar char="•"/>
            </a:pPr>
            <a:r>
              <a:rPr lang="en-US" sz="3600" dirty="0"/>
              <a:t>Example: Erosion Hazard Rating Model</a:t>
            </a:r>
          </a:p>
          <a:p>
            <a:pPr marL="1028700" lvl="1" indent="-571500">
              <a:buFont typeface="Arial" panose="020B0604020202020204" pitchFamily="34" charset="0"/>
              <a:buChar char="•"/>
            </a:pPr>
            <a:r>
              <a:rPr lang="en-US" sz="3600" dirty="0"/>
              <a:t>Example: recreation and infrastructure data</a:t>
            </a:r>
          </a:p>
          <a:p>
            <a:pPr lvl="1"/>
            <a:endParaRPr lang="en-US" sz="1400" dirty="0"/>
          </a:p>
          <a:p>
            <a:endParaRPr lang="en-US" sz="3200" dirty="0"/>
          </a:p>
        </p:txBody>
      </p:sp>
    </p:spTree>
    <p:extLst>
      <p:ext uri="{BB962C8B-B14F-4D97-AF65-F5344CB8AC3E}">
        <p14:creationId xmlns:p14="http://schemas.microsoft.com/office/powerpoint/2010/main" val="27008539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Developed Process to Date (con.)</a:t>
            </a:r>
          </a:p>
        </p:txBody>
      </p:sp>
      <p:sp>
        <p:nvSpPr>
          <p:cNvPr id="3" name="Content Placeholder 2"/>
          <p:cNvSpPr>
            <a:spLocks noGrp="1"/>
          </p:cNvSpPr>
          <p:nvPr>
            <p:ph idx="4294967295"/>
          </p:nvPr>
        </p:nvSpPr>
        <p:spPr>
          <a:xfrm>
            <a:off x="838200" y="1690688"/>
            <a:ext cx="10515600" cy="4351338"/>
          </a:xfrm>
        </p:spPr>
        <p:txBody>
          <a:bodyPr>
            <a:normAutofit fontScale="92500" lnSpcReduction="10000"/>
          </a:bodyPr>
          <a:lstStyle/>
          <a:p>
            <a:pPr marL="0" lvl="0" indent="0">
              <a:lnSpc>
                <a:spcPct val="100000"/>
              </a:lnSpc>
              <a:spcBef>
                <a:spcPts val="0"/>
              </a:spcBef>
              <a:buNone/>
            </a:pPr>
            <a:r>
              <a:rPr lang="en-US" sz="3600" dirty="0">
                <a:solidFill>
                  <a:prstClr val="black"/>
                </a:solidFill>
              </a:rPr>
              <a:t>5. Utilize Landscape-scale areas (HUC6 sub-watersheds, or PODs</a:t>
            </a:r>
            <a:r>
              <a:rPr lang="en-US" sz="3600" dirty="0" smtClean="0">
                <a:solidFill>
                  <a:prstClr val="black"/>
                </a:solidFill>
              </a:rPr>
              <a:t>)</a:t>
            </a:r>
          </a:p>
          <a:p>
            <a:pPr marL="0" lvl="0" indent="0">
              <a:lnSpc>
                <a:spcPct val="100000"/>
              </a:lnSpc>
              <a:spcBef>
                <a:spcPts val="0"/>
              </a:spcBef>
              <a:buNone/>
            </a:pPr>
            <a:endParaRPr lang="en-US" sz="3600" dirty="0">
              <a:solidFill>
                <a:prstClr val="black"/>
              </a:solidFill>
            </a:endParaRPr>
          </a:p>
          <a:p>
            <a:pPr marL="0" indent="0">
              <a:buNone/>
            </a:pPr>
            <a:r>
              <a:rPr lang="en-US" sz="3600" dirty="0" smtClean="0"/>
              <a:t>6</a:t>
            </a:r>
            <a:r>
              <a:rPr lang="en-US" sz="3600" dirty="0"/>
              <a:t>. Tally intersecting values across the landscape, and then assign a Priority Descriptive  Identifier.</a:t>
            </a:r>
          </a:p>
          <a:p>
            <a:pPr marL="0" indent="0">
              <a:buNone/>
            </a:pPr>
            <a:endParaRPr lang="en-US" dirty="0"/>
          </a:p>
          <a:p>
            <a:pPr marL="0" indent="0">
              <a:buNone/>
            </a:pPr>
            <a:r>
              <a:rPr lang="en-US" sz="3600" dirty="0"/>
              <a:t>7. PODS or HUCs with similar descriptive identifiers may be consolidated into a larger project area.</a:t>
            </a:r>
            <a:endParaRPr lang="en-US" sz="3600" i="1" dirty="0"/>
          </a:p>
          <a:p>
            <a:pPr marL="0" indent="0">
              <a:buNone/>
            </a:pPr>
            <a:r>
              <a:rPr lang="en-US" dirty="0"/>
              <a:t>	</a:t>
            </a:r>
          </a:p>
          <a:p>
            <a:pPr marL="514350" indent="-514350">
              <a:buAutoNum type="arabicPeriod" startAt="8"/>
            </a:pPr>
            <a:endParaRPr lang="en-US" dirty="0"/>
          </a:p>
          <a:p>
            <a:pPr marL="514350" indent="-514350">
              <a:buAutoNum type="arabicPeriod" startAt="8"/>
            </a:pPr>
            <a:endParaRPr lang="en-US" dirty="0"/>
          </a:p>
        </p:txBody>
      </p:sp>
    </p:spTree>
    <p:extLst>
      <p:ext uri="{BB962C8B-B14F-4D97-AF65-F5344CB8AC3E}">
        <p14:creationId xmlns:p14="http://schemas.microsoft.com/office/powerpoint/2010/main" val="2008189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Example of HVRA, Risks, and Operational data</a:t>
            </a:r>
          </a:p>
        </p:txBody>
      </p:sp>
      <p:sp>
        <p:nvSpPr>
          <p:cNvPr id="3" name="Content Placeholder 2"/>
          <p:cNvSpPr>
            <a:spLocks noGrp="1"/>
          </p:cNvSpPr>
          <p:nvPr>
            <p:ph idx="4294967295"/>
          </p:nvPr>
        </p:nvSpPr>
        <p:spPr>
          <a:xfrm>
            <a:off x="1324946" y="1825625"/>
            <a:ext cx="10028853" cy="4351338"/>
          </a:xfrm>
        </p:spPr>
        <p:txBody>
          <a:bodyPr>
            <a:normAutofit/>
          </a:bodyPr>
          <a:lstStyle/>
          <a:p>
            <a:pPr lvl="1"/>
            <a:endParaRPr lang="en-US" dirty="0"/>
          </a:p>
          <a:p>
            <a:pPr marL="0" indent="0">
              <a:buNone/>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514" y="1737471"/>
            <a:ext cx="10557186" cy="3739693"/>
          </a:xfrm>
          <a:prstGeom prst="rect">
            <a:avLst/>
          </a:prstGeom>
        </p:spPr>
      </p:pic>
    </p:spTree>
    <p:extLst>
      <p:ext uri="{BB962C8B-B14F-4D97-AF65-F5344CB8AC3E}">
        <p14:creationId xmlns:p14="http://schemas.microsoft.com/office/powerpoint/2010/main" val="28012416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8458" y="250370"/>
            <a:ext cx="4684939" cy="849087"/>
          </a:xfrm>
        </p:spPr>
        <p:txBody>
          <a:bodyPr>
            <a:normAutofit fontScale="90000"/>
          </a:bodyPr>
          <a:lstStyle/>
          <a:p>
            <a:r>
              <a:rPr lang="en-US" sz="4000" b="1" dirty="0">
                <a:latin typeface="Aharoni" panose="02010803020104030203" pitchFamily="2" charset="-79"/>
                <a:cs typeface="Aharoni" panose="02010803020104030203" pitchFamily="2" charset="-79"/>
              </a:rPr>
              <a:t>Human Habitation</a:t>
            </a:r>
          </a:p>
        </p:txBody>
      </p:sp>
      <p:sp>
        <p:nvSpPr>
          <p:cNvPr id="3" name="Content Placeholder 2"/>
          <p:cNvSpPr>
            <a:spLocks noGrp="1"/>
          </p:cNvSpPr>
          <p:nvPr>
            <p:ph idx="1"/>
          </p:nvPr>
        </p:nvSpPr>
        <p:spPr/>
        <p:txBody>
          <a:bodyPr>
            <a:normAutofit/>
          </a:bodyPr>
          <a:lstStyle/>
          <a:p>
            <a:pPr marL="457200" lvl="1" indent="0">
              <a:buNone/>
            </a:pPr>
            <a:endParaRPr lang="en-US" dirty="0"/>
          </a:p>
          <a:p>
            <a:pPr marL="0" indent="0">
              <a:buNone/>
            </a:pPr>
            <a:endParaRPr lang="en-US" dirty="0"/>
          </a:p>
        </p:txBody>
      </p:sp>
      <p:sp>
        <p:nvSpPr>
          <p:cNvPr id="6" name="Text Placeholder 5"/>
          <p:cNvSpPr>
            <a:spLocks noGrp="1"/>
          </p:cNvSpPr>
          <p:nvPr>
            <p:ph type="body" sz="half" idx="2"/>
          </p:nvPr>
        </p:nvSpPr>
        <p:spPr/>
        <p:txBody>
          <a:bodyPr>
            <a:normAutofit/>
          </a:bodyPr>
          <a:lstStyle/>
          <a:p>
            <a:r>
              <a:rPr lang="en-US" sz="3600" dirty="0"/>
              <a:t>This is based on housing density, using 2010 Census data.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9710" y="0"/>
            <a:ext cx="5299364" cy="6858000"/>
          </a:xfrm>
          <a:prstGeom prst="rect">
            <a:avLst/>
          </a:prstGeom>
        </p:spPr>
      </p:pic>
    </p:spTree>
    <p:extLst>
      <p:ext uri="{BB962C8B-B14F-4D97-AF65-F5344CB8AC3E}">
        <p14:creationId xmlns:p14="http://schemas.microsoft.com/office/powerpoint/2010/main" val="1814106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3968262" cy="1768474"/>
          </a:xfrm>
        </p:spPr>
        <p:txBody>
          <a:bodyPr>
            <a:normAutofit/>
          </a:bodyPr>
          <a:lstStyle/>
          <a:p>
            <a:r>
              <a:rPr lang="en-US" sz="4000" b="1" dirty="0"/>
              <a:t>Wildlife Protected Activity Centers (PACs)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2164" y="0"/>
            <a:ext cx="5299364" cy="6858000"/>
          </a:xfrm>
          <a:prstGeom prst="rect">
            <a:avLst/>
          </a:prstGeom>
        </p:spPr>
      </p:pic>
      <p:sp>
        <p:nvSpPr>
          <p:cNvPr id="6" name="Rectangle 5"/>
          <p:cNvSpPr/>
          <p:nvPr/>
        </p:nvSpPr>
        <p:spPr>
          <a:xfrm>
            <a:off x="838200" y="2449677"/>
            <a:ext cx="4427879" cy="1754326"/>
          </a:xfrm>
          <a:prstGeom prst="rect">
            <a:avLst/>
          </a:prstGeom>
        </p:spPr>
        <p:txBody>
          <a:bodyPr wrap="none">
            <a:spAutoFit/>
          </a:bodyPr>
          <a:lstStyle/>
          <a:p>
            <a:pPr marL="571500" indent="-571500">
              <a:buFont typeface="Arial" panose="020B0604020202020204" pitchFamily="34" charset="0"/>
              <a:buChar char="•"/>
            </a:pPr>
            <a:r>
              <a:rPr lang="en-US" sz="3600" dirty="0">
                <a:latin typeface="Calibri" panose="020F0502020204030204" pitchFamily="34" charset="0"/>
                <a:ea typeface="Calibri" panose="020F0502020204030204" pitchFamily="34" charset="0"/>
                <a:cs typeface="Calibri" panose="020F0502020204030204" pitchFamily="34" charset="0"/>
              </a:rPr>
              <a:t>CA Spotted Owl </a:t>
            </a:r>
          </a:p>
          <a:p>
            <a:pPr marL="571500" indent="-571500">
              <a:buFont typeface="Arial" panose="020B0604020202020204" pitchFamily="34" charset="0"/>
              <a:buChar char="•"/>
            </a:pPr>
            <a:r>
              <a:rPr lang="en-US" sz="3600" dirty="0">
                <a:latin typeface="Calibri" panose="020F0502020204030204" pitchFamily="34" charset="0"/>
                <a:ea typeface="Calibri" panose="020F0502020204030204" pitchFamily="34" charset="0"/>
                <a:cs typeface="Calibri" panose="020F0502020204030204" pitchFamily="34" charset="0"/>
              </a:rPr>
              <a:t>Northern Goshawk</a:t>
            </a:r>
          </a:p>
          <a:p>
            <a:pPr marL="571500" indent="-571500">
              <a:buFont typeface="Arial" panose="020B0604020202020204" pitchFamily="34" charset="0"/>
              <a:buChar char="•"/>
            </a:pPr>
            <a:r>
              <a:rPr lang="en-US" sz="3600" dirty="0">
                <a:latin typeface="Calibri" panose="020F0502020204030204" pitchFamily="34" charset="0"/>
                <a:ea typeface="Calibri" panose="020F0502020204030204" pitchFamily="34" charset="0"/>
                <a:cs typeface="Calibri" panose="020F0502020204030204" pitchFamily="34" charset="0"/>
              </a:rPr>
              <a:t>Great Gray Owl</a:t>
            </a:r>
            <a:endParaRPr lang="en-US" sz="3600" dirty="0"/>
          </a:p>
        </p:txBody>
      </p:sp>
    </p:spTree>
    <p:extLst>
      <p:ext uri="{BB962C8B-B14F-4D97-AF65-F5344CB8AC3E}">
        <p14:creationId xmlns:p14="http://schemas.microsoft.com/office/powerpoint/2010/main" val="26971707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Aharoni" panose="02010803020104030203" pitchFamily="2" charset="-79"/>
                <a:cs typeface="Aharoni" panose="02010803020104030203" pitchFamily="2" charset="-79"/>
              </a:rPr>
              <a:t>Today’s Objective</a:t>
            </a:r>
          </a:p>
        </p:txBody>
      </p:sp>
      <p:sp>
        <p:nvSpPr>
          <p:cNvPr id="3" name="Content Placeholder 2"/>
          <p:cNvSpPr>
            <a:spLocks noGrp="1"/>
          </p:cNvSpPr>
          <p:nvPr>
            <p:ph idx="4294967295"/>
          </p:nvPr>
        </p:nvSpPr>
        <p:spPr>
          <a:xfrm>
            <a:off x="1324946" y="1825625"/>
            <a:ext cx="10028853" cy="4351338"/>
          </a:xfrm>
        </p:spPr>
        <p:txBody>
          <a:bodyPr>
            <a:noAutofit/>
          </a:bodyPr>
          <a:lstStyle/>
          <a:p>
            <a:r>
              <a:rPr lang="en-US" sz="4000" dirty="0"/>
              <a:t>Outline the process for our collaborators</a:t>
            </a:r>
          </a:p>
          <a:p>
            <a:endParaRPr lang="en-US" sz="4000" dirty="0">
              <a:effectLst>
                <a:outerShdw blurRad="38100" dist="38100" dir="2700000" algn="tl">
                  <a:srgbClr val="000000">
                    <a:alpha val="43137"/>
                  </a:srgbClr>
                </a:outerShdw>
              </a:effectLst>
            </a:endParaRPr>
          </a:p>
          <a:p>
            <a:r>
              <a:rPr lang="en-US" sz="4000" dirty="0"/>
              <a:t>Receive feedback to help refine process</a:t>
            </a:r>
            <a:endParaRPr lang="en-US" sz="3600" dirty="0"/>
          </a:p>
        </p:txBody>
      </p:sp>
    </p:spTree>
    <p:extLst>
      <p:ext uri="{BB962C8B-B14F-4D97-AF65-F5344CB8AC3E}">
        <p14:creationId xmlns:p14="http://schemas.microsoft.com/office/powerpoint/2010/main" val="4155120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632434" cy="2882571"/>
          </a:xfrm>
        </p:spPr>
        <p:txBody>
          <a:bodyPr>
            <a:normAutofit/>
          </a:bodyPr>
          <a:lstStyle/>
          <a:p>
            <a:r>
              <a:rPr lang="en-US" sz="4000" b="1" dirty="0"/>
              <a:t>Recreation and Admin Sites, and</a:t>
            </a:r>
            <a:br>
              <a:rPr lang="en-US" sz="4000" b="1" dirty="0"/>
            </a:br>
            <a:r>
              <a:rPr lang="en-US" sz="4000" b="1" dirty="0"/>
              <a:t>Major Infrastructure (water, power, and communications)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7414" y="0"/>
            <a:ext cx="5299364" cy="6858000"/>
          </a:xfrm>
          <a:prstGeom prst="rect">
            <a:avLst/>
          </a:prstGeom>
        </p:spPr>
      </p:pic>
    </p:spTree>
    <p:extLst>
      <p:ext uri="{BB962C8B-B14F-4D97-AF65-F5344CB8AC3E}">
        <p14:creationId xmlns:p14="http://schemas.microsoft.com/office/powerpoint/2010/main" val="3440101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365125"/>
            <a:ext cx="4942114" cy="1409245"/>
          </a:xfrm>
        </p:spPr>
        <p:txBody>
          <a:bodyPr>
            <a:normAutofit/>
          </a:bodyPr>
          <a:lstStyle/>
          <a:p>
            <a:r>
              <a:rPr lang="en-US" b="1" dirty="0">
                <a:latin typeface="Aharoni" panose="02010803020104030203" pitchFamily="2" charset="-79"/>
                <a:cs typeface="Aharoni" panose="02010803020104030203" pitchFamily="2" charset="-79"/>
              </a:rPr>
              <a:t>Wildfire Risk &amp; Burn Probability</a:t>
            </a:r>
          </a:p>
        </p:txBody>
      </p:sp>
      <p:sp>
        <p:nvSpPr>
          <p:cNvPr id="3" name="Content Placeholder 2"/>
          <p:cNvSpPr>
            <a:spLocks noGrp="1"/>
          </p:cNvSpPr>
          <p:nvPr>
            <p:ph idx="4294967295"/>
          </p:nvPr>
        </p:nvSpPr>
        <p:spPr>
          <a:xfrm>
            <a:off x="367849" y="1774370"/>
            <a:ext cx="4887191" cy="4817085"/>
          </a:xfrm>
        </p:spPr>
        <p:txBody>
          <a:bodyPr>
            <a:normAutofit/>
          </a:bodyPr>
          <a:lstStyle/>
          <a:p>
            <a:pPr marL="457200" lvl="1" indent="0">
              <a:buNone/>
            </a:pPr>
            <a:endParaRPr lang="en-US" dirty="0"/>
          </a:p>
          <a:p>
            <a:pPr marL="457200" lvl="1" indent="0">
              <a:buNone/>
            </a:pPr>
            <a:r>
              <a:rPr lang="en-US" sz="3600" dirty="0"/>
              <a:t>Probability of 6 foot Flame Lengths (and higher) on a given year, under multiple weather and ignition scenarios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0489" y="0"/>
            <a:ext cx="5299364" cy="6858000"/>
          </a:xfrm>
          <a:prstGeom prst="rect">
            <a:avLst/>
          </a:prstGeom>
        </p:spPr>
      </p:pic>
      <p:sp>
        <p:nvSpPr>
          <p:cNvPr id="4" name="Rectangle 3"/>
          <p:cNvSpPr/>
          <p:nvPr/>
        </p:nvSpPr>
        <p:spPr>
          <a:xfrm>
            <a:off x="5977217" y="324433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36479220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11489"/>
            <a:ext cx="5790452" cy="772060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2057" y="500742"/>
            <a:ext cx="5678578" cy="6357258"/>
          </a:xfrm>
          <a:prstGeom prst="rect">
            <a:avLst/>
          </a:prstGeom>
        </p:spPr>
      </p:pic>
      <p:sp>
        <p:nvSpPr>
          <p:cNvPr id="2" name="Title 1"/>
          <p:cNvSpPr>
            <a:spLocks noGrp="1"/>
          </p:cNvSpPr>
          <p:nvPr>
            <p:ph type="title"/>
          </p:nvPr>
        </p:nvSpPr>
        <p:spPr>
          <a:xfrm>
            <a:off x="5692484" y="253534"/>
            <a:ext cx="3288230" cy="880496"/>
          </a:xfrm>
        </p:spPr>
        <p:txBody>
          <a:bodyPr>
            <a:noAutofit/>
          </a:bodyPr>
          <a:lstStyle/>
          <a:p>
            <a:r>
              <a:rPr lang="en-US" sz="3200" b="1" dirty="0"/>
              <a:t>Probability of </a:t>
            </a:r>
            <a:r>
              <a:rPr lang="en-US" sz="4000" b="1" dirty="0"/>
              <a:t>6ft </a:t>
            </a:r>
            <a:r>
              <a:rPr lang="en-US" sz="3200" b="1" dirty="0"/>
              <a:t>Flame Lengths</a:t>
            </a:r>
          </a:p>
        </p:txBody>
      </p:sp>
      <p:sp>
        <p:nvSpPr>
          <p:cNvPr id="4" name="Rectangle 3"/>
          <p:cNvSpPr/>
          <p:nvPr/>
        </p:nvSpPr>
        <p:spPr>
          <a:xfrm>
            <a:off x="5977217" y="3244334"/>
            <a:ext cx="237566" cy="369332"/>
          </a:xfrm>
          <a:prstGeom prst="rect">
            <a:avLst/>
          </a:prstGeom>
        </p:spPr>
        <p:txBody>
          <a:bodyPr wrap="none">
            <a:spAutoFit/>
          </a:bodyPr>
          <a:lstStyle/>
          <a:p>
            <a:r>
              <a:rPr lang="en-US" dirty="0"/>
              <a:t> </a:t>
            </a:r>
          </a:p>
        </p:txBody>
      </p:sp>
      <p:sp>
        <p:nvSpPr>
          <p:cNvPr id="6" name="Content Placeholder 5"/>
          <p:cNvSpPr>
            <a:spLocks noGrp="1"/>
          </p:cNvSpPr>
          <p:nvPr>
            <p:ph idx="4294967295"/>
          </p:nvPr>
        </p:nvSpPr>
        <p:spPr>
          <a:xfrm>
            <a:off x="4550229" y="5018313"/>
            <a:ext cx="3679371" cy="1719943"/>
          </a:xfrm>
        </p:spPr>
        <p:txBody>
          <a:bodyPr>
            <a:normAutofit fontScale="85000" lnSpcReduction="20000"/>
          </a:bodyPr>
          <a:lstStyle/>
          <a:p>
            <a:pPr marL="0" indent="0">
              <a:buNone/>
            </a:pPr>
            <a:endParaRPr lang="en-US" sz="3600" dirty="0"/>
          </a:p>
          <a:p>
            <a:pPr marL="0" indent="0">
              <a:buNone/>
            </a:pPr>
            <a:r>
              <a:rPr lang="en-US" sz="3600" dirty="0"/>
              <a:t>Showing 2018 Ferguson and Donnell fire perimeters</a:t>
            </a:r>
          </a:p>
        </p:txBody>
      </p:sp>
      <p:sp>
        <p:nvSpPr>
          <p:cNvPr id="8" name="Title 1"/>
          <p:cNvSpPr txBox="1">
            <a:spLocks/>
          </p:cNvSpPr>
          <p:nvPr/>
        </p:nvSpPr>
        <p:spPr>
          <a:xfrm>
            <a:off x="-97968" y="117463"/>
            <a:ext cx="3175643" cy="1152638"/>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Probability of </a:t>
            </a:r>
            <a:r>
              <a:rPr lang="en-US" sz="5300" b="1" dirty="0"/>
              <a:t>4ft</a:t>
            </a:r>
            <a:r>
              <a:rPr lang="en-US" b="1" dirty="0"/>
              <a:t> Flame Lengths</a:t>
            </a:r>
          </a:p>
        </p:txBody>
      </p:sp>
    </p:spTree>
    <p:extLst>
      <p:ext uri="{BB962C8B-B14F-4D97-AF65-F5344CB8AC3E}">
        <p14:creationId xmlns:p14="http://schemas.microsoft.com/office/powerpoint/2010/main" val="11106776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3968262" cy="994752"/>
          </a:xfrm>
        </p:spPr>
        <p:txBody>
          <a:bodyPr>
            <a:normAutofit fontScale="90000"/>
          </a:bodyPr>
          <a:lstStyle/>
          <a:p>
            <a:r>
              <a:rPr lang="en-US" sz="4000" b="1" dirty="0">
                <a:latin typeface="Aharoni" panose="02010803020104030203" pitchFamily="2" charset="-79"/>
                <a:cs typeface="Aharoni" panose="02010803020104030203" pitchFamily="2" charset="-79"/>
              </a:rPr>
              <a:t>Erosion Hazard Rating Model</a:t>
            </a:r>
          </a:p>
        </p:txBody>
      </p:sp>
      <p:sp>
        <p:nvSpPr>
          <p:cNvPr id="3" name="Content Placeholder 2"/>
          <p:cNvSpPr>
            <a:spLocks noGrp="1"/>
          </p:cNvSpPr>
          <p:nvPr>
            <p:ph idx="4294967295"/>
          </p:nvPr>
        </p:nvSpPr>
        <p:spPr>
          <a:xfrm>
            <a:off x="838200" y="1825625"/>
            <a:ext cx="4201886" cy="4351338"/>
          </a:xfrm>
        </p:spPr>
        <p:txBody>
          <a:bodyPr>
            <a:normAutofit/>
          </a:bodyPr>
          <a:lstStyle/>
          <a:p>
            <a:pPr marL="457200" lvl="1"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4767" y="0"/>
            <a:ext cx="5299364" cy="6858000"/>
          </a:xfrm>
          <a:prstGeom prst="rect">
            <a:avLst/>
          </a:prstGeom>
        </p:spPr>
      </p:pic>
    </p:spTree>
    <p:extLst>
      <p:ext uri="{BB962C8B-B14F-4D97-AF65-F5344CB8AC3E}">
        <p14:creationId xmlns:p14="http://schemas.microsoft.com/office/powerpoint/2010/main" val="37473727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1" y="365126"/>
            <a:ext cx="5443816" cy="994752"/>
          </a:xfrm>
        </p:spPr>
        <p:txBody>
          <a:bodyPr>
            <a:normAutofit fontScale="90000"/>
          </a:bodyPr>
          <a:lstStyle/>
          <a:p>
            <a:r>
              <a:rPr lang="en-US" sz="4000" dirty="0">
                <a:latin typeface="Aharoni" panose="02010803020104030203" pitchFamily="2" charset="-79"/>
                <a:cs typeface="Aharoni" panose="02010803020104030203" pitchFamily="2" charset="-79"/>
              </a:rPr>
              <a:t>National Insect and Disease Risks</a:t>
            </a:r>
          </a:p>
        </p:txBody>
      </p:sp>
      <p:sp>
        <p:nvSpPr>
          <p:cNvPr id="3" name="Content Placeholder 2"/>
          <p:cNvSpPr>
            <a:spLocks noGrp="1"/>
          </p:cNvSpPr>
          <p:nvPr>
            <p:ph idx="4294967295"/>
          </p:nvPr>
        </p:nvSpPr>
        <p:spPr>
          <a:xfrm>
            <a:off x="838200" y="1825625"/>
            <a:ext cx="4822371" cy="4351338"/>
          </a:xfrm>
        </p:spPr>
        <p:txBody>
          <a:bodyPr>
            <a:normAutofit/>
          </a:bodyPr>
          <a:lstStyle/>
          <a:p>
            <a:pPr marL="457200" lvl="1" indent="0">
              <a:buNone/>
            </a:pPr>
            <a:r>
              <a:rPr lang="en-US" sz="3600" dirty="0"/>
              <a:t>Modeled in 2012, before our 5 year drought fully occurred</a:t>
            </a:r>
          </a:p>
          <a:p>
            <a:pPr marL="0" indent="0">
              <a:buNone/>
            </a:pPr>
            <a:endParaRPr lang="en-US" dirty="0"/>
          </a:p>
        </p:txBody>
      </p:sp>
      <p:sp>
        <p:nvSpPr>
          <p:cNvPr id="4" name="Rectangle 3"/>
          <p:cNvSpPr/>
          <p:nvPr/>
        </p:nvSpPr>
        <p:spPr>
          <a:xfrm>
            <a:off x="5977217" y="3244334"/>
            <a:ext cx="237566" cy="369332"/>
          </a:xfrm>
          <a:prstGeom prst="rect">
            <a:avLst/>
          </a:prstGeom>
        </p:spPr>
        <p:txBody>
          <a:bodyPr wrap="none">
            <a:spAutoFit/>
          </a:bodyPr>
          <a:lstStyle/>
          <a:p>
            <a:r>
              <a:rPr lang="en-US" dirty="0"/>
              <a:t>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571" y="0"/>
            <a:ext cx="5349338" cy="6922672"/>
          </a:xfrm>
          <a:prstGeom prst="rect">
            <a:avLst/>
          </a:prstGeom>
        </p:spPr>
      </p:pic>
    </p:spTree>
    <p:extLst>
      <p:ext uri="{BB962C8B-B14F-4D97-AF65-F5344CB8AC3E}">
        <p14:creationId xmlns:p14="http://schemas.microsoft.com/office/powerpoint/2010/main" val="19505909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31776"/>
            <a:ext cx="3968262" cy="994752"/>
          </a:xfrm>
        </p:spPr>
        <p:txBody>
          <a:bodyPr>
            <a:normAutofit fontScale="90000"/>
          </a:bodyPr>
          <a:lstStyle/>
          <a:p>
            <a:r>
              <a:rPr lang="en-US" sz="4000" b="1" dirty="0">
                <a:latin typeface="Aharoni" panose="02010803020104030203" pitchFamily="2" charset="-79"/>
                <a:cs typeface="Aharoni" panose="02010803020104030203" pitchFamily="2" charset="-79"/>
              </a:rPr>
              <a:t>Operational Timber</a:t>
            </a:r>
          </a:p>
        </p:txBody>
      </p:sp>
      <p:sp>
        <p:nvSpPr>
          <p:cNvPr id="3" name="Content Placeholder 2"/>
          <p:cNvSpPr>
            <a:spLocks noGrp="1"/>
          </p:cNvSpPr>
          <p:nvPr>
            <p:ph idx="4294967295"/>
          </p:nvPr>
        </p:nvSpPr>
        <p:spPr>
          <a:xfrm>
            <a:off x="1324946" y="1825625"/>
            <a:ext cx="10028853" cy="4351338"/>
          </a:xfrm>
        </p:spPr>
        <p:txBody>
          <a:bodyPr>
            <a:normAutofit/>
          </a:bodyPr>
          <a:lstStyle/>
          <a:p>
            <a:pPr marL="457200" lvl="1" indent="0">
              <a:buNone/>
            </a:pPr>
            <a:endParaRPr lang="en-US" dirty="0"/>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9182" y="0"/>
            <a:ext cx="5299364" cy="6858000"/>
          </a:xfrm>
          <a:prstGeom prst="rect">
            <a:avLst/>
          </a:prstGeom>
        </p:spPr>
      </p:pic>
      <p:sp>
        <p:nvSpPr>
          <p:cNvPr id="5" name="TextBox 4"/>
          <p:cNvSpPr txBox="1"/>
          <p:nvPr/>
        </p:nvSpPr>
        <p:spPr>
          <a:xfrm>
            <a:off x="0" y="1202789"/>
            <a:ext cx="6448568" cy="4739759"/>
          </a:xfrm>
          <a:prstGeom prst="rect">
            <a:avLst/>
          </a:prstGeom>
          <a:noFill/>
        </p:spPr>
        <p:txBody>
          <a:bodyPr wrap="square" rtlCol="0">
            <a:spAutoFit/>
          </a:bodyPr>
          <a:lstStyle/>
          <a:p>
            <a:pPr marL="342900" indent="-342900">
              <a:buFont typeface="Arial" panose="020B0604020202020204" pitchFamily="34" charset="0"/>
              <a:buChar char="•"/>
            </a:pPr>
            <a:r>
              <a:rPr lang="en-US" sz="3600" dirty="0"/>
              <a:t>Dark green is CWHR size class 2 – 3 (1-11 in. DBH)</a:t>
            </a:r>
          </a:p>
          <a:p>
            <a:pPr marL="342900" indent="-342900">
              <a:buFont typeface="Arial" panose="020B0604020202020204" pitchFamily="34" charset="0"/>
              <a:buChar char="•"/>
            </a:pPr>
            <a:r>
              <a:rPr lang="en-US" sz="3600" dirty="0"/>
              <a:t>Light green to red is CWHR size class 4 and above (</a:t>
            </a:r>
            <a:r>
              <a:rPr lang="en-US" sz="3200" dirty="0"/>
              <a:t>11 in. and above DBH)</a:t>
            </a:r>
          </a:p>
          <a:p>
            <a:pPr marL="342900" indent="-342900">
              <a:buFont typeface="Arial" panose="020B0604020202020204" pitchFamily="34" charset="0"/>
              <a:buChar char="•"/>
            </a:pPr>
            <a:r>
              <a:rPr lang="en-US" sz="3600" dirty="0"/>
              <a:t>Conifer trees (both fir and pine)</a:t>
            </a:r>
          </a:p>
          <a:p>
            <a:pPr marL="342900" indent="-342900">
              <a:buFont typeface="Arial" panose="020B0604020202020204" pitchFamily="34" charset="0"/>
              <a:buChar char="•"/>
            </a:pPr>
            <a:r>
              <a:rPr lang="en-US" sz="3600" dirty="0"/>
              <a:t>2 scenarios: slope &lt;35% and slope &lt;50% &amp; distance to roads</a:t>
            </a:r>
          </a:p>
          <a:p>
            <a:endParaRPr lang="en-US" dirty="0"/>
          </a:p>
        </p:txBody>
      </p:sp>
    </p:spTree>
    <p:extLst>
      <p:ext uri="{BB962C8B-B14F-4D97-AF65-F5344CB8AC3E}">
        <p14:creationId xmlns:p14="http://schemas.microsoft.com/office/powerpoint/2010/main" val="2375549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4539343" cy="1659617"/>
          </a:xfrm>
        </p:spPr>
        <p:txBody>
          <a:bodyPr>
            <a:normAutofit fontScale="90000"/>
          </a:bodyPr>
          <a:lstStyle/>
          <a:p>
            <a:r>
              <a:rPr lang="en-US" sz="4000" b="1" dirty="0">
                <a:latin typeface="Aharoni" panose="02010803020104030203" pitchFamily="2" charset="-79"/>
                <a:cs typeface="Aharoni" panose="02010803020104030203" pitchFamily="2" charset="-79"/>
              </a:rPr>
              <a:t>Shared Stewardship and  Land ownership</a:t>
            </a:r>
          </a:p>
        </p:txBody>
      </p:sp>
      <p:sp>
        <p:nvSpPr>
          <p:cNvPr id="3" name="Content Placeholder 2"/>
          <p:cNvSpPr>
            <a:spLocks noGrp="1"/>
          </p:cNvSpPr>
          <p:nvPr>
            <p:ph idx="4294967295"/>
          </p:nvPr>
        </p:nvSpPr>
        <p:spPr>
          <a:xfrm>
            <a:off x="1324946" y="1825625"/>
            <a:ext cx="10028853" cy="4351338"/>
          </a:xfrm>
        </p:spPr>
        <p:txBody>
          <a:bodyPr>
            <a:normAutofit/>
          </a:bodyPr>
          <a:lstStyle/>
          <a:p>
            <a:pPr marL="457200" lvl="1" indent="0">
              <a:buNone/>
            </a:pPr>
            <a:endParaRPr lang="en-US" dirty="0"/>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7850" y="0"/>
            <a:ext cx="5299364" cy="6858000"/>
          </a:xfrm>
          <a:prstGeom prst="rect">
            <a:avLst/>
          </a:prstGeom>
        </p:spPr>
      </p:pic>
      <p:pic>
        <p:nvPicPr>
          <p:cNvPr id="6" name="Picture 5"/>
          <p:cNvPicPr>
            <a:picLocks noChangeAspect="1"/>
          </p:cNvPicPr>
          <p:nvPr/>
        </p:nvPicPr>
        <p:blipFill>
          <a:blip r:embed="rId4"/>
          <a:stretch>
            <a:fillRect/>
          </a:stretch>
        </p:blipFill>
        <p:spPr>
          <a:xfrm>
            <a:off x="2930979" y="3900487"/>
            <a:ext cx="2514600" cy="2714625"/>
          </a:xfrm>
          <a:prstGeom prst="rect">
            <a:avLst/>
          </a:prstGeom>
        </p:spPr>
      </p:pic>
    </p:spTree>
    <p:extLst>
      <p:ext uri="{BB962C8B-B14F-4D97-AF65-F5344CB8AC3E}">
        <p14:creationId xmlns:p14="http://schemas.microsoft.com/office/powerpoint/2010/main" val="310909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Spatial data in process:</a:t>
            </a:r>
            <a:br>
              <a:rPr lang="en-US" dirty="0"/>
            </a:br>
            <a:endParaRPr lang="en-US" dirty="0"/>
          </a:p>
        </p:txBody>
      </p:sp>
      <p:sp>
        <p:nvSpPr>
          <p:cNvPr id="3" name="Content Placeholder 2"/>
          <p:cNvSpPr>
            <a:spLocks noGrp="1"/>
          </p:cNvSpPr>
          <p:nvPr>
            <p:ph idx="4294967295"/>
          </p:nvPr>
        </p:nvSpPr>
        <p:spPr>
          <a:xfrm>
            <a:off x="1324946" y="1825625"/>
            <a:ext cx="10028853" cy="4351338"/>
          </a:xfrm>
        </p:spPr>
        <p:txBody>
          <a:bodyPr>
            <a:normAutofit/>
          </a:bodyPr>
          <a:lstStyle/>
          <a:p>
            <a:pPr lvl="2"/>
            <a:r>
              <a:rPr lang="en-US" sz="3600" dirty="0"/>
              <a:t>Cooperator treatments</a:t>
            </a:r>
          </a:p>
          <a:p>
            <a:pPr lvl="2"/>
            <a:r>
              <a:rPr lang="en-US" sz="3600" dirty="0"/>
              <a:t>STF treatments</a:t>
            </a:r>
          </a:p>
          <a:p>
            <a:pPr lvl="2"/>
            <a:r>
              <a:rPr lang="en-US" sz="3600" dirty="0"/>
              <a:t>Areas that are planned (been through NEPA process), but not treated yet</a:t>
            </a:r>
          </a:p>
        </p:txBody>
      </p:sp>
    </p:spTree>
    <p:extLst>
      <p:ext uri="{BB962C8B-B14F-4D97-AF65-F5344CB8AC3E}">
        <p14:creationId xmlns:p14="http://schemas.microsoft.com/office/powerpoint/2010/main" val="1113835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2771" y="1144588"/>
            <a:ext cx="4746171" cy="2944131"/>
          </a:xfrm>
        </p:spPr>
        <p:txBody>
          <a:bodyPr>
            <a:normAutofit fontScale="90000"/>
          </a:bodyPr>
          <a:lstStyle/>
          <a:p>
            <a:r>
              <a:rPr lang="en-US" sz="4000" b="1" dirty="0">
                <a:latin typeface="Aharoni" panose="02010803020104030203" pitchFamily="2" charset="-79"/>
                <a:cs typeface="Aharoni" panose="02010803020104030203" pitchFamily="2" charset="-79"/>
              </a:rPr>
              <a:t>Sub-watersheds (HUC6) </a:t>
            </a:r>
            <a:br>
              <a:rPr lang="en-US" sz="4000" b="1" dirty="0">
                <a:latin typeface="Aharoni" panose="02010803020104030203" pitchFamily="2" charset="-79"/>
                <a:cs typeface="Aharoni" panose="02010803020104030203" pitchFamily="2" charset="-79"/>
              </a:rPr>
            </a:br>
            <a:r>
              <a:rPr lang="en-US" sz="4000" b="1" dirty="0">
                <a:latin typeface="Aharoni" panose="02010803020104030203" pitchFamily="2" charset="-79"/>
                <a:cs typeface="Aharoni" panose="02010803020104030203" pitchFamily="2" charset="-79"/>
              </a:rPr>
              <a:t/>
            </a:r>
            <a:br>
              <a:rPr lang="en-US" sz="4000" b="1" dirty="0">
                <a:latin typeface="Aharoni" panose="02010803020104030203" pitchFamily="2" charset="-79"/>
                <a:cs typeface="Aharoni" panose="02010803020104030203" pitchFamily="2" charset="-79"/>
              </a:rPr>
            </a:br>
            <a:r>
              <a:rPr lang="en-US" sz="4000" b="1" dirty="0">
                <a:latin typeface="Aharoni" panose="02010803020104030203" pitchFamily="2" charset="-79"/>
                <a:cs typeface="Aharoni" panose="02010803020104030203" pitchFamily="2" charset="-79"/>
              </a:rPr>
              <a:t>and </a:t>
            </a:r>
            <a:br>
              <a:rPr lang="en-US" sz="4000" b="1" dirty="0">
                <a:latin typeface="Aharoni" panose="02010803020104030203" pitchFamily="2" charset="-79"/>
                <a:cs typeface="Aharoni" panose="02010803020104030203" pitchFamily="2" charset="-79"/>
              </a:rPr>
            </a:br>
            <a:r>
              <a:rPr lang="en-US" sz="4000" b="1" dirty="0">
                <a:latin typeface="Aharoni" panose="02010803020104030203" pitchFamily="2" charset="-79"/>
                <a:cs typeface="Aharoni" panose="02010803020104030203" pitchFamily="2" charset="-79"/>
              </a:rPr>
              <a:t/>
            </a:r>
            <a:br>
              <a:rPr lang="en-US" sz="4000" b="1" dirty="0">
                <a:latin typeface="Aharoni" panose="02010803020104030203" pitchFamily="2" charset="-79"/>
                <a:cs typeface="Aharoni" panose="02010803020104030203" pitchFamily="2" charset="-79"/>
              </a:rPr>
            </a:br>
            <a:r>
              <a:rPr lang="en-US" sz="4000" b="1" dirty="0">
                <a:latin typeface="Aharoni" panose="02010803020104030203" pitchFamily="2" charset="-79"/>
                <a:cs typeface="Aharoni" panose="02010803020104030203" pitchFamily="2" charset="-79"/>
              </a:rPr>
              <a:t>Potential Operational Delineations (PODs)</a:t>
            </a:r>
          </a:p>
        </p:txBody>
      </p:sp>
      <p:sp>
        <p:nvSpPr>
          <p:cNvPr id="3" name="Content Placeholder 2"/>
          <p:cNvSpPr>
            <a:spLocks noGrp="1"/>
          </p:cNvSpPr>
          <p:nvPr>
            <p:ph idx="4294967295"/>
          </p:nvPr>
        </p:nvSpPr>
        <p:spPr>
          <a:xfrm>
            <a:off x="1324946" y="1825625"/>
            <a:ext cx="10028853" cy="4351338"/>
          </a:xfrm>
        </p:spPr>
        <p:txBody>
          <a:bodyPr>
            <a:normAutofit/>
          </a:bodyPr>
          <a:lstStyle/>
          <a:p>
            <a:pPr marL="457200" lvl="1" indent="0">
              <a:buNone/>
            </a:pPr>
            <a:endParaRPr lang="en-US" dirty="0"/>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0111" y="0"/>
            <a:ext cx="5299364" cy="6858000"/>
          </a:xfrm>
          <a:prstGeom prst="rect">
            <a:avLst/>
          </a:prstGeom>
        </p:spPr>
      </p:pic>
    </p:spTree>
    <p:extLst>
      <p:ext uri="{BB962C8B-B14F-4D97-AF65-F5344CB8AC3E}">
        <p14:creationId xmlns:p14="http://schemas.microsoft.com/office/powerpoint/2010/main" val="70655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3284" y="365125"/>
            <a:ext cx="4724401" cy="5360761"/>
          </a:xfrm>
        </p:spPr>
        <p:txBody>
          <a:bodyPr>
            <a:normAutofit fontScale="90000"/>
          </a:bodyPr>
          <a:lstStyle/>
          <a:p>
            <a:pPr algn="ctr"/>
            <a:r>
              <a:rPr lang="en-US" sz="4000" b="1" dirty="0">
                <a:latin typeface="Aharoni" panose="02010803020104030203" pitchFamily="2" charset="-79"/>
                <a:cs typeface="Aharoni" panose="02010803020104030203" pitchFamily="2" charset="-79"/>
              </a:rPr>
              <a:t>Sub-watersheds (HUC6) </a:t>
            </a:r>
            <a:br>
              <a:rPr lang="en-US" sz="4000" b="1" dirty="0">
                <a:latin typeface="Aharoni" panose="02010803020104030203" pitchFamily="2" charset="-79"/>
                <a:cs typeface="Aharoni" panose="02010803020104030203" pitchFamily="2" charset="-79"/>
              </a:rPr>
            </a:br>
            <a:r>
              <a:rPr lang="en-US" sz="4000" b="1" dirty="0">
                <a:latin typeface="Aharoni" panose="02010803020104030203" pitchFamily="2" charset="-79"/>
                <a:cs typeface="Aharoni" panose="02010803020104030203" pitchFamily="2" charset="-79"/>
              </a:rPr>
              <a:t>and </a:t>
            </a:r>
            <a:br>
              <a:rPr lang="en-US" sz="4000" b="1" dirty="0">
                <a:latin typeface="Aharoni" panose="02010803020104030203" pitchFamily="2" charset="-79"/>
                <a:cs typeface="Aharoni" panose="02010803020104030203" pitchFamily="2" charset="-79"/>
              </a:rPr>
            </a:br>
            <a:r>
              <a:rPr lang="en-US" sz="4000" b="1" dirty="0">
                <a:latin typeface="Aharoni" panose="02010803020104030203" pitchFamily="2" charset="-79"/>
                <a:cs typeface="Aharoni" panose="02010803020104030203" pitchFamily="2" charset="-79"/>
              </a:rPr>
              <a:t/>
            </a:r>
            <a:br>
              <a:rPr lang="en-US" sz="4000" b="1" dirty="0">
                <a:latin typeface="Aharoni" panose="02010803020104030203" pitchFamily="2" charset="-79"/>
                <a:cs typeface="Aharoni" panose="02010803020104030203" pitchFamily="2" charset="-79"/>
              </a:rPr>
            </a:br>
            <a:r>
              <a:rPr lang="en-US" sz="4000" b="1" dirty="0">
                <a:latin typeface="Aharoni" panose="02010803020104030203" pitchFamily="2" charset="-79"/>
                <a:cs typeface="Aharoni" panose="02010803020104030203" pitchFamily="2" charset="-79"/>
              </a:rPr>
              <a:t>Potential Operational Delineations (PODs)</a:t>
            </a:r>
            <a:br>
              <a:rPr lang="en-US" sz="4000" b="1" dirty="0">
                <a:latin typeface="Aharoni" panose="02010803020104030203" pitchFamily="2" charset="-79"/>
                <a:cs typeface="Aharoni" panose="02010803020104030203" pitchFamily="2" charset="-79"/>
              </a:rPr>
            </a:br>
            <a:r>
              <a:rPr lang="en-US" sz="4000" b="1" dirty="0">
                <a:latin typeface="Aharoni" panose="02010803020104030203" pitchFamily="2" charset="-79"/>
                <a:cs typeface="Aharoni" panose="02010803020104030203" pitchFamily="2" charset="-79"/>
              </a:rPr>
              <a:t>and </a:t>
            </a:r>
            <a:br>
              <a:rPr lang="en-US" sz="4000" b="1" dirty="0">
                <a:latin typeface="Aharoni" panose="02010803020104030203" pitchFamily="2" charset="-79"/>
                <a:cs typeface="Aharoni" panose="02010803020104030203" pitchFamily="2" charset="-79"/>
              </a:rPr>
            </a:br>
            <a:r>
              <a:rPr lang="en-US" sz="4000" b="1" dirty="0">
                <a:latin typeface="Aharoni" panose="02010803020104030203" pitchFamily="2" charset="-79"/>
                <a:cs typeface="Aharoni" panose="02010803020104030203" pitchFamily="2" charset="-79"/>
              </a:rPr>
              <a:t/>
            </a:r>
            <a:br>
              <a:rPr lang="en-US" sz="4000" b="1" dirty="0">
                <a:latin typeface="Aharoni" panose="02010803020104030203" pitchFamily="2" charset="-79"/>
                <a:cs typeface="Aharoni" panose="02010803020104030203" pitchFamily="2" charset="-79"/>
              </a:rPr>
            </a:br>
            <a:r>
              <a:rPr lang="en-US" sz="4000" b="1" dirty="0">
                <a:latin typeface="Aharoni" panose="02010803020104030203" pitchFamily="2" charset="-79"/>
                <a:cs typeface="Aharoni" panose="02010803020104030203" pitchFamily="2" charset="-79"/>
              </a:rPr>
              <a:t>ownership boundaries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9352" y="0"/>
            <a:ext cx="5299364" cy="6858000"/>
          </a:xfrm>
          <a:prstGeom prst="rect">
            <a:avLst/>
          </a:prstGeom>
        </p:spPr>
      </p:pic>
      <p:pic>
        <p:nvPicPr>
          <p:cNvPr id="4" name="Picture 3"/>
          <p:cNvPicPr>
            <a:picLocks noChangeAspect="1"/>
          </p:cNvPicPr>
          <p:nvPr/>
        </p:nvPicPr>
        <p:blipFill>
          <a:blip r:embed="rId4"/>
          <a:stretch>
            <a:fillRect/>
          </a:stretch>
        </p:blipFill>
        <p:spPr>
          <a:xfrm>
            <a:off x="4044043" y="4020229"/>
            <a:ext cx="2514600" cy="2714625"/>
          </a:xfrm>
          <a:prstGeom prst="rect">
            <a:avLst/>
          </a:prstGeom>
        </p:spPr>
      </p:pic>
    </p:spTree>
    <p:extLst>
      <p:ext uri="{BB962C8B-B14F-4D97-AF65-F5344CB8AC3E}">
        <p14:creationId xmlns:p14="http://schemas.microsoft.com/office/powerpoint/2010/main" val="4244052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xmlns="" id="{42D3845A-1BC6-42E9-B587-B725425310EF}"/>
              </a:ext>
            </a:extLst>
          </p:cNvPr>
          <p:cNvPicPr>
            <a:picLocks noGrp="1" noChangeAspect="1"/>
          </p:cNvPicPr>
          <p:nvPr>
            <p:ph idx="1"/>
          </p:nvPr>
        </p:nvPicPr>
        <p:blipFill>
          <a:blip r:embed="rId3"/>
          <a:stretch>
            <a:fillRect/>
          </a:stretch>
        </p:blipFill>
        <p:spPr>
          <a:xfrm>
            <a:off x="772654" y="38238"/>
            <a:ext cx="9864393" cy="6499196"/>
          </a:xfrm>
          <a:prstGeom prst="rect">
            <a:avLst/>
          </a:prstGeom>
        </p:spPr>
      </p:pic>
    </p:spTree>
    <p:extLst>
      <p:ext uri="{BB962C8B-B14F-4D97-AF65-F5344CB8AC3E}">
        <p14:creationId xmlns:p14="http://schemas.microsoft.com/office/powerpoint/2010/main" val="10627509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3910" y="252713"/>
            <a:ext cx="5251300" cy="3772161"/>
          </a:xfrm>
        </p:spPr>
        <p:txBody>
          <a:bodyPr>
            <a:normAutofit fontScale="90000"/>
          </a:bodyPr>
          <a:lstStyle/>
          <a:p>
            <a:pPr algn="ctr"/>
            <a:r>
              <a:rPr lang="en-US" b="1" dirty="0">
                <a:latin typeface="Aharoni" panose="02010803020104030203" pitchFamily="2" charset="-79"/>
                <a:cs typeface="Aharoni" panose="02010803020104030203" pitchFamily="2" charset="-79"/>
              </a:rPr>
              <a:t>DRAFT </a:t>
            </a:r>
            <a:r>
              <a:rPr lang="en-US" b="1" dirty="0" smtClean="0">
                <a:latin typeface="Aharoni" panose="02010803020104030203" pitchFamily="2" charset="-79"/>
                <a:cs typeface="Aharoni" panose="02010803020104030203" pitchFamily="2" charset="-79"/>
              </a:rPr>
              <a:t>Concept Map </a:t>
            </a:r>
            <a:r>
              <a:rPr lang="en-US" b="1" dirty="0"/>
              <a:t/>
            </a:r>
            <a:br>
              <a:rPr lang="en-US" b="1" dirty="0"/>
            </a:br>
            <a:r>
              <a:rPr lang="en-US" b="1" dirty="0"/>
              <a:t/>
            </a:r>
            <a:br>
              <a:rPr lang="en-US" b="1" dirty="0"/>
            </a:br>
            <a:r>
              <a:rPr lang="en-US" b="1" dirty="0"/>
              <a:t>Summary map using some HVRAs &amp; Risk factors</a:t>
            </a:r>
            <a:br>
              <a:rPr lang="en-US" b="1" dirty="0"/>
            </a:br>
            <a:endParaRPr lang="en-US" b="1" dirty="0"/>
          </a:p>
        </p:txBody>
      </p:sp>
      <p:sp>
        <p:nvSpPr>
          <p:cNvPr id="6" name="Rectangle 5"/>
          <p:cNvSpPr/>
          <p:nvPr/>
        </p:nvSpPr>
        <p:spPr>
          <a:xfrm>
            <a:off x="896335" y="3736262"/>
            <a:ext cx="4028090" cy="2246769"/>
          </a:xfrm>
          <a:prstGeom prst="rect">
            <a:avLst/>
          </a:prstGeom>
        </p:spPr>
        <p:txBody>
          <a:bodyPr wrap="square">
            <a:spAutoFit/>
          </a:bodyPr>
          <a:lstStyle/>
          <a:p>
            <a:pPr marL="342900" indent="-342900">
              <a:buFont typeface="Arial" panose="020B0604020202020204" pitchFamily="34" charset="0"/>
              <a:buChar char="•"/>
            </a:pPr>
            <a:r>
              <a:rPr lang="en-US" sz="2800" dirty="0"/>
              <a:t>Goal assess every </a:t>
            </a:r>
            <a:r>
              <a:rPr lang="en-US" sz="2800" dirty="0" smtClean="0"/>
              <a:t>year</a:t>
            </a:r>
            <a:endParaRPr lang="en-US" sz="2800" dirty="0"/>
          </a:p>
          <a:p>
            <a:pPr marL="342900" indent="-342900">
              <a:buFont typeface="Arial" panose="020B0604020202020204" pitchFamily="34" charset="0"/>
              <a:buChar char="•"/>
            </a:pPr>
            <a:r>
              <a:rPr lang="en-US" sz="2800" dirty="0"/>
              <a:t>Reevaluate prioritization every 5 years or when large landscape events occur.</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0789" y="173674"/>
            <a:ext cx="5165160" cy="6684326"/>
          </a:xfrm>
          <a:prstGeom prst="rect">
            <a:avLst/>
          </a:prstGeom>
        </p:spPr>
      </p:pic>
    </p:spTree>
    <p:extLst>
      <p:ext uri="{BB962C8B-B14F-4D97-AF65-F5344CB8AC3E}">
        <p14:creationId xmlns:p14="http://schemas.microsoft.com/office/powerpoint/2010/main" val="3217450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55137"/>
            <a:ext cx="10515600" cy="1325563"/>
          </a:xfrm>
        </p:spPr>
        <p:txBody>
          <a:bodyPr/>
          <a:lstStyle/>
          <a:p>
            <a:pPr algn="ctr"/>
            <a:r>
              <a:rPr lang="en-US" b="1" dirty="0"/>
              <a:t>Moving Forward</a:t>
            </a:r>
          </a:p>
        </p:txBody>
      </p:sp>
      <p:sp>
        <p:nvSpPr>
          <p:cNvPr id="3" name="Content Placeholder 2"/>
          <p:cNvSpPr>
            <a:spLocks noGrp="1"/>
          </p:cNvSpPr>
          <p:nvPr>
            <p:ph idx="4294967295"/>
          </p:nvPr>
        </p:nvSpPr>
        <p:spPr>
          <a:xfrm>
            <a:off x="704850" y="926991"/>
            <a:ext cx="11350515" cy="4351338"/>
          </a:xfrm>
        </p:spPr>
        <p:txBody>
          <a:bodyPr>
            <a:noAutofit/>
          </a:bodyPr>
          <a:lstStyle/>
          <a:p>
            <a:r>
              <a:rPr lang="en-US" sz="3600" dirty="0"/>
              <a:t>Continue to build &amp; refine 5 </a:t>
            </a:r>
            <a:r>
              <a:rPr lang="en-US" sz="3600" dirty="0" err="1"/>
              <a:t>yr</a:t>
            </a:r>
            <a:r>
              <a:rPr lang="en-US" sz="3600" dirty="0"/>
              <a:t> program of work process</a:t>
            </a:r>
          </a:p>
          <a:p>
            <a:pPr marL="800100" lvl="1" indent="-342900"/>
            <a:r>
              <a:rPr lang="en-US" sz="3200" dirty="0"/>
              <a:t>Goal to assess every </a:t>
            </a:r>
            <a:r>
              <a:rPr lang="en-US" sz="3200" dirty="0" err="1"/>
              <a:t>yr</a:t>
            </a:r>
            <a:endParaRPr lang="en-US" sz="3200" dirty="0"/>
          </a:p>
          <a:p>
            <a:pPr marL="800100" lvl="1" indent="-342900"/>
            <a:r>
              <a:rPr lang="en-US" sz="3200" dirty="0"/>
              <a:t>Reevaluate prioritization every 5 years </a:t>
            </a:r>
            <a:r>
              <a:rPr lang="en-US" sz="3200" u="sng" dirty="0"/>
              <a:t>or</a:t>
            </a:r>
            <a:r>
              <a:rPr lang="en-US" sz="3200" dirty="0"/>
              <a:t> when large landscape events occur</a:t>
            </a:r>
          </a:p>
          <a:p>
            <a:r>
              <a:rPr lang="en-US" sz="3600" dirty="0"/>
              <a:t>Forest Leadership &amp; Specialists review process and determine effectiveness</a:t>
            </a:r>
          </a:p>
          <a:p>
            <a:r>
              <a:rPr lang="en-US" sz="3600" dirty="0"/>
              <a:t>Incorporate feedback from cooperator involvement/discussions</a:t>
            </a:r>
          </a:p>
          <a:p>
            <a:r>
              <a:rPr lang="en-US" sz="3600" dirty="0"/>
              <a:t>Reanalyze when updated forest-wide data is available (LIDAR) </a:t>
            </a:r>
            <a:r>
              <a:rPr lang="en-US" sz="3600" u="sng" dirty="0"/>
              <a:t>or </a:t>
            </a:r>
            <a:r>
              <a:rPr lang="en-US" sz="3600" dirty="0"/>
              <a:t>as new process steps are developed</a:t>
            </a:r>
          </a:p>
        </p:txBody>
      </p:sp>
    </p:spTree>
    <p:extLst>
      <p:ext uri="{BB962C8B-B14F-4D97-AF65-F5344CB8AC3E}">
        <p14:creationId xmlns:p14="http://schemas.microsoft.com/office/powerpoint/2010/main" val="1244132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33594"/>
            <a:ext cx="10515600" cy="1325563"/>
          </a:xfrm>
        </p:spPr>
        <p:txBody>
          <a:bodyPr/>
          <a:lstStyle/>
          <a:p>
            <a:pPr algn="ctr"/>
            <a:r>
              <a:rPr lang="en-US" b="1" dirty="0"/>
              <a:t>What’s Next?</a:t>
            </a:r>
          </a:p>
        </p:txBody>
      </p:sp>
      <p:sp>
        <p:nvSpPr>
          <p:cNvPr id="3" name="Content Placeholder 2"/>
          <p:cNvSpPr>
            <a:spLocks noGrp="1"/>
          </p:cNvSpPr>
          <p:nvPr>
            <p:ph idx="4294967295"/>
          </p:nvPr>
        </p:nvSpPr>
        <p:spPr>
          <a:xfrm>
            <a:off x="725214" y="1659157"/>
            <a:ext cx="11117317" cy="4836894"/>
          </a:xfrm>
        </p:spPr>
        <p:txBody>
          <a:bodyPr>
            <a:normAutofit/>
          </a:bodyPr>
          <a:lstStyle/>
          <a:p>
            <a:r>
              <a:rPr lang="en-US" sz="3600" dirty="0"/>
              <a:t>Specialists &amp; collaborators review process, and make comments/suggestions that would enhance the process</a:t>
            </a:r>
          </a:p>
          <a:p>
            <a:r>
              <a:rPr lang="en-US" sz="3600" dirty="0"/>
              <a:t>Review &amp; consider comments and suggestions </a:t>
            </a:r>
          </a:p>
          <a:p>
            <a:r>
              <a:rPr lang="en-US" sz="3600" dirty="0"/>
              <a:t>Complete 1</a:t>
            </a:r>
            <a:r>
              <a:rPr lang="en-US" sz="3600" baseline="30000" dirty="0"/>
              <a:t>st</a:t>
            </a:r>
            <a:r>
              <a:rPr lang="en-US" sz="3600" dirty="0"/>
              <a:t> draft of prioritization</a:t>
            </a:r>
          </a:p>
          <a:p>
            <a:pPr marL="0" indent="0">
              <a:buNone/>
            </a:pPr>
            <a:endParaRPr lang="en-US" dirty="0"/>
          </a:p>
          <a:p>
            <a:endParaRPr lang="en-US" dirty="0"/>
          </a:p>
          <a:p>
            <a:endParaRPr lang="en-US" dirty="0"/>
          </a:p>
          <a:p>
            <a:pPr lvl="1"/>
            <a:endParaRPr lang="en-US" dirty="0"/>
          </a:p>
          <a:p>
            <a:pPr marL="457200" lvl="1" indent="0">
              <a:buNone/>
            </a:pPr>
            <a:endParaRPr lang="en-US" dirty="0"/>
          </a:p>
        </p:txBody>
      </p:sp>
    </p:spTree>
    <p:extLst>
      <p:ext uri="{BB962C8B-B14F-4D97-AF65-F5344CB8AC3E}">
        <p14:creationId xmlns:p14="http://schemas.microsoft.com/office/powerpoint/2010/main" val="2407856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Subtitle 5"/>
          <p:cNvSpPr>
            <a:spLocks noGrp="1"/>
          </p:cNvSpPr>
          <p:nvPr>
            <p:ph type="subTitle" idx="1"/>
          </p:nvPr>
        </p:nvSpPr>
        <p:spPr>
          <a:xfrm>
            <a:off x="648688" y="219199"/>
            <a:ext cx="11467111" cy="6464630"/>
          </a:xfrm>
        </p:spPr>
        <p:txBody>
          <a:bodyPr>
            <a:normAutofit fontScale="55000" lnSpcReduction="20000"/>
          </a:bodyPr>
          <a:lstStyle/>
          <a:p>
            <a:pPr lvl="0"/>
            <a:r>
              <a:rPr lang="en-US" sz="6500" b="1" dirty="0">
                <a:latin typeface="Aharoni" panose="02010803020104030203" pitchFamily="2" charset="-79"/>
                <a:cs typeface="Aharoni" panose="02010803020104030203" pitchFamily="2" charset="-79"/>
              </a:rPr>
              <a:t>Discussion Questions</a:t>
            </a:r>
          </a:p>
          <a:p>
            <a:pPr lvl="0"/>
            <a:endParaRPr lang="en-US" sz="6500" dirty="0"/>
          </a:p>
          <a:p>
            <a:pPr marL="742950" lvl="0" indent="-742950" algn="l">
              <a:buAutoNum type="arabicPeriod"/>
            </a:pPr>
            <a:r>
              <a:rPr lang="en-US" sz="7600" dirty="0"/>
              <a:t>After viewing the presentation, do you have any general comments regarding the STF 5-Year Integrated POW Prioritization Process?</a:t>
            </a:r>
          </a:p>
          <a:p>
            <a:pPr marL="742950" lvl="0" indent="-742950" algn="l">
              <a:buAutoNum type="arabicPeriod"/>
            </a:pPr>
            <a:endParaRPr lang="en-US" sz="7600" dirty="0"/>
          </a:p>
          <a:p>
            <a:pPr marL="742950" indent="-742950" algn="l">
              <a:buFont typeface="Arial" panose="020B0604020202020204" pitchFamily="34" charset="0"/>
              <a:buAutoNum type="arabicPeriod"/>
            </a:pPr>
            <a:r>
              <a:rPr lang="en-US" sz="7600" dirty="0"/>
              <a:t>Should the HVRAs, risk factors, and operational considerations be utilized based on relative importance?  If yes, then in your estimation, how should they be considered (please list)?</a:t>
            </a:r>
          </a:p>
          <a:p>
            <a:endParaRPr lang="en-US" dirty="0"/>
          </a:p>
        </p:txBody>
      </p:sp>
    </p:spTree>
    <p:extLst>
      <p:ext uri="{BB962C8B-B14F-4D97-AF65-F5344CB8AC3E}">
        <p14:creationId xmlns:p14="http://schemas.microsoft.com/office/powerpoint/2010/main" val="24392256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Subtitle 5"/>
          <p:cNvSpPr>
            <a:spLocks noGrp="1"/>
          </p:cNvSpPr>
          <p:nvPr>
            <p:ph type="subTitle" idx="1"/>
          </p:nvPr>
        </p:nvSpPr>
        <p:spPr>
          <a:xfrm>
            <a:off x="322118" y="197427"/>
            <a:ext cx="11336482" cy="6431973"/>
          </a:xfrm>
        </p:spPr>
        <p:txBody>
          <a:bodyPr>
            <a:normAutofit/>
          </a:bodyPr>
          <a:lstStyle/>
          <a:p>
            <a:pPr>
              <a:spcBef>
                <a:spcPts val="0"/>
              </a:spcBef>
              <a:spcAft>
                <a:spcPts val="1200"/>
              </a:spcAft>
            </a:pPr>
            <a:r>
              <a:rPr lang="en-US" sz="6600" b="1" dirty="0"/>
              <a:t> </a:t>
            </a:r>
            <a:r>
              <a:rPr lang="en-US" sz="4000" b="1" dirty="0">
                <a:latin typeface="Aharoni" panose="02010803020104030203" pitchFamily="2" charset="-79"/>
                <a:cs typeface="Aharoni" panose="02010803020104030203" pitchFamily="2" charset="-79"/>
              </a:rPr>
              <a:t>Discussion Questions  (con.)</a:t>
            </a:r>
            <a:endParaRPr lang="en-US" sz="6500" dirty="0"/>
          </a:p>
          <a:p>
            <a:pPr lvl="0" algn="l"/>
            <a:r>
              <a:rPr lang="en-US" sz="4000" dirty="0"/>
              <a:t>3. </a:t>
            </a:r>
            <a:r>
              <a:rPr lang="en-US" sz="4400" dirty="0"/>
              <a:t>Should the sub-watersheds (HUC6) be used to delineate projects instead of the PODs?  Please explain.</a:t>
            </a:r>
          </a:p>
          <a:p>
            <a:pPr lvl="0" algn="l"/>
            <a:r>
              <a:rPr lang="en-US" sz="4400" dirty="0"/>
              <a:t>4. Are we missing any criteria? Should the missing criteria be added to or replace existing datasets?</a:t>
            </a:r>
          </a:p>
          <a:p>
            <a:endParaRPr lang="en-US" dirty="0"/>
          </a:p>
        </p:txBody>
      </p:sp>
    </p:spTree>
    <p:extLst>
      <p:ext uri="{BB962C8B-B14F-4D97-AF65-F5344CB8AC3E}">
        <p14:creationId xmlns:p14="http://schemas.microsoft.com/office/powerpoint/2010/main" val="257556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895114" cy="4261303"/>
          </a:xfrm>
        </p:spPr>
        <p:txBody>
          <a:bodyPr>
            <a:normAutofit/>
          </a:bodyPr>
          <a:lstStyle/>
          <a:p>
            <a:r>
              <a:rPr lang="en-US" sz="4000" b="1" dirty="0">
                <a:solidFill>
                  <a:srgbClr val="7030A0"/>
                </a:solidFill>
                <a:latin typeface="Aharoni" panose="02010803020104030203" pitchFamily="2" charset="-79"/>
                <a:cs typeface="Aharoni" panose="02010803020104030203" pitchFamily="2" charset="-79"/>
              </a:rPr>
              <a:t>Thank you </a:t>
            </a:r>
            <a:r>
              <a:rPr lang="en-US" sz="4000" b="1" dirty="0">
                <a:latin typeface="Aharoni" panose="02010803020104030203" pitchFamily="2" charset="-79"/>
                <a:cs typeface="Aharoni" panose="02010803020104030203" pitchFamily="2" charset="-79"/>
              </a:rPr>
              <a:t>for your time, feedback, and shared stewardship of our public lands.</a:t>
            </a:r>
            <a:br>
              <a:rPr lang="en-US" sz="4000" b="1" dirty="0">
                <a:latin typeface="Aharoni" panose="02010803020104030203" pitchFamily="2" charset="-79"/>
                <a:cs typeface="Aharoni" panose="02010803020104030203" pitchFamily="2" charset="-79"/>
              </a:rPr>
            </a:br>
            <a:r>
              <a:rPr lang="en-US" sz="4000" b="1" dirty="0">
                <a:latin typeface="Aharoni" panose="02010803020104030203" pitchFamily="2" charset="-79"/>
                <a:cs typeface="Aharoni" panose="02010803020104030203" pitchFamily="2" charset="-79"/>
              </a:rPr>
              <a:t/>
            </a:r>
            <a:br>
              <a:rPr lang="en-US" sz="4000" b="1" dirty="0">
                <a:latin typeface="Aharoni" panose="02010803020104030203" pitchFamily="2" charset="-79"/>
                <a:cs typeface="Aharoni" panose="02010803020104030203" pitchFamily="2" charset="-79"/>
              </a:rPr>
            </a:br>
            <a:r>
              <a:rPr lang="en-US" sz="4000" b="1" dirty="0">
                <a:latin typeface="Aharoni" panose="02010803020104030203" pitchFamily="2" charset="-79"/>
                <a:cs typeface="Aharoni" panose="02010803020104030203" pitchFamily="2" charset="-79"/>
              </a:rPr>
              <a:t>Comments due by May </a:t>
            </a:r>
            <a:r>
              <a:rPr lang="en-US" b="1" dirty="0"/>
              <a:t>17</a:t>
            </a:r>
            <a:r>
              <a:rPr lang="en-US" sz="4000" b="1" dirty="0">
                <a:latin typeface="Aharoni" panose="02010803020104030203" pitchFamily="2" charset="-79"/>
                <a:cs typeface="Aharoni" panose="02010803020104030203" pitchFamily="2" charset="-79"/>
              </a:rPr>
              <a:t>, 2019 to:</a:t>
            </a:r>
            <a:br>
              <a:rPr lang="en-US" sz="4000" b="1" dirty="0">
                <a:latin typeface="Aharoni" panose="02010803020104030203" pitchFamily="2" charset="-79"/>
                <a:cs typeface="Aharoni" panose="02010803020104030203" pitchFamily="2" charset="-79"/>
              </a:rPr>
            </a:br>
            <a:r>
              <a:rPr lang="en-US" sz="4000" b="1" dirty="0">
                <a:latin typeface="Aharoni" panose="02010803020104030203" pitchFamily="2" charset="-79"/>
                <a:cs typeface="Aharoni" panose="02010803020104030203" pitchFamily="2" charset="-79"/>
              </a:rPr>
              <a:t> Beck </a:t>
            </a:r>
            <a:r>
              <a:rPr lang="en-US" sz="4000" b="1" dirty="0" smtClean="0">
                <a:latin typeface="Aharoni" panose="02010803020104030203" pitchFamily="2" charset="-79"/>
                <a:cs typeface="Aharoni" panose="02010803020104030203" pitchFamily="2" charset="-79"/>
              </a:rPr>
              <a:t>(</a:t>
            </a:r>
            <a:r>
              <a:rPr lang="en-US" dirty="0" smtClean="0"/>
              <a:t>rebecca.h.johnson@usda.gov</a:t>
            </a:r>
            <a:r>
              <a:rPr lang="en-US" sz="4000" b="1" dirty="0" smtClean="0">
                <a:latin typeface="Aharoni" panose="02010803020104030203" pitchFamily="2" charset="-79"/>
                <a:cs typeface="Aharoni" panose="02010803020104030203" pitchFamily="2" charset="-79"/>
              </a:rPr>
              <a:t>) </a:t>
            </a:r>
            <a:r>
              <a:rPr lang="en-US" sz="4000" b="1" dirty="0">
                <a:latin typeface="Aharoni" panose="02010803020104030203" pitchFamily="2" charset="-79"/>
                <a:cs typeface="Aharoni" panose="02010803020104030203" pitchFamily="2" charset="-79"/>
              </a:rPr>
              <a:t/>
            </a:r>
            <a:br>
              <a:rPr lang="en-US" sz="4000" b="1" dirty="0">
                <a:latin typeface="Aharoni" panose="02010803020104030203" pitchFamily="2" charset="-79"/>
                <a:cs typeface="Aharoni" panose="02010803020104030203" pitchFamily="2" charset="-79"/>
              </a:rPr>
            </a:br>
            <a:r>
              <a:rPr lang="en-US" sz="4000" b="1" dirty="0">
                <a:latin typeface="Aharoni" panose="02010803020104030203" pitchFamily="2" charset="-79"/>
                <a:cs typeface="Aharoni" panose="02010803020104030203" pitchFamily="2" charset="-79"/>
              </a:rPr>
              <a:t>or Carol (</a:t>
            </a:r>
            <a:r>
              <a:rPr lang="en-US" sz="4000" b="1" dirty="0">
                <a:latin typeface="Aharoni" panose="02010803020104030203" pitchFamily="2" charset="-79"/>
                <a:cs typeface="Aharoni" panose="02010803020104030203" pitchFamily="2" charset="-79"/>
                <a:hlinkClick r:id="rId3"/>
              </a:rPr>
              <a:t>carol.ewell@us</a:t>
            </a:r>
            <a:r>
              <a:rPr lang="en-US" sz="4000" b="1" dirty="0">
                <a:latin typeface="Aharoni" panose="02010803020104030203" pitchFamily="2" charset="-79"/>
                <a:cs typeface="Aharoni" panose="02010803020104030203" pitchFamily="2" charset="-79"/>
              </a:rPr>
              <a:t>da.gov)</a:t>
            </a:r>
          </a:p>
        </p:txBody>
      </p:sp>
    </p:spTree>
    <p:extLst>
      <p:ext uri="{BB962C8B-B14F-4D97-AF65-F5344CB8AC3E}">
        <p14:creationId xmlns:p14="http://schemas.microsoft.com/office/powerpoint/2010/main" val="23029671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96768"/>
            <a:ext cx="10515600" cy="1325563"/>
          </a:xfrm>
        </p:spPr>
        <p:txBody>
          <a:bodyPr/>
          <a:lstStyle/>
          <a:p>
            <a:r>
              <a:rPr lang="en-US" b="1" dirty="0"/>
              <a:t>Purpose and Need for this Integrated Process</a:t>
            </a:r>
          </a:p>
        </p:txBody>
      </p:sp>
      <p:sp>
        <p:nvSpPr>
          <p:cNvPr id="3" name="Content Placeholder 2"/>
          <p:cNvSpPr>
            <a:spLocks noGrp="1"/>
          </p:cNvSpPr>
          <p:nvPr>
            <p:ph idx="4294967295"/>
          </p:nvPr>
        </p:nvSpPr>
        <p:spPr>
          <a:xfrm>
            <a:off x="838200" y="1501140"/>
            <a:ext cx="10515600" cy="4675823"/>
          </a:xfrm>
        </p:spPr>
        <p:txBody>
          <a:bodyPr>
            <a:normAutofit/>
          </a:bodyPr>
          <a:lstStyle/>
          <a:p>
            <a:r>
              <a:rPr lang="en-US" sz="3900" dirty="0"/>
              <a:t>USFS PSW Region Ecological </a:t>
            </a:r>
            <a:r>
              <a:rPr lang="en-US" sz="3900" dirty="0" smtClean="0"/>
              <a:t>Goal:</a:t>
            </a:r>
          </a:p>
          <a:p>
            <a:pPr marL="0" indent="0">
              <a:buNone/>
            </a:pPr>
            <a:r>
              <a:rPr lang="en-US" sz="3900" dirty="0" smtClean="0"/>
              <a:t>“…</a:t>
            </a:r>
            <a:r>
              <a:rPr lang="en-US" sz="3900" dirty="0"/>
              <a:t>to retain and restore ecological resilience of the NF lands to achieve sustainable ecosystems that provide a broad range of services…with a pace and scale sufficient to reverse current trends....” (2011)</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8308432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3286" y="118539"/>
            <a:ext cx="11266714" cy="1325563"/>
          </a:xfrm>
        </p:spPr>
        <p:txBody>
          <a:bodyPr/>
          <a:lstStyle/>
          <a:p>
            <a:r>
              <a:rPr lang="en-US" b="1" dirty="0"/>
              <a:t>Purpose and Need for this Integrated Process </a:t>
            </a:r>
            <a:r>
              <a:rPr lang="en-US" sz="2800" b="1" dirty="0"/>
              <a:t>(con.) </a:t>
            </a:r>
          </a:p>
        </p:txBody>
      </p:sp>
      <p:sp>
        <p:nvSpPr>
          <p:cNvPr id="3" name="Content Placeholder 2"/>
          <p:cNvSpPr>
            <a:spLocks noGrp="1"/>
          </p:cNvSpPr>
          <p:nvPr>
            <p:ph idx="4294967295"/>
          </p:nvPr>
        </p:nvSpPr>
        <p:spPr>
          <a:xfrm>
            <a:off x="838200" y="1531620"/>
            <a:ext cx="10515600" cy="4645343"/>
          </a:xfrm>
        </p:spPr>
        <p:txBody>
          <a:bodyPr>
            <a:normAutofit/>
          </a:bodyPr>
          <a:lstStyle/>
          <a:p>
            <a:r>
              <a:rPr lang="en-US" sz="3900" dirty="0" smtClean="0"/>
              <a:t>STF </a:t>
            </a:r>
            <a:r>
              <a:rPr lang="en-US" sz="3900" dirty="0"/>
              <a:t>Forest Plan </a:t>
            </a:r>
            <a:r>
              <a:rPr lang="en-US" sz="3900" dirty="0" smtClean="0"/>
              <a:t>Fire and Fuels Management Goals:</a:t>
            </a:r>
          </a:p>
          <a:p>
            <a:pPr lvl="1"/>
            <a:r>
              <a:rPr lang="en-US" sz="3500" dirty="0" smtClean="0"/>
              <a:t>reducing threats</a:t>
            </a:r>
          </a:p>
          <a:p>
            <a:pPr lvl="1"/>
            <a:r>
              <a:rPr lang="en-US" sz="3500" dirty="0" smtClean="0"/>
              <a:t>reintroducing fire</a:t>
            </a:r>
          </a:p>
          <a:p>
            <a:pPr lvl="1"/>
            <a:r>
              <a:rPr lang="en-US" sz="3500" dirty="0" smtClean="0"/>
              <a:t>combined </a:t>
            </a:r>
            <a:r>
              <a:rPr lang="en-US" sz="3500" dirty="0"/>
              <a:t>with strategic placement of fuels treatments across broad landscapes (2010, p. 12-13)</a:t>
            </a:r>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30803489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3286" y="118539"/>
            <a:ext cx="11266714" cy="1325563"/>
          </a:xfrm>
        </p:spPr>
        <p:txBody>
          <a:bodyPr/>
          <a:lstStyle/>
          <a:p>
            <a:r>
              <a:rPr lang="en-US" b="1" dirty="0"/>
              <a:t>Purpose and Need for this Integrated Process </a:t>
            </a:r>
            <a:r>
              <a:rPr lang="en-US" sz="2800" b="1" dirty="0"/>
              <a:t>(con.) </a:t>
            </a:r>
          </a:p>
        </p:txBody>
      </p:sp>
      <p:sp>
        <p:nvSpPr>
          <p:cNvPr id="3" name="Content Placeholder 2"/>
          <p:cNvSpPr>
            <a:spLocks noGrp="1"/>
          </p:cNvSpPr>
          <p:nvPr>
            <p:ph idx="4294967295"/>
          </p:nvPr>
        </p:nvSpPr>
        <p:spPr>
          <a:xfrm>
            <a:off x="838200" y="1569720"/>
            <a:ext cx="10515600" cy="4607243"/>
          </a:xfrm>
        </p:spPr>
        <p:txBody>
          <a:bodyPr>
            <a:normAutofit/>
          </a:bodyPr>
          <a:lstStyle/>
          <a:p>
            <a:r>
              <a:rPr lang="en-US" sz="3900" dirty="0" smtClean="0"/>
              <a:t>STF Stewardship and </a:t>
            </a:r>
            <a:r>
              <a:rPr lang="en-US" sz="3900" dirty="0" err="1" smtClean="0"/>
              <a:t>Fireshed</a:t>
            </a:r>
            <a:r>
              <a:rPr lang="en-US" sz="3900" dirty="0" smtClean="0"/>
              <a:t> Assessment</a:t>
            </a:r>
          </a:p>
          <a:p>
            <a:pPr lvl="1"/>
            <a:r>
              <a:rPr lang="en-US" sz="3100" dirty="0" smtClean="0"/>
              <a:t>Completed in 2005</a:t>
            </a:r>
          </a:p>
          <a:p>
            <a:pPr lvl="1"/>
            <a:r>
              <a:rPr lang="en-US" sz="3500" dirty="0" smtClean="0"/>
              <a:t>Project areas identified for 2007 - 2011</a:t>
            </a:r>
          </a:p>
          <a:p>
            <a:pPr lvl="1"/>
            <a:r>
              <a:rPr lang="en-US" sz="3500" dirty="0" smtClean="0"/>
              <a:t>Old </a:t>
            </a:r>
            <a:r>
              <a:rPr lang="en-US" sz="3500" dirty="0"/>
              <a:t>prioritization system is dated, needs renewal, </a:t>
            </a:r>
            <a:r>
              <a:rPr lang="en-US" sz="3500" dirty="0" smtClean="0"/>
              <a:t>   and perform </a:t>
            </a:r>
            <a:r>
              <a:rPr lang="en-US" sz="3500" dirty="0"/>
              <a:t>as replicable tool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6992154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Background</a:t>
            </a:r>
            <a:endParaRPr lang="en-US" b="1" dirty="0"/>
          </a:p>
        </p:txBody>
      </p:sp>
      <p:sp>
        <p:nvSpPr>
          <p:cNvPr id="3" name="Content Placeholder 2"/>
          <p:cNvSpPr>
            <a:spLocks noGrp="1"/>
          </p:cNvSpPr>
          <p:nvPr>
            <p:ph sz="half" idx="1"/>
          </p:nvPr>
        </p:nvSpPr>
        <p:spPr/>
        <p:txBody>
          <a:bodyPr/>
          <a:lstStyle/>
          <a:p>
            <a:r>
              <a:rPr lang="en-US" b="1" dirty="0"/>
              <a:t>2016 </a:t>
            </a:r>
          </a:p>
          <a:p>
            <a:pPr lvl="1"/>
            <a:r>
              <a:rPr lang="en-US" b="1" dirty="0"/>
              <a:t>July </a:t>
            </a:r>
            <a:r>
              <a:rPr lang="en-US" b="1" dirty="0" smtClean="0"/>
              <a:t>-</a:t>
            </a:r>
            <a:r>
              <a:rPr lang="en-US" dirty="0" smtClean="0"/>
              <a:t>“</a:t>
            </a:r>
            <a:r>
              <a:rPr lang="en-US" dirty="0"/>
              <a:t>Forest Service Wildland Fire Activities – Hazardous Fuels Reduction</a:t>
            </a:r>
            <a:r>
              <a:rPr lang="en-US" dirty="0" smtClean="0"/>
              <a:t>”</a:t>
            </a:r>
          </a:p>
          <a:p>
            <a:pPr marL="457200" lvl="1" indent="0">
              <a:buNone/>
            </a:pPr>
            <a:endParaRPr lang="en-US" dirty="0"/>
          </a:p>
          <a:p>
            <a:pPr lvl="0"/>
            <a:r>
              <a:rPr lang="en-US" b="1" dirty="0">
                <a:solidFill>
                  <a:prstClr val="black"/>
                </a:solidFill>
              </a:rPr>
              <a:t>2017 </a:t>
            </a:r>
          </a:p>
          <a:p>
            <a:pPr lvl="1"/>
            <a:r>
              <a:rPr lang="en-US" b="1" dirty="0">
                <a:solidFill>
                  <a:prstClr val="black"/>
                </a:solidFill>
              </a:rPr>
              <a:t>August –</a:t>
            </a:r>
            <a:r>
              <a:rPr lang="en-US" dirty="0">
                <a:solidFill>
                  <a:prstClr val="black"/>
                </a:solidFill>
              </a:rPr>
              <a:t> FSM 5100/</a:t>
            </a:r>
            <a:r>
              <a:rPr lang="en-US" dirty="0" err="1">
                <a:solidFill>
                  <a:prstClr val="black"/>
                </a:solidFill>
              </a:rPr>
              <a:t>Ch</a:t>
            </a:r>
            <a:r>
              <a:rPr lang="en-US" dirty="0">
                <a:solidFill>
                  <a:prstClr val="black"/>
                </a:solidFill>
              </a:rPr>
              <a:t> 5140 Hazardous Fuels Management </a:t>
            </a:r>
          </a:p>
          <a:p>
            <a:pPr marL="457200" lvl="1" indent="0">
              <a:buNone/>
            </a:pPr>
            <a:r>
              <a:rPr lang="en-US" dirty="0">
                <a:solidFill>
                  <a:prstClr val="black"/>
                </a:solidFill>
              </a:rPr>
              <a:t>    and Prescribed Fire </a:t>
            </a:r>
          </a:p>
          <a:p>
            <a:pPr lvl="1"/>
            <a:endParaRPr lang="en-US" dirty="0" smtClean="0"/>
          </a:p>
          <a:p>
            <a:pPr lvl="1"/>
            <a:endParaRPr lang="en-US" dirty="0"/>
          </a:p>
          <a:p>
            <a:pPr lvl="1"/>
            <a:endParaRPr lang="en-US" dirty="0"/>
          </a:p>
        </p:txBody>
      </p:sp>
      <p:pic>
        <p:nvPicPr>
          <p:cNvPr id="9" name="Content Placeholder 8"/>
          <p:cNvPicPr>
            <a:picLocks noGrp="1" noChangeAspect="1"/>
          </p:cNvPicPr>
          <p:nvPr>
            <p:ph sz="half" idx="2"/>
          </p:nvPr>
        </p:nvPicPr>
        <p:blipFill>
          <a:blip r:embed="rId3"/>
          <a:stretch>
            <a:fillRect/>
          </a:stretch>
        </p:blipFill>
        <p:spPr>
          <a:xfrm>
            <a:off x="6832803" y="365125"/>
            <a:ext cx="4520997" cy="5811838"/>
          </a:xfrm>
          <a:prstGeom prst="rect">
            <a:avLst/>
          </a:prstGeom>
        </p:spPr>
      </p:pic>
    </p:spTree>
    <p:extLst>
      <p:ext uri="{BB962C8B-B14F-4D97-AF65-F5344CB8AC3E}">
        <p14:creationId xmlns:p14="http://schemas.microsoft.com/office/powerpoint/2010/main" val="8521364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79930"/>
            <a:ext cx="10515600" cy="1325563"/>
          </a:xfrm>
        </p:spPr>
        <p:txBody>
          <a:bodyPr/>
          <a:lstStyle/>
          <a:p>
            <a:pPr algn="ctr"/>
            <a:r>
              <a:rPr lang="en-US" b="1" dirty="0">
                <a:latin typeface="Aharoni" panose="02010803020104030203" pitchFamily="2" charset="-79"/>
                <a:cs typeface="Aharoni" panose="02010803020104030203" pitchFamily="2" charset="-79"/>
              </a:rPr>
              <a:t>Process</a:t>
            </a:r>
          </a:p>
        </p:txBody>
      </p:sp>
      <p:sp>
        <p:nvSpPr>
          <p:cNvPr id="3" name="Content Placeholder 2"/>
          <p:cNvSpPr>
            <a:spLocks noGrp="1"/>
          </p:cNvSpPr>
          <p:nvPr>
            <p:ph idx="4294967295"/>
          </p:nvPr>
        </p:nvSpPr>
        <p:spPr>
          <a:xfrm>
            <a:off x="601884" y="1690688"/>
            <a:ext cx="10751916" cy="4486275"/>
          </a:xfrm>
        </p:spPr>
        <p:txBody>
          <a:bodyPr>
            <a:normAutofit/>
          </a:bodyPr>
          <a:lstStyle/>
          <a:p>
            <a:pPr marL="0" indent="0">
              <a:buNone/>
            </a:pPr>
            <a:r>
              <a:rPr lang="en-US" sz="3600" dirty="0"/>
              <a:t>•Geospatial data</a:t>
            </a:r>
          </a:p>
          <a:p>
            <a:r>
              <a:rPr lang="en-US" sz="3600" dirty="0"/>
              <a:t>Incorporates parts of the national/regional wildfire risk assessment process </a:t>
            </a:r>
          </a:p>
          <a:p>
            <a:r>
              <a:rPr lang="en-US" sz="3600" dirty="0"/>
              <a:t>Using Highly Valued Resources and Assets (HVRAs)</a:t>
            </a:r>
          </a:p>
          <a:p>
            <a:r>
              <a:rPr lang="en-US" sz="3600" dirty="0"/>
              <a:t>Coupled with Risk Factors</a:t>
            </a:r>
          </a:p>
          <a:p>
            <a:r>
              <a:rPr lang="en-US" sz="3600" dirty="0"/>
              <a:t>Identify and prioritize large scale project areas on/near the Stanislaus National Forest </a:t>
            </a:r>
          </a:p>
          <a:p>
            <a:pPr marL="0" indent="0">
              <a:buNone/>
            </a:pPr>
            <a:endParaRPr lang="en-US" dirty="0"/>
          </a:p>
          <a:p>
            <a:pPr marL="0" indent="0">
              <a:buNone/>
            </a:pPr>
            <a:endParaRPr lang="en-US" dirty="0"/>
          </a:p>
          <a:p>
            <a:endParaRPr lang="en-US" dirty="0"/>
          </a:p>
          <a:p>
            <a:endParaRPr lang="en-US" dirty="0"/>
          </a:p>
          <a:p>
            <a:pPr lvl="1"/>
            <a:endParaRPr lang="en-US" dirty="0"/>
          </a:p>
          <a:p>
            <a:pPr marL="457200" lvl="1" indent="0">
              <a:buNone/>
            </a:pPr>
            <a:endParaRPr lang="en-US" dirty="0"/>
          </a:p>
        </p:txBody>
      </p:sp>
    </p:spTree>
    <p:extLst>
      <p:ext uri="{BB962C8B-B14F-4D97-AF65-F5344CB8AC3E}">
        <p14:creationId xmlns:p14="http://schemas.microsoft.com/office/powerpoint/2010/main" val="7279965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884" y="365125"/>
            <a:ext cx="11086374" cy="1325563"/>
          </a:xfrm>
        </p:spPr>
        <p:txBody>
          <a:bodyPr>
            <a:normAutofit/>
          </a:bodyPr>
          <a:lstStyle/>
          <a:p>
            <a:r>
              <a:rPr lang="en-US" sz="4000" dirty="0">
                <a:latin typeface="Aharoni" panose="02010803020104030203" pitchFamily="2" charset="-79"/>
                <a:ea typeface="Batang" panose="02030600000101010101" pitchFamily="18" charset="-127"/>
                <a:cs typeface="Aharoni" panose="02010803020104030203" pitchFamily="2" charset="-79"/>
              </a:rPr>
              <a:t>Graphic Illustration of Prioritization process</a:t>
            </a:r>
          </a:p>
        </p:txBody>
      </p:sp>
      <p:sp>
        <p:nvSpPr>
          <p:cNvPr id="3" name="Content Placeholder 2"/>
          <p:cNvSpPr>
            <a:spLocks noGrp="1"/>
          </p:cNvSpPr>
          <p:nvPr>
            <p:ph idx="4294967295"/>
          </p:nvPr>
        </p:nvSpPr>
        <p:spPr>
          <a:xfrm>
            <a:off x="838200" y="1825625"/>
            <a:ext cx="10850058" cy="4351338"/>
          </a:xfrm>
        </p:spPr>
        <p:txBody>
          <a:bodyPr/>
          <a:lstStyle/>
          <a:p>
            <a:pPr marL="0" indent="0">
              <a:buNone/>
            </a:pPr>
            <a:endParaRPr lang="en-US" dirty="0"/>
          </a:p>
          <a:p>
            <a:pPr marL="0" indent="0">
              <a:buNone/>
            </a:pPr>
            <a:r>
              <a:rPr lang="en-US" dirty="0"/>
              <a:t>HVRAs   + Risk factors  + Operational Considerations  =  Landscape 										Prioritization</a:t>
            </a:r>
          </a:p>
        </p:txBody>
      </p:sp>
      <p:sp>
        <p:nvSpPr>
          <p:cNvPr id="4" name="Rounded Rectangle 3"/>
          <p:cNvSpPr/>
          <p:nvPr/>
        </p:nvSpPr>
        <p:spPr>
          <a:xfrm>
            <a:off x="285881" y="3485834"/>
            <a:ext cx="2196062" cy="20658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HVRAs</a:t>
            </a:r>
          </a:p>
        </p:txBody>
      </p:sp>
      <p:sp>
        <p:nvSpPr>
          <p:cNvPr id="5" name="Cross 4"/>
          <p:cNvSpPr/>
          <p:nvPr/>
        </p:nvSpPr>
        <p:spPr>
          <a:xfrm>
            <a:off x="2675130" y="4267217"/>
            <a:ext cx="544011" cy="503113"/>
          </a:xfrm>
          <a:prstGeom prst="plus">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369797" y="3485834"/>
            <a:ext cx="1973105" cy="20658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Risk Factors</a:t>
            </a:r>
          </a:p>
        </p:txBody>
      </p:sp>
      <p:sp>
        <p:nvSpPr>
          <p:cNvPr id="7" name="Cross 6"/>
          <p:cNvSpPr/>
          <p:nvPr/>
        </p:nvSpPr>
        <p:spPr>
          <a:xfrm>
            <a:off x="5416978" y="4186159"/>
            <a:ext cx="544011" cy="503113"/>
          </a:xfrm>
          <a:prstGeom prst="plus">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6025853" y="3276601"/>
            <a:ext cx="2600403" cy="22751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Operational Considerations</a:t>
            </a:r>
          </a:p>
        </p:txBody>
      </p:sp>
      <p:sp>
        <p:nvSpPr>
          <p:cNvPr id="9" name="Right Arrow 8"/>
          <p:cNvSpPr/>
          <p:nvPr/>
        </p:nvSpPr>
        <p:spPr>
          <a:xfrm>
            <a:off x="8810610" y="4267217"/>
            <a:ext cx="764432"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9651244" y="3407229"/>
            <a:ext cx="2252985" cy="21444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Landscape Prioritization</a:t>
            </a:r>
          </a:p>
        </p:txBody>
      </p:sp>
    </p:spTree>
    <p:extLst>
      <p:ext uri="{BB962C8B-B14F-4D97-AF65-F5344CB8AC3E}">
        <p14:creationId xmlns:p14="http://schemas.microsoft.com/office/powerpoint/2010/main" val="5595258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4685</TotalTime>
  <Words>1329</Words>
  <Application>Microsoft Office PowerPoint</Application>
  <PresentationFormat>Widescreen</PresentationFormat>
  <Paragraphs>228</Paragraphs>
  <Slides>35</Slides>
  <Notes>35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35</vt:i4>
      </vt:variant>
    </vt:vector>
  </HeadingPairs>
  <TitlesOfParts>
    <vt:vector size="42" baseType="lpstr">
      <vt:lpstr>Aharoni</vt:lpstr>
      <vt:lpstr>Arial</vt:lpstr>
      <vt:lpstr>Batang</vt:lpstr>
      <vt:lpstr>Calibri</vt:lpstr>
      <vt:lpstr>Calibri Light</vt:lpstr>
      <vt:lpstr>Office Theme</vt:lpstr>
      <vt:lpstr>1_Office Theme</vt:lpstr>
      <vt:lpstr>Stanislaus NF 5 Year Integrated  Program of Work</vt:lpstr>
      <vt:lpstr>Today’s Objective</vt:lpstr>
      <vt:lpstr>PowerPoint Presentation</vt:lpstr>
      <vt:lpstr>Purpose and Need for this Integrated Process</vt:lpstr>
      <vt:lpstr>Purpose and Need for this Integrated Process (con.) </vt:lpstr>
      <vt:lpstr>Purpose and Need for this Integrated Process (con.) </vt:lpstr>
      <vt:lpstr>Background</vt:lpstr>
      <vt:lpstr>Process</vt:lpstr>
      <vt:lpstr>Graphic Illustration of Prioritization process</vt:lpstr>
      <vt:lpstr>Prioritization process</vt:lpstr>
      <vt:lpstr>Prioritization process</vt:lpstr>
      <vt:lpstr>Prioritization process</vt:lpstr>
      <vt:lpstr>Sideboards</vt:lpstr>
      <vt:lpstr>Developed Process to Date</vt:lpstr>
      <vt:lpstr>Developed Process to Date (con.)</vt:lpstr>
      <vt:lpstr>Developed Process to Date (con.)</vt:lpstr>
      <vt:lpstr>Example of HVRA, Risks, and Operational data</vt:lpstr>
      <vt:lpstr>Human Habitation</vt:lpstr>
      <vt:lpstr>Wildlife Protected Activity Centers (PACs)</vt:lpstr>
      <vt:lpstr>Recreation and Admin Sites, and Major Infrastructure (water, power, and communications)</vt:lpstr>
      <vt:lpstr>Wildfire Risk &amp; Burn Probability</vt:lpstr>
      <vt:lpstr>Probability of 6ft Flame Lengths</vt:lpstr>
      <vt:lpstr>Erosion Hazard Rating Model</vt:lpstr>
      <vt:lpstr>National Insect and Disease Risks</vt:lpstr>
      <vt:lpstr>Operational Timber</vt:lpstr>
      <vt:lpstr>Shared Stewardship and  Land ownership</vt:lpstr>
      <vt:lpstr>Spatial data in process: </vt:lpstr>
      <vt:lpstr>Sub-watersheds (HUC6)   and   Potential Operational Delineations (PODs)</vt:lpstr>
      <vt:lpstr>Sub-watersheds (HUC6)  and   Potential Operational Delineations (PODs) and   ownership boundaries</vt:lpstr>
      <vt:lpstr>DRAFT Concept Map   Summary map using some HVRAs &amp; Risk factors </vt:lpstr>
      <vt:lpstr>Moving Forward</vt:lpstr>
      <vt:lpstr>What’s Next?</vt:lpstr>
      <vt:lpstr>PowerPoint Presentation</vt:lpstr>
      <vt:lpstr>PowerPoint Presentation</vt:lpstr>
      <vt:lpstr>Thank you for your time, feedback, and shared stewardship of our public lands.  Comments due by May 17, 2019 to:  Beck (rebecca.h.johnson@usda.gov)  or Carol (carol.ewell@usda.gov)</vt:lpstr>
    </vt:vector>
  </TitlesOfParts>
  <Company>USDA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Process for Prioritization of LLA and Maintenance Projects</dc:title>
  <dc:creator>Johnson, Rebecca H -FS</dc:creator>
  <cp:lastModifiedBy>Johnson, Rebecca H -FS</cp:lastModifiedBy>
  <cp:revision>270</cp:revision>
  <cp:lastPrinted>2019-04-17T13:52:44Z</cp:lastPrinted>
  <dcterms:created xsi:type="dcterms:W3CDTF">2017-11-11T18:02:20Z</dcterms:created>
  <dcterms:modified xsi:type="dcterms:W3CDTF">2019-04-17T13:54:56Z</dcterms:modified>
</cp:coreProperties>
</file>