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8"/>
  </p:notesMasterIdLst>
  <p:sldIdLst>
    <p:sldId id="256" r:id="rId2"/>
    <p:sldId id="294" r:id="rId3"/>
    <p:sldId id="296" r:id="rId4"/>
    <p:sldId id="295" r:id="rId5"/>
    <p:sldId id="297" r:id="rId6"/>
    <p:sldId id="298" r:id="rId7"/>
    <p:sldId id="299" r:id="rId8"/>
    <p:sldId id="279" r:id="rId9"/>
    <p:sldId id="281" r:id="rId10"/>
    <p:sldId id="293" r:id="rId11"/>
    <p:sldId id="302" r:id="rId12"/>
    <p:sldId id="291" r:id="rId13"/>
    <p:sldId id="305" r:id="rId14"/>
    <p:sldId id="306" r:id="rId15"/>
    <p:sldId id="300" r:id="rId16"/>
    <p:sldId id="30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28" autoAdjust="0"/>
    <p:restoredTop sz="95196" autoAdjust="0"/>
  </p:normalViewPr>
  <p:slideViewPr>
    <p:cSldViewPr snapToGrid="0">
      <p:cViewPr>
        <p:scale>
          <a:sx n="90" d="100"/>
          <a:sy n="90" d="100"/>
        </p:scale>
        <p:origin x="739" y="-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03CA4D-A235-4E16-BC9C-D9AAD0066E0D}" type="doc">
      <dgm:prSet loTypeId="urn:microsoft.com/office/officeart/2005/8/layout/b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8C0E3E-7D1C-4028-B60C-534C7899F5A9}">
      <dgm:prSet phldrT="[Text]" custT="1"/>
      <dgm:spPr/>
      <dgm:t>
        <a:bodyPr/>
        <a:lstStyle/>
        <a:p>
          <a:pPr algn="l">
            <a:spcBef>
              <a:spcPts val="2400"/>
            </a:spcBef>
            <a:spcAft>
              <a:spcPts val="1200"/>
            </a:spcAft>
          </a:pP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(2) Prescribed burning</a:t>
          </a:r>
          <a:r>
            <a:rPr lang="en-US" sz="1800" dirty="0">
              <a:latin typeface="+mj-lt"/>
            </a:rPr>
            <a:t>: locations </a:t>
          </a:r>
          <a:r>
            <a:rPr lang="en-US" sz="1800" dirty="0">
              <a:solidFill>
                <a:schemeClr val="tx1"/>
              </a:solidFill>
              <a:latin typeface="+mj-lt"/>
            </a:rPr>
            <a:t>identified by District Specialists.</a:t>
          </a:r>
          <a:endParaRPr lang="en-US" sz="1800" dirty="0">
            <a:latin typeface="+mj-lt"/>
          </a:endParaRPr>
        </a:p>
      </dgm:t>
    </dgm:pt>
    <dgm:pt modelId="{5238E963-BF7C-4AD8-BE2A-92B19A0E3C19}" type="parTrans" cxnId="{765F308E-7D14-4219-8FBF-664CE6B326E0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  <a:latin typeface="+mj-lt"/>
          </a:endParaRPr>
        </a:p>
      </dgm:t>
    </dgm:pt>
    <dgm:pt modelId="{52F12C5D-9156-4F1F-8295-11801170F682}" type="sibTrans" cxnId="{765F308E-7D14-4219-8FBF-664CE6B326E0}">
      <dgm:prSet custT="1"/>
      <dgm:spPr/>
      <dgm:t>
        <a:bodyPr/>
        <a:lstStyle/>
        <a:p>
          <a:pPr algn="l"/>
          <a:endParaRPr lang="en-US" sz="2000">
            <a:solidFill>
              <a:schemeClr val="tx1"/>
            </a:solidFill>
            <a:latin typeface="+mj-lt"/>
          </a:endParaRPr>
        </a:p>
      </dgm:t>
    </dgm:pt>
    <dgm:pt modelId="{E7AE1647-7351-42B6-AECC-AFD502627F9C}">
      <dgm:prSet phldrT="[Text]" custT="1"/>
      <dgm:spPr/>
      <dgm:t>
        <a:bodyPr/>
        <a:lstStyle/>
        <a:p>
          <a:pPr algn="l"/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(3) Aspen restoration</a:t>
          </a:r>
          <a:r>
            <a:rPr lang="en-US" sz="1800" dirty="0">
              <a:latin typeface="+mj-lt"/>
            </a:rPr>
            <a:t>: locations </a:t>
          </a:r>
          <a:r>
            <a:rPr lang="en-US" sz="1800" dirty="0">
              <a:solidFill>
                <a:schemeClr val="tx1"/>
              </a:solidFill>
              <a:latin typeface="+mj-lt"/>
            </a:rPr>
            <a:t>identified</a:t>
          </a:r>
          <a:r>
            <a:rPr lang="en-US" sz="1800" dirty="0">
              <a:latin typeface="+mj-lt"/>
            </a:rPr>
            <a:t> by District Biologist.</a:t>
          </a:r>
        </a:p>
      </dgm:t>
    </dgm:pt>
    <dgm:pt modelId="{097A8E22-B4F3-4285-B778-6EDEA8104ABA}" type="parTrans" cxnId="{5ABD75DA-32AD-4DC5-A055-74A1449C7814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  <a:latin typeface="+mj-lt"/>
          </a:endParaRPr>
        </a:p>
      </dgm:t>
    </dgm:pt>
    <dgm:pt modelId="{85BEA35D-830B-40A1-8CD6-3528C09679EF}" type="sibTrans" cxnId="{5ABD75DA-32AD-4DC5-A055-74A1449C7814}">
      <dgm:prSet custT="1"/>
      <dgm:spPr/>
      <dgm:t>
        <a:bodyPr/>
        <a:lstStyle/>
        <a:p>
          <a:pPr algn="l"/>
          <a:endParaRPr lang="en-US" sz="2000">
            <a:solidFill>
              <a:schemeClr val="tx1"/>
            </a:solidFill>
            <a:latin typeface="+mj-lt"/>
          </a:endParaRPr>
        </a:p>
      </dgm:t>
    </dgm:pt>
    <dgm:pt modelId="{682F7399-2196-4BE6-9B8D-DB4AC268BCD1}">
      <dgm:prSet phldrT="[Text]" custT="1"/>
      <dgm:spPr/>
      <dgm:t>
        <a:bodyPr/>
        <a:lstStyle/>
        <a:p>
          <a:pPr algn="l"/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(4) Mechanical Fuels Reduction: </a:t>
          </a:r>
          <a:r>
            <a:rPr lang="en-US" sz="1800" b="0" dirty="0">
              <a:effectLst/>
              <a:latin typeface="+mj-lt"/>
            </a:rPr>
            <a:t>slopes ≤ 40% (tethered mastication for slopes &gt; 40%, locations TBD); adequate </a:t>
          </a:r>
          <a:r>
            <a:rPr lang="en-US" sz="1800" dirty="0">
              <a:latin typeface="+mj-lt"/>
            </a:rPr>
            <a:t>Arch survey coverage or areas within the WUI with no Arch survey coverage or unknown survey adequacy in proximity to areas with adequate Arch survey coverage; not in PACs outside WUI; 0.25 miles from road centerline.</a:t>
          </a:r>
          <a:endParaRPr lang="en-U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DA38F6E6-A228-498C-97D8-0488F477BA84}" type="parTrans" cxnId="{555E4E18-1385-47D5-8C71-A1557E02D511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  <a:latin typeface="+mj-lt"/>
          </a:endParaRPr>
        </a:p>
      </dgm:t>
    </dgm:pt>
    <dgm:pt modelId="{38FF57BA-616B-4E0C-8CB4-B09BDE286F61}" type="sibTrans" cxnId="{555E4E18-1385-47D5-8C71-A1557E02D511}">
      <dgm:prSet custT="1"/>
      <dgm:spPr/>
      <dgm:t>
        <a:bodyPr/>
        <a:lstStyle/>
        <a:p>
          <a:pPr algn="l"/>
          <a:endParaRPr lang="en-US" sz="2000">
            <a:solidFill>
              <a:schemeClr val="tx1"/>
            </a:solidFill>
            <a:latin typeface="+mj-lt"/>
          </a:endParaRPr>
        </a:p>
      </dgm:t>
    </dgm:pt>
    <dgm:pt modelId="{56764CBE-FDD2-42E8-9FC2-B7299DBF49EB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(5) Hand Thinning Brush &amp; Small Trees (only): </a:t>
          </a:r>
          <a:r>
            <a:rPr lang="en-US" sz="1800" b="0" dirty="0">
              <a:solidFill>
                <a:schemeClr val="tx1"/>
              </a:solidFill>
              <a:effectLst/>
              <a:latin typeface="+mj-lt"/>
            </a:rPr>
            <a:t>where preceding activities are not feasible or restricted by resource concerns, and where it doesn't conflict with other resource concerns/restrictions.</a:t>
          </a:r>
        </a:p>
      </dgm:t>
    </dgm:pt>
    <dgm:pt modelId="{244B2C6B-E7C2-42AE-962A-6EAF23E64D84}" type="parTrans" cxnId="{54AE3713-BF36-481B-A554-1A11EA4E2AE6}">
      <dgm:prSet/>
      <dgm:spPr/>
      <dgm:t>
        <a:bodyPr/>
        <a:lstStyle/>
        <a:p>
          <a:pPr algn="l"/>
          <a:endParaRPr lang="en-US" sz="2000">
            <a:solidFill>
              <a:schemeClr val="tx1"/>
            </a:solidFill>
            <a:latin typeface="+mj-lt"/>
          </a:endParaRPr>
        </a:p>
      </dgm:t>
    </dgm:pt>
    <dgm:pt modelId="{50AAE7F3-720C-47DC-A79D-F44E42A2B196}" type="sibTrans" cxnId="{54AE3713-BF36-481B-A554-1A11EA4E2AE6}">
      <dgm:prSet custT="1"/>
      <dgm:spPr/>
      <dgm:t>
        <a:bodyPr/>
        <a:lstStyle/>
        <a:p>
          <a:pPr algn="l"/>
          <a:endParaRPr lang="en-US" sz="2000">
            <a:solidFill>
              <a:schemeClr val="tx1"/>
            </a:solidFill>
            <a:latin typeface="+mj-lt"/>
          </a:endParaRPr>
        </a:p>
      </dgm:t>
    </dgm:pt>
    <dgm:pt modelId="{239803F2-2276-47EB-8D14-B9B02D614357}">
      <dgm:prSet phldrT="[Text]" custT="1"/>
      <dgm:spPr/>
      <dgm:t>
        <a:bodyPr/>
        <a:lstStyle/>
        <a:p>
          <a:pPr algn="l">
            <a:spcBef>
              <a:spcPts val="2400"/>
            </a:spcBef>
            <a:spcAft>
              <a:spcPts val="1200"/>
            </a:spcAft>
          </a:pPr>
          <a:r>
            <a: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(1) Project boundary</a:t>
          </a:r>
          <a:r>
            <a:rPr lang="en-US" sz="1800" dirty="0">
              <a:latin typeface="+mj-lt"/>
            </a:rPr>
            <a:t>: within Amador Ranger District, outside designated wilderness, FS lands only, and outside the following recent NEPA decisions: Scottiago, Panther, and Power Fire PCT.</a:t>
          </a:r>
        </a:p>
      </dgm:t>
    </dgm:pt>
    <dgm:pt modelId="{7079A6AA-8F12-4DED-ABC2-7A23302B2131}" type="parTrans" cxnId="{F210E249-5D72-4488-9FFC-C1F5A9F83ED4}">
      <dgm:prSet/>
      <dgm:spPr/>
      <dgm:t>
        <a:bodyPr/>
        <a:lstStyle/>
        <a:p>
          <a:endParaRPr lang="en-US"/>
        </a:p>
      </dgm:t>
    </dgm:pt>
    <dgm:pt modelId="{92076CC4-C494-43D1-8E0B-01D3170F5B65}" type="sibTrans" cxnId="{F210E249-5D72-4488-9FFC-C1F5A9F83ED4}">
      <dgm:prSet/>
      <dgm:spPr/>
      <dgm:t>
        <a:bodyPr/>
        <a:lstStyle/>
        <a:p>
          <a:endParaRPr lang="en-US"/>
        </a:p>
      </dgm:t>
    </dgm:pt>
    <dgm:pt modelId="{E9C8845F-68AA-4517-98B0-6D3DC787F7F2}">
      <dgm:prSet phldrT="[Text]" custT="1"/>
      <dgm:spPr/>
      <dgm:t>
        <a:bodyPr/>
        <a:lstStyle/>
        <a:p>
          <a:pPr algn="l"/>
          <a:r>
            <a:rPr lang="en-U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(6) Within four preceding proposed activities</a:t>
          </a:r>
          <a:r>
            <a:rPr lang="en-US" sz="1800" b="1" dirty="0">
              <a:solidFill>
                <a:schemeClr val="tx1"/>
              </a:solidFill>
              <a:effectLst/>
              <a:latin typeface="+mj-lt"/>
            </a:rPr>
            <a:t>:</a:t>
          </a:r>
        </a:p>
        <a:p>
          <a:pPr algn="l"/>
          <a:r>
            <a:rPr lang="en-US" sz="1600" b="1" dirty="0">
              <a:solidFill>
                <a:schemeClr val="tx1"/>
              </a:solidFill>
              <a:effectLst/>
              <a:latin typeface="+mj-lt"/>
            </a:rPr>
            <a:t>- Pruning</a:t>
          </a:r>
        </a:p>
        <a:p>
          <a:pPr algn="l"/>
          <a:r>
            <a:rPr lang="en-US" sz="1600" b="1" dirty="0">
              <a:solidFill>
                <a:schemeClr val="tx1"/>
              </a:solidFill>
              <a:effectLst/>
              <a:latin typeface="+mj-lt"/>
            </a:rPr>
            <a:t>- Hazard Tree Felling and Removal</a:t>
          </a:r>
          <a:r>
            <a:rPr lang="en-US" sz="1600" b="0" dirty="0">
              <a:solidFill>
                <a:schemeClr val="tx1"/>
              </a:solidFill>
              <a:effectLst/>
              <a:latin typeface="+mj-lt"/>
            </a:rPr>
            <a:t>: where identified as an imminent hazard to the project.</a:t>
          </a:r>
        </a:p>
      </dgm:t>
    </dgm:pt>
    <dgm:pt modelId="{16FCCB75-4007-4EED-8C28-54E8AD7D2ED8}" type="parTrans" cxnId="{B3284093-787D-4326-BDC7-AEF531222DB1}">
      <dgm:prSet/>
      <dgm:spPr/>
      <dgm:t>
        <a:bodyPr/>
        <a:lstStyle/>
        <a:p>
          <a:endParaRPr lang="en-US"/>
        </a:p>
      </dgm:t>
    </dgm:pt>
    <dgm:pt modelId="{0F7F9C5A-A1D7-49FD-8454-DE5F5967FB43}" type="sibTrans" cxnId="{B3284093-787D-4326-BDC7-AEF531222DB1}">
      <dgm:prSet/>
      <dgm:spPr/>
      <dgm:t>
        <a:bodyPr/>
        <a:lstStyle/>
        <a:p>
          <a:endParaRPr lang="en-US"/>
        </a:p>
      </dgm:t>
    </dgm:pt>
    <dgm:pt modelId="{A3665E0B-DC96-432C-9BBE-0B5A1980159C}" type="pres">
      <dgm:prSet presAssocID="{9C03CA4D-A235-4E16-BC9C-D9AAD0066E0D}" presName="Name0" presStyleCnt="0">
        <dgm:presLayoutVars>
          <dgm:dir/>
          <dgm:resizeHandles val="exact"/>
        </dgm:presLayoutVars>
      </dgm:prSet>
      <dgm:spPr/>
    </dgm:pt>
    <dgm:pt modelId="{CD46FA0B-AC86-46DD-B5BA-ADF3E090168E}" type="pres">
      <dgm:prSet presAssocID="{239803F2-2276-47EB-8D14-B9B02D614357}" presName="node" presStyleLbl="node1" presStyleIdx="0" presStyleCnt="6" custScaleX="137735" custScaleY="111677">
        <dgm:presLayoutVars>
          <dgm:bulletEnabled val="1"/>
        </dgm:presLayoutVars>
      </dgm:prSet>
      <dgm:spPr/>
    </dgm:pt>
    <dgm:pt modelId="{7211F857-4F75-48A1-BAF4-A0542C22B80B}" type="pres">
      <dgm:prSet presAssocID="{92076CC4-C494-43D1-8E0B-01D3170F5B65}" presName="sibTrans" presStyleLbl="sibTrans1D1" presStyleIdx="0" presStyleCnt="5"/>
      <dgm:spPr/>
    </dgm:pt>
    <dgm:pt modelId="{D721D0CE-7C9C-4EC1-81BC-9E05E43819CE}" type="pres">
      <dgm:prSet presAssocID="{92076CC4-C494-43D1-8E0B-01D3170F5B65}" presName="connectorText" presStyleLbl="sibTrans1D1" presStyleIdx="0" presStyleCnt="5"/>
      <dgm:spPr/>
    </dgm:pt>
    <dgm:pt modelId="{C3DDC619-41E4-4067-A2BE-6AE83589131B}" type="pres">
      <dgm:prSet presAssocID="{4F8C0E3E-7D1C-4028-B60C-534C7899F5A9}" presName="node" presStyleLbl="node1" presStyleIdx="1" presStyleCnt="6" custScaleX="112858" custScaleY="102260">
        <dgm:presLayoutVars>
          <dgm:bulletEnabled val="1"/>
        </dgm:presLayoutVars>
      </dgm:prSet>
      <dgm:spPr/>
    </dgm:pt>
    <dgm:pt modelId="{97B4E200-B02F-4D55-8FC4-D34A05DA65E3}" type="pres">
      <dgm:prSet presAssocID="{52F12C5D-9156-4F1F-8295-11801170F682}" presName="sibTrans" presStyleLbl="sibTrans1D1" presStyleIdx="1" presStyleCnt="5"/>
      <dgm:spPr/>
    </dgm:pt>
    <dgm:pt modelId="{E7EFC30A-3CA1-47F3-9329-C3FEAB6F9758}" type="pres">
      <dgm:prSet presAssocID="{52F12C5D-9156-4F1F-8295-11801170F682}" presName="connectorText" presStyleLbl="sibTrans1D1" presStyleIdx="1" presStyleCnt="5"/>
      <dgm:spPr/>
    </dgm:pt>
    <dgm:pt modelId="{87AC1B02-D508-4E4F-A0B4-BC4378C3FBF9}" type="pres">
      <dgm:prSet presAssocID="{E7AE1647-7351-42B6-AECC-AFD502627F9C}" presName="node" presStyleLbl="node1" presStyleIdx="2" presStyleCnt="6" custScaleX="112858" custScaleY="102260">
        <dgm:presLayoutVars>
          <dgm:bulletEnabled val="1"/>
        </dgm:presLayoutVars>
      </dgm:prSet>
      <dgm:spPr/>
    </dgm:pt>
    <dgm:pt modelId="{9F90973D-7A54-44CE-8594-E972BCC362E0}" type="pres">
      <dgm:prSet presAssocID="{85BEA35D-830B-40A1-8CD6-3528C09679EF}" presName="sibTrans" presStyleLbl="sibTrans1D1" presStyleIdx="2" presStyleCnt="5"/>
      <dgm:spPr/>
    </dgm:pt>
    <dgm:pt modelId="{42DFD403-649A-49A7-B34F-5C50515C4A2C}" type="pres">
      <dgm:prSet presAssocID="{85BEA35D-830B-40A1-8CD6-3528C09679EF}" presName="connectorText" presStyleLbl="sibTrans1D1" presStyleIdx="2" presStyleCnt="5"/>
      <dgm:spPr/>
    </dgm:pt>
    <dgm:pt modelId="{A4E17EAF-7343-4855-86E5-2746CC4EEC83}" type="pres">
      <dgm:prSet presAssocID="{682F7399-2196-4BE6-9B8D-DB4AC268BCD1}" presName="node" presStyleLbl="node1" presStyleIdx="3" presStyleCnt="6" custScaleX="182406" custScaleY="146835">
        <dgm:presLayoutVars>
          <dgm:bulletEnabled val="1"/>
        </dgm:presLayoutVars>
      </dgm:prSet>
      <dgm:spPr/>
    </dgm:pt>
    <dgm:pt modelId="{10164608-4D73-4022-A34C-1F85C7751C71}" type="pres">
      <dgm:prSet presAssocID="{38FF57BA-616B-4E0C-8CB4-B09BDE286F61}" presName="sibTrans" presStyleLbl="sibTrans1D1" presStyleIdx="3" presStyleCnt="5"/>
      <dgm:spPr/>
    </dgm:pt>
    <dgm:pt modelId="{2FD00D3E-29BE-4934-B209-D700A3EAF3AB}" type="pres">
      <dgm:prSet presAssocID="{38FF57BA-616B-4E0C-8CB4-B09BDE286F61}" presName="connectorText" presStyleLbl="sibTrans1D1" presStyleIdx="3" presStyleCnt="5"/>
      <dgm:spPr/>
    </dgm:pt>
    <dgm:pt modelId="{9C7166B5-6084-436F-963B-241AE7771402}" type="pres">
      <dgm:prSet presAssocID="{56764CBE-FDD2-42E8-9FC2-B7299DBF49EB}" presName="node" presStyleLbl="node1" presStyleIdx="4" presStyleCnt="6" custScaleX="119858" custScaleY="136495">
        <dgm:presLayoutVars>
          <dgm:bulletEnabled val="1"/>
        </dgm:presLayoutVars>
      </dgm:prSet>
      <dgm:spPr/>
    </dgm:pt>
    <dgm:pt modelId="{2C4EC642-2EF1-4FB1-8283-D98345722974}" type="pres">
      <dgm:prSet presAssocID="{50AAE7F3-720C-47DC-A79D-F44E42A2B196}" presName="sibTrans" presStyleLbl="sibTrans1D1" presStyleIdx="4" presStyleCnt="5"/>
      <dgm:spPr/>
    </dgm:pt>
    <dgm:pt modelId="{DFD18E29-C81A-4986-AB42-ECE3F92BFB7B}" type="pres">
      <dgm:prSet presAssocID="{50AAE7F3-720C-47DC-A79D-F44E42A2B196}" presName="connectorText" presStyleLbl="sibTrans1D1" presStyleIdx="4" presStyleCnt="5"/>
      <dgm:spPr/>
    </dgm:pt>
    <dgm:pt modelId="{E03B502B-3AB9-43BB-98AC-B510C2E74BCE}" type="pres">
      <dgm:prSet presAssocID="{E9C8845F-68AA-4517-98B0-6D3DC787F7F2}" presName="node" presStyleLbl="node1" presStyleIdx="5" presStyleCnt="6" custScaleX="95443" custScaleY="136495">
        <dgm:presLayoutVars>
          <dgm:bulletEnabled val="1"/>
        </dgm:presLayoutVars>
      </dgm:prSet>
      <dgm:spPr/>
    </dgm:pt>
  </dgm:ptLst>
  <dgm:cxnLst>
    <dgm:cxn modelId="{5115BB0F-565C-41BD-BA45-3F9C26537108}" type="presOf" srcId="{9C03CA4D-A235-4E16-BC9C-D9AAD0066E0D}" destId="{A3665E0B-DC96-432C-9BBE-0B5A1980159C}" srcOrd="0" destOrd="0" presId="urn:microsoft.com/office/officeart/2005/8/layout/bProcess3"/>
    <dgm:cxn modelId="{54AE3713-BF36-481B-A554-1A11EA4E2AE6}" srcId="{9C03CA4D-A235-4E16-BC9C-D9AAD0066E0D}" destId="{56764CBE-FDD2-42E8-9FC2-B7299DBF49EB}" srcOrd="4" destOrd="0" parTransId="{244B2C6B-E7C2-42AE-962A-6EAF23E64D84}" sibTransId="{50AAE7F3-720C-47DC-A79D-F44E42A2B196}"/>
    <dgm:cxn modelId="{1C6AD713-B839-4302-8560-78C963A383FB}" type="presOf" srcId="{52F12C5D-9156-4F1F-8295-11801170F682}" destId="{E7EFC30A-3CA1-47F3-9329-C3FEAB6F9758}" srcOrd="1" destOrd="0" presId="urn:microsoft.com/office/officeart/2005/8/layout/bProcess3"/>
    <dgm:cxn modelId="{5A932916-1F25-4E95-8193-CFC5A0E9047F}" type="presOf" srcId="{38FF57BA-616B-4E0C-8CB4-B09BDE286F61}" destId="{10164608-4D73-4022-A34C-1F85C7751C71}" srcOrd="0" destOrd="0" presId="urn:microsoft.com/office/officeart/2005/8/layout/bProcess3"/>
    <dgm:cxn modelId="{555E4E18-1385-47D5-8C71-A1557E02D511}" srcId="{9C03CA4D-A235-4E16-BC9C-D9AAD0066E0D}" destId="{682F7399-2196-4BE6-9B8D-DB4AC268BCD1}" srcOrd="3" destOrd="0" parTransId="{DA38F6E6-A228-498C-97D8-0488F477BA84}" sibTransId="{38FF57BA-616B-4E0C-8CB4-B09BDE286F61}"/>
    <dgm:cxn modelId="{248C3F2D-A488-4C67-BC91-C6286F6A82E3}" type="presOf" srcId="{50AAE7F3-720C-47DC-A79D-F44E42A2B196}" destId="{DFD18E29-C81A-4986-AB42-ECE3F92BFB7B}" srcOrd="1" destOrd="0" presId="urn:microsoft.com/office/officeart/2005/8/layout/bProcess3"/>
    <dgm:cxn modelId="{4C96603E-64D1-4EF1-ACD2-005A0286339D}" type="presOf" srcId="{85BEA35D-830B-40A1-8CD6-3528C09679EF}" destId="{9F90973D-7A54-44CE-8594-E972BCC362E0}" srcOrd="0" destOrd="0" presId="urn:microsoft.com/office/officeart/2005/8/layout/bProcess3"/>
    <dgm:cxn modelId="{942A0264-CB42-41BD-AC11-EDF6FD5D132D}" type="presOf" srcId="{E7AE1647-7351-42B6-AECC-AFD502627F9C}" destId="{87AC1B02-D508-4E4F-A0B4-BC4378C3FBF9}" srcOrd="0" destOrd="0" presId="urn:microsoft.com/office/officeart/2005/8/layout/bProcess3"/>
    <dgm:cxn modelId="{37586567-2785-48EB-B21D-2CD8A9F0417B}" type="presOf" srcId="{682F7399-2196-4BE6-9B8D-DB4AC268BCD1}" destId="{A4E17EAF-7343-4855-86E5-2746CC4EEC83}" srcOrd="0" destOrd="0" presId="urn:microsoft.com/office/officeart/2005/8/layout/bProcess3"/>
    <dgm:cxn modelId="{AD3ED147-036D-444E-A639-AA31B12C7CBB}" type="presOf" srcId="{4F8C0E3E-7D1C-4028-B60C-534C7899F5A9}" destId="{C3DDC619-41E4-4067-A2BE-6AE83589131B}" srcOrd="0" destOrd="0" presId="urn:microsoft.com/office/officeart/2005/8/layout/bProcess3"/>
    <dgm:cxn modelId="{F210E249-5D72-4488-9FFC-C1F5A9F83ED4}" srcId="{9C03CA4D-A235-4E16-BC9C-D9AAD0066E0D}" destId="{239803F2-2276-47EB-8D14-B9B02D614357}" srcOrd="0" destOrd="0" parTransId="{7079A6AA-8F12-4DED-ABC2-7A23302B2131}" sibTransId="{92076CC4-C494-43D1-8E0B-01D3170F5B65}"/>
    <dgm:cxn modelId="{DA8EBB52-B2F1-4423-AE41-4C22B55C3D94}" type="presOf" srcId="{92076CC4-C494-43D1-8E0B-01D3170F5B65}" destId="{D721D0CE-7C9C-4EC1-81BC-9E05E43819CE}" srcOrd="1" destOrd="0" presId="urn:microsoft.com/office/officeart/2005/8/layout/bProcess3"/>
    <dgm:cxn modelId="{765F308E-7D14-4219-8FBF-664CE6B326E0}" srcId="{9C03CA4D-A235-4E16-BC9C-D9AAD0066E0D}" destId="{4F8C0E3E-7D1C-4028-B60C-534C7899F5A9}" srcOrd="1" destOrd="0" parTransId="{5238E963-BF7C-4AD8-BE2A-92B19A0E3C19}" sibTransId="{52F12C5D-9156-4F1F-8295-11801170F682}"/>
    <dgm:cxn modelId="{B3284093-787D-4326-BDC7-AEF531222DB1}" srcId="{9C03CA4D-A235-4E16-BC9C-D9AAD0066E0D}" destId="{E9C8845F-68AA-4517-98B0-6D3DC787F7F2}" srcOrd="5" destOrd="0" parTransId="{16FCCB75-4007-4EED-8C28-54E8AD7D2ED8}" sibTransId="{0F7F9C5A-A1D7-49FD-8454-DE5F5967FB43}"/>
    <dgm:cxn modelId="{7CAA14A4-3641-41D2-B9C9-DAE29FECD93F}" type="presOf" srcId="{56764CBE-FDD2-42E8-9FC2-B7299DBF49EB}" destId="{9C7166B5-6084-436F-963B-241AE7771402}" srcOrd="0" destOrd="0" presId="urn:microsoft.com/office/officeart/2005/8/layout/bProcess3"/>
    <dgm:cxn modelId="{68B679AC-64AD-4F54-AAEB-AE7C29C78AC1}" type="presOf" srcId="{92076CC4-C494-43D1-8E0B-01D3170F5B65}" destId="{7211F857-4F75-48A1-BAF4-A0542C22B80B}" srcOrd="0" destOrd="0" presId="urn:microsoft.com/office/officeart/2005/8/layout/bProcess3"/>
    <dgm:cxn modelId="{010460C7-0461-42C8-BEA2-5CD41AD6A2B2}" type="presOf" srcId="{52F12C5D-9156-4F1F-8295-11801170F682}" destId="{97B4E200-B02F-4D55-8FC4-D34A05DA65E3}" srcOrd="0" destOrd="0" presId="urn:microsoft.com/office/officeart/2005/8/layout/bProcess3"/>
    <dgm:cxn modelId="{C3B8CFC9-9D9C-4C55-9063-EBB8BCD83113}" type="presOf" srcId="{239803F2-2276-47EB-8D14-B9B02D614357}" destId="{CD46FA0B-AC86-46DD-B5BA-ADF3E090168E}" srcOrd="0" destOrd="0" presId="urn:microsoft.com/office/officeart/2005/8/layout/bProcess3"/>
    <dgm:cxn modelId="{F35781D9-133A-4BBC-A4C5-301CA7BBAD37}" type="presOf" srcId="{85BEA35D-830B-40A1-8CD6-3528C09679EF}" destId="{42DFD403-649A-49A7-B34F-5C50515C4A2C}" srcOrd="1" destOrd="0" presId="urn:microsoft.com/office/officeart/2005/8/layout/bProcess3"/>
    <dgm:cxn modelId="{5ABD75DA-32AD-4DC5-A055-74A1449C7814}" srcId="{9C03CA4D-A235-4E16-BC9C-D9AAD0066E0D}" destId="{E7AE1647-7351-42B6-AECC-AFD502627F9C}" srcOrd="2" destOrd="0" parTransId="{097A8E22-B4F3-4285-B778-6EDEA8104ABA}" sibTransId="{85BEA35D-830B-40A1-8CD6-3528C09679EF}"/>
    <dgm:cxn modelId="{AC917EE2-B808-40D1-86A3-7FE8F480F0D2}" type="presOf" srcId="{50AAE7F3-720C-47DC-A79D-F44E42A2B196}" destId="{2C4EC642-2EF1-4FB1-8283-D98345722974}" srcOrd="0" destOrd="0" presId="urn:microsoft.com/office/officeart/2005/8/layout/bProcess3"/>
    <dgm:cxn modelId="{948A8CF6-A88A-49DC-9545-EEDA6535F683}" type="presOf" srcId="{38FF57BA-616B-4E0C-8CB4-B09BDE286F61}" destId="{2FD00D3E-29BE-4934-B209-D700A3EAF3AB}" srcOrd="1" destOrd="0" presId="urn:microsoft.com/office/officeart/2005/8/layout/bProcess3"/>
    <dgm:cxn modelId="{DACCD7FF-FCAD-4A49-AE59-12CC7B9B710D}" type="presOf" srcId="{E9C8845F-68AA-4517-98B0-6D3DC787F7F2}" destId="{E03B502B-3AB9-43BB-98AC-B510C2E74BCE}" srcOrd="0" destOrd="0" presId="urn:microsoft.com/office/officeart/2005/8/layout/bProcess3"/>
    <dgm:cxn modelId="{FD48B65E-3891-4ABF-B3AF-6FAEB9D2A537}" type="presParOf" srcId="{A3665E0B-DC96-432C-9BBE-0B5A1980159C}" destId="{CD46FA0B-AC86-46DD-B5BA-ADF3E090168E}" srcOrd="0" destOrd="0" presId="urn:microsoft.com/office/officeart/2005/8/layout/bProcess3"/>
    <dgm:cxn modelId="{0FDCEC80-3625-4CD4-A9A1-A6D65E8F00DC}" type="presParOf" srcId="{A3665E0B-DC96-432C-9BBE-0B5A1980159C}" destId="{7211F857-4F75-48A1-BAF4-A0542C22B80B}" srcOrd="1" destOrd="0" presId="urn:microsoft.com/office/officeart/2005/8/layout/bProcess3"/>
    <dgm:cxn modelId="{779F9A56-4C59-46F0-BF72-03FDD78CCEDA}" type="presParOf" srcId="{7211F857-4F75-48A1-BAF4-A0542C22B80B}" destId="{D721D0CE-7C9C-4EC1-81BC-9E05E43819CE}" srcOrd="0" destOrd="0" presId="urn:microsoft.com/office/officeart/2005/8/layout/bProcess3"/>
    <dgm:cxn modelId="{7CA7E8D3-C426-4E18-A9F0-1179A00DC350}" type="presParOf" srcId="{A3665E0B-DC96-432C-9BBE-0B5A1980159C}" destId="{C3DDC619-41E4-4067-A2BE-6AE83589131B}" srcOrd="2" destOrd="0" presId="urn:microsoft.com/office/officeart/2005/8/layout/bProcess3"/>
    <dgm:cxn modelId="{B18F7C85-76D5-4869-B331-5ACC2588D33E}" type="presParOf" srcId="{A3665E0B-DC96-432C-9BBE-0B5A1980159C}" destId="{97B4E200-B02F-4D55-8FC4-D34A05DA65E3}" srcOrd="3" destOrd="0" presId="urn:microsoft.com/office/officeart/2005/8/layout/bProcess3"/>
    <dgm:cxn modelId="{6A8231A7-1D4F-48B4-BC5A-D3718B147F15}" type="presParOf" srcId="{97B4E200-B02F-4D55-8FC4-D34A05DA65E3}" destId="{E7EFC30A-3CA1-47F3-9329-C3FEAB6F9758}" srcOrd="0" destOrd="0" presId="urn:microsoft.com/office/officeart/2005/8/layout/bProcess3"/>
    <dgm:cxn modelId="{976B18A4-EA4B-48EB-84E7-E50DC007D8E6}" type="presParOf" srcId="{A3665E0B-DC96-432C-9BBE-0B5A1980159C}" destId="{87AC1B02-D508-4E4F-A0B4-BC4378C3FBF9}" srcOrd="4" destOrd="0" presId="urn:microsoft.com/office/officeart/2005/8/layout/bProcess3"/>
    <dgm:cxn modelId="{894494C7-7557-4E80-A32C-6B58C3D3C57A}" type="presParOf" srcId="{A3665E0B-DC96-432C-9BBE-0B5A1980159C}" destId="{9F90973D-7A54-44CE-8594-E972BCC362E0}" srcOrd="5" destOrd="0" presId="urn:microsoft.com/office/officeart/2005/8/layout/bProcess3"/>
    <dgm:cxn modelId="{0D2551F1-2C09-4756-B9BF-5FC77B79CD6C}" type="presParOf" srcId="{9F90973D-7A54-44CE-8594-E972BCC362E0}" destId="{42DFD403-649A-49A7-B34F-5C50515C4A2C}" srcOrd="0" destOrd="0" presId="urn:microsoft.com/office/officeart/2005/8/layout/bProcess3"/>
    <dgm:cxn modelId="{8B89A490-5CDC-430B-9A3C-F33031E0CE13}" type="presParOf" srcId="{A3665E0B-DC96-432C-9BBE-0B5A1980159C}" destId="{A4E17EAF-7343-4855-86E5-2746CC4EEC83}" srcOrd="6" destOrd="0" presId="urn:microsoft.com/office/officeart/2005/8/layout/bProcess3"/>
    <dgm:cxn modelId="{19174253-D6D3-4282-A8D0-BF337F42F00B}" type="presParOf" srcId="{A3665E0B-DC96-432C-9BBE-0B5A1980159C}" destId="{10164608-4D73-4022-A34C-1F85C7751C71}" srcOrd="7" destOrd="0" presId="urn:microsoft.com/office/officeart/2005/8/layout/bProcess3"/>
    <dgm:cxn modelId="{0A319419-0691-4918-9B48-625DE7147A44}" type="presParOf" srcId="{10164608-4D73-4022-A34C-1F85C7751C71}" destId="{2FD00D3E-29BE-4934-B209-D700A3EAF3AB}" srcOrd="0" destOrd="0" presId="urn:microsoft.com/office/officeart/2005/8/layout/bProcess3"/>
    <dgm:cxn modelId="{FC37DA72-AAF2-4656-9C24-474C171360AE}" type="presParOf" srcId="{A3665E0B-DC96-432C-9BBE-0B5A1980159C}" destId="{9C7166B5-6084-436F-963B-241AE7771402}" srcOrd="8" destOrd="0" presId="urn:microsoft.com/office/officeart/2005/8/layout/bProcess3"/>
    <dgm:cxn modelId="{93597D19-E90D-4FDA-86B8-763245CAA1FA}" type="presParOf" srcId="{A3665E0B-DC96-432C-9BBE-0B5A1980159C}" destId="{2C4EC642-2EF1-4FB1-8283-D98345722974}" srcOrd="9" destOrd="0" presId="urn:microsoft.com/office/officeart/2005/8/layout/bProcess3"/>
    <dgm:cxn modelId="{563E6550-FB24-447C-9253-DA47E94BF8FC}" type="presParOf" srcId="{2C4EC642-2EF1-4FB1-8283-D98345722974}" destId="{DFD18E29-C81A-4986-AB42-ECE3F92BFB7B}" srcOrd="0" destOrd="0" presId="urn:microsoft.com/office/officeart/2005/8/layout/bProcess3"/>
    <dgm:cxn modelId="{2B03C078-3CD5-4080-97EB-0C5AE87ADA01}" type="presParOf" srcId="{A3665E0B-DC96-432C-9BBE-0B5A1980159C}" destId="{E03B502B-3AB9-43BB-98AC-B510C2E74BCE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11F857-4F75-48A1-BAF4-A0542C22B80B}">
      <dsp:nvSpPr>
        <dsp:cNvPr id="0" name=""/>
        <dsp:cNvSpPr/>
      </dsp:nvSpPr>
      <dsp:spPr>
        <a:xfrm>
          <a:off x="3387573" y="826446"/>
          <a:ext cx="5343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436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640631" y="869339"/>
        <a:ext cx="28248" cy="5655"/>
      </dsp:txXfrm>
    </dsp:sp>
    <dsp:sp modelId="{CD46FA0B-AC86-46DD-B5BA-ADF3E090168E}">
      <dsp:nvSpPr>
        <dsp:cNvPr id="0" name=""/>
        <dsp:cNvSpPr/>
      </dsp:nvSpPr>
      <dsp:spPr>
        <a:xfrm>
          <a:off x="6105" y="49209"/>
          <a:ext cx="3383268" cy="16459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(1) Project boundary</a:t>
          </a:r>
          <a:r>
            <a:rPr lang="en-US" sz="1800" kern="1200" dirty="0">
              <a:latin typeface="+mj-lt"/>
            </a:rPr>
            <a:t>: within Amador Ranger District, outside designated wilderness, FS lands only, and outside the following recent NEPA decisions: Scottiago, Panther, and Power Fire PCT.</a:t>
          </a:r>
        </a:p>
      </dsp:txBody>
      <dsp:txXfrm>
        <a:off x="6105" y="49209"/>
        <a:ext cx="3383268" cy="1645913"/>
      </dsp:txXfrm>
    </dsp:sp>
    <dsp:sp modelId="{97B4E200-B02F-4D55-8FC4-D34A05DA65E3}">
      <dsp:nvSpPr>
        <dsp:cNvPr id="0" name=""/>
        <dsp:cNvSpPr/>
      </dsp:nvSpPr>
      <dsp:spPr>
        <a:xfrm>
          <a:off x="6724736" y="826446"/>
          <a:ext cx="5343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436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chemeClr val="tx1"/>
            </a:solidFill>
            <a:latin typeface="+mj-lt"/>
          </a:endParaRPr>
        </a:p>
      </dsp:txBody>
      <dsp:txXfrm>
        <a:off x="6977793" y="869339"/>
        <a:ext cx="28248" cy="5655"/>
      </dsp:txXfrm>
    </dsp:sp>
    <dsp:sp modelId="{C3DDC619-41E4-4067-A2BE-6AE83589131B}">
      <dsp:nvSpPr>
        <dsp:cNvPr id="0" name=""/>
        <dsp:cNvSpPr/>
      </dsp:nvSpPr>
      <dsp:spPr>
        <a:xfrm>
          <a:off x="3954336" y="118604"/>
          <a:ext cx="2772199" cy="15071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(2) Prescribed burning</a:t>
          </a:r>
          <a:r>
            <a:rPr lang="en-US" sz="1800" kern="1200" dirty="0">
              <a:latin typeface="+mj-lt"/>
            </a:rPr>
            <a:t>: locations </a:t>
          </a:r>
          <a:r>
            <a:rPr lang="en-US" sz="1800" kern="1200" dirty="0">
              <a:solidFill>
                <a:schemeClr val="tx1"/>
              </a:solidFill>
              <a:latin typeface="+mj-lt"/>
            </a:rPr>
            <a:t>identified by District Specialists.</a:t>
          </a:r>
          <a:endParaRPr lang="en-US" sz="1800" kern="1200" dirty="0">
            <a:latin typeface="+mj-lt"/>
          </a:endParaRPr>
        </a:p>
      </dsp:txBody>
      <dsp:txXfrm>
        <a:off x="3954336" y="118604"/>
        <a:ext cx="2772199" cy="1507124"/>
      </dsp:txXfrm>
    </dsp:sp>
    <dsp:sp modelId="{9F90973D-7A54-44CE-8594-E972BCC362E0}">
      <dsp:nvSpPr>
        <dsp:cNvPr id="0" name=""/>
        <dsp:cNvSpPr/>
      </dsp:nvSpPr>
      <dsp:spPr>
        <a:xfrm>
          <a:off x="2246379" y="1623929"/>
          <a:ext cx="6431218" cy="603757"/>
        </a:xfrm>
        <a:custGeom>
          <a:avLst/>
          <a:gdLst/>
          <a:ahLst/>
          <a:cxnLst/>
          <a:rect l="0" t="0" r="0" b="0"/>
          <a:pathLst>
            <a:path>
              <a:moveTo>
                <a:pt x="6431218" y="0"/>
              </a:moveTo>
              <a:lnTo>
                <a:pt x="6431218" y="318978"/>
              </a:lnTo>
              <a:lnTo>
                <a:pt x="0" y="318978"/>
              </a:lnTo>
              <a:lnTo>
                <a:pt x="0" y="60375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chemeClr val="tx1"/>
            </a:solidFill>
            <a:latin typeface="+mj-lt"/>
          </a:endParaRPr>
        </a:p>
      </dsp:txBody>
      <dsp:txXfrm>
        <a:off x="5300428" y="1922980"/>
        <a:ext cx="323121" cy="5655"/>
      </dsp:txXfrm>
    </dsp:sp>
    <dsp:sp modelId="{87AC1B02-D508-4E4F-A0B4-BC4378C3FBF9}">
      <dsp:nvSpPr>
        <dsp:cNvPr id="0" name=""/>
        <dsp:cNvSpPr/>
      </dsp:nvSpPr>
      <dsp:spPr>
        <a:xfrm>
          <a:off x="7291499" y="118604"/>
          <a:ext cx="2772199" cy="15071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(3) Aspen restoration</a:t>
          </a:r>
          <a:r>
            <a:rPr lang="en-US" sz="1800" kern="1200" dirty="0">
              <a:latin typeface="+mj-lt"/>
            </a:rPr>
            <a:t>: locations </a:t>
          </a:r>
          <a:r>
            <a:rPr lang="en-US" sz="1800" kern="1200" dirty="0">
              <a:solidFill>
                <a:schemeClr val="tx1"/>
              </a:solidFill>
              <a:latin typeface="+mj-lt"/>
            </a:rPr>
            <a:t>identified</a:t>
          </a:r>
          <a:r>
            <a:rPr lang="en-US" sz="1800" kern="1200" dirty="0">
              <a:latin typeface="+mj-lt"/>
            </a:rPr>
            <a:t> by District Biologist.</a:t>
          </a:r>
        </a:p>
      </dsp:txBody>
      <dsp:txXfrm>
        <a:off x="7291499" y="118604"/>
        <a:ext cx="2772199" cy="1507124"/>
      </dsp:txXfrm>
    </dsp:sp>
    <dsp:sp modelId="{10164608-4D73-4022-A34C-1F85C7751C71}">
      <dsp:nvSpPr>
        <dsp:cNvPr id="0" name=""/>
        <dsp:cNvSpPr/>
      </dsp:nvSpPr>
      <dsp:spPr>
        <a:xfrm>
          <a:off x="4484854" y="3296405"/>
          <a:ext cx="5343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436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chemeClr val="tx1"/>
            </a:solidFill>
            <a:latin typeface="+mj-lt"/>
          </a:endParaRPr>
        </a:p>
      </dsp:txBody>
      <dsp:txXfrm>
        <a:off x="4737912" y="3339298"/>
        <a:ext cx="28248" cy="5655"/>
      </dsp:txXfrm>
    </dsp:sp>
    <dsp:sp modelId="{A4E17EAF-7343-4855-86E5-2746CC4EEC83}">
      <dsp:nvSpPr>
        <dsp:cNvPr id="0" name=""/>
        <dsp:cNvSpPr/>
      </dsp:nvSpPr>
      <dsp:spPr>
        <a:xfrm>
          <a:off x="6105" y="2260086"/>
          <a:ext cx="4480549" cy="21640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(4) Mechanical Fuels Reduction: </a:t>
          </a:r>
          <a:r>
            <a:rPr lang="en-US" sz="1800" b="0" kern="1200" dirty="0">
              <a:effectLst/>
              <a:latin typeface="+mj-lt"/>
            </a:rPr>
            <a:t>slopes ≤ 40% (tethered mastication for slopes &gt; 40%, locations TBD); adequate </a:t>
          </a:r>
          <a:r>
            <a:rPr lang="en-US" sz="1800" kern="1200" dirty="0">
              <a:latin typeface="+mj-lt"/>
            </a:rPr>
            <a:t>Arch survey coverage or areas within the WUI with no Arch survey coverage or unknown survey adequacy in proximity to areas with adequate Arch survey coverage; not in PACs outside WUI; 0.25 miles from road centerline.</a:t>
          </a:r>
          <a:endParaRPr lang="en-U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sp:txBody>
      <dsp:txXfrm>
        <a:off x="6105" y="2260086"/>
        <a:ext cx="4480549" cy="2164078"/>
      </dsp:txXfrm>
    </dsp:sp>
    <dsp:sp modelId="{2C4EC642-2EF1-4FB1-8283-D98345722974}">
      <dsp:nvSpPr>
        <dsp:cNvPr id="0" name=""/>
        <dsp:cNvSpPr/>
      </dsp:nvSpPr>
      <dsp:spPr>
        <a:xfrm>
          <a:off x="7993962" y="3296405"/>
          <a:ext cx="53436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34362" y="4572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solidFill>
              <a:schemeClr val="tx1"/>
            </a:solidFill>
            <a:latin typeface="+mj-lt"/>
          </a:endParaRPr>
        </a:p>
      </dsp:txBody>
      <dsp:txXfrm>
        <a:off x="8247019" y="3339298"/>
        <a:ext cx="28248" cy="5655"/>
      </dsp:txXfrm>
    </dsp:sp>
    <dsp:sp modelId="{9C7166B5-6084-436F-963B-241AE7771402}">
      <dsp:nvSpPr>
        <dsp:cNvPr id="0" name=""/>
        <dsp:cNvSpPr/>
      </dsp:nvSpPr>
      <dsp:spPr>
        <a:xfrm>
          <a:off x="5051617" y="2336283"/>
          <a:ext cx="2944144" cy="20116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(5) Hand Thinning Brush &amp; Small Trees (only): </a:t>
          </a:r>
          <a:r>
            <a:rPr lang="en-US" sz="1800" b="0" kern="1200" dirty="0">
              <a:solidFill>
                <a:schemeClr val="tx1"/>
              </a:solidFill>
              <a:effectLst/>
              <a:latin typeface="+mj-lt"/>
            </a:rPr>
            <a:t>where preceding activities are not feasible or restricted by resource concerns, and where it doesn't conflict with other resource concerns/restrictions.</a:t>
          </a:r>
        </a:p>
      </dsp:txBody>
      <dsp:txXfrm>
        <a:off x="5051617" y="2336283"/>
        <a:ext cx="2944144" cy="2011685"/>
      </dsp:txXfrm>
    </dsp:sp>
    <dsp:sp modelId="{E03B502B-3AB9-43BB-98AC-B510C2E74BCE}">
      <dsp:nvSpPr>
        <dsp:cNvPr id="0" name=""/>
        <dsp:cNvSpPr/>
      </dsp:nvSpPr>
      <dsp:spPr>
        <a:xfrm>
          <a:off x="8560725" y="2336283"/>
          <a:ext cx="2344424" cy="201168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(6) Within four preceding proposed activities</a:t>
          </a:r>
          <a:r>
            <a:rPr lang="en-US" sz="1800" b="1" kern="1200" dirty="0">
              <a:solidFill>
                <a:schemeClr val="tx1"/>
              </a:solidFill>
              <a:effectLst/>
              <a:latin typeface="+mj-lt"/>
            </a:rPr>
            <a:t>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effectLst/>
              <a:latin typeface="+mj-lt"/>
            </a:rPr>
            <a:t>- Pruning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  <a:effectLst/>
              <a:latin typeface="+mj-lt"/>
            </a:rPr>
            <a:t>- Hazard Tree Felling and Removal</a:t>
          </a:r>
          <a:r>
            <a:rPr lang="en-US" sz="1600" b="0" kern="1200" dirty="0">
              <a:solidFill>
                <a:schemeClr val="tx1"/>
              </a:solidFill>
              <a:effectLst/>
              <a:latin typeface="+mj-lt"/>
            </a:rPr>
            <a:t>: where identified as an imminent hazard to the project.</a:t>
          </a:r>
        </a:p>
      </dsp:txBody>
      <dsp:txXfrm>
        <a:off x="8560725" y="2336283"/>
        <a:ext cx="2344424" cy="20116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1830E-E59D-44E0-97CD-67300C261DA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5A009-301F-4CFB-8798-2A79A0122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63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 Large wildfire context for project area. Ranger District, watershed, and satellite imagery (for wildlife risk context).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5A009-301F-4CFB-8798-2A79A0122E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31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 Landscape metrics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5A009-301F-4CFB-8798-2A79A0122E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16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5A009-301F-4CFB-8798-2A79A0122E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5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 Remove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5A009-301F-4CFB-8798-2A79A0122E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07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5A009-301F-4CFB-8798-2A79A0122E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01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947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76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30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31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35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5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46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54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82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AF4E2B3-AE59-4DD9-982E-3521566B3BAB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7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E2B3-AE59-4DD9-982E-3521566B3BAB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67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AF4E2B3-AE59-4DD9-982E-3521566B3BAB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A4E6718-6AF8-41F9-8330-185513DAC01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95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88EB0-170C-47CD-A814-A689ADB79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0" y="2681056"/>
            <a:ext cx="9980325" cy="157407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1200"/>
              </a:spcBef>
            </a:pPr>
            <a:r>
              <a:rPr lang="en-US" sz="4800" dirty="0">
                <a:latin typeface="Arial Black" panose="020B0A04020102020204" pitchFamily="34" charset="0"/>
              </a:rPr>
              <a:t>UMRWA Forest Projects Plan</a:t>
            </a:r>
            <a:br>
              <a:rPr lang="en-US" sz="2700" dirty="0"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Presentation &amp; discussion with the ACCG Planning Work Group</a:t>
            </a:r>
            <a:endParaRPr lang="en-US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C0394A-18D0-4110-8A7F-0CBC8B8C7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Wednesday, February 23</a:t>
            </a:r>
            <a:r>
              <a:rPr lang="en-US" sz="1800" baseline="30000" dirty="0">
                <a:solidFill>
                  <a:schemeClr val="bg1">
                    <a:lumMod val="50000"/>
                  </a:schemeClr>
                </a:solidFill>
              </a:rPr>
              <a:t>RD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3210478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94C43-3D29-4E7A-AE20-B41C6D678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Boundary &amp; Proposed Activity Criteria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046EF54-DE13-4917-A3C7-94D43BC17DF5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3935245539"/>
              </p:ext>
            </p:extLst>
          </p:nvPr>
        </p:nvGraphicFramePr>
        <p:xfrm>
          <a:off x="640372" y="303292"/>
          <a:ext cx="10911255" cy="4473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1C190-8C33-432F-8FE4-6CB7D5440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1270" y="5897879"/>
            <a:ext cx="9979273" cy="656829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/>
              <a:t>---</a:t>
            </a:r>
            <a:endParaRPr lang="en-US" sz="2000" dirty="0">
              <a:latin typeface="+mj-lt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000" dirty="0">
                <a:latin typeface="+mj-lt"/>
              </a:rPr>
              <a:t>UMRWA FPP, Phase 1</a:t>
            </a:r>
          </a:p>
        </p:txBody>
      </p:sp>
    </p:spTree>
    <p:extLst>
      <p:ext uri="{BB962C8B-B14F-4D97-AF65-F5344CB8AC3E}">
        <p14:creationId xmlns:p14="http://schemas.microsoft.com/office/powerpoint/2010/main" val="1134276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73B0E0-E0DE-4176-815B-CFE3003E52B9}"/>
              </a:ext>
            </a:extLst>
          </p:cNvPr>
          <p:cNvSpPr txBox="1"/>
          <p:nvPr/>
        </p:nvSpPr>
        <p:spPr>
          <a:xfrm>
            <a:off x="1116550" y="2619057"/>
            <a:ext cx="102603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Project boundary &amp; proposed activities map </a:t>
            </a:r>
          </a:p>
          <a:p>
            <a:pPr algn="ctr"/>
            <a:r>
              <a:rPr lang="en-US" sz="4400" dirty="0">
                <a:latin typeface="+mj-lt"/>
              </a:rPr>
              <a:t>(coming soon)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8992F0-9E0D-4A98-A24D-FDF44DF82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97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94C43-3D29-4E7A-AE20-B41C6D678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75" y="623103"/>
            <a:ext cx="3363934" cy="2547850"/>
          </a:xfrm>
        </p:spPr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Activities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A1067B3-218E-43B1-9403-B8B1482EAD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1308514"/>
              </p:ext>
            </p:extLst>
          </p:nvPr>
        </p:nvGraphicFramePr>
        <p:xfrm>
          <a:off x="4338536" y="1524301"/>
          <a:ext cx="7360488" cy="32933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59757">
                  <a:extLst>
                    <a:ext uri="{9D8B030D-6E8A-4147-A177-3AD203B41FA5}">
                      <a16:colId xmlns:a16="http://schemas.microsoft.com/office/drawing/2014/main" val="2466090218"/>
                    </a:ext>
                  </a:extLst>
                </a:gridCol>
                <a:gridCol w="3300731">
                  <a:extLst>
                    <a:ext uri="{9D8B030D-6E8A-4147-A177-3AD203B41FA5}">
                      <a16:colId xmlns:a16="http://schemas.microsoft.com/office/drawing/2014/main" val="110052496"/>
                    </a:ext>
                  </a:extLst>
                </a:gridCol>
              </a:tblGrid>
              <a:tr h="60092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Proposed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Estimated acres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589910"/>
                  </a:ext>
                </a:extLst>
              </a:tr>
              <a:tr h="5507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effectLst/>
                          <a:latin typeface="+mj-lt"/>
                        </a:rPr>
                        <a:t>Mechanical Fuels Reduction</a:t>
                      </a:r>
                      <a:endParaRPr lang="en-US" sz="2000" b="1" i="0" dirty="0">
                        <a:effectLst/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dirty="0">
                          <a:latin typeface="+mj-lt"/>
                        </a:rPr>
                        <a:t>9,560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239380"/>
                  </a:ext>
                </a:extLst>
              </a:tr>
              <a:tr h="5507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dirty="0">
                          <a:effectLst/>
                          <a:latin typeface="+mj-lt"/>
                        </a:rPr>
                        <a:t>Hand Thinning (only)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j-lt"/>
                        </a:rPr>
                        <a:t>37,872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881662"/>
                  </a:ext>
                </a:extLst>
              </a:tr>
              <a:tr h="1040239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effectLst/>
                          <a:latin typeface="+mj-lt"/>
                        </a:rPr>
                        <a:t>Prescribed Burning</a:t>
                      </a:r>
                    </a:p>
                    <a:p>
                      <a:pPr algn="l"/>
                      <a:r>
                        <a:rPr lang="en-US" sz="1600" b="0" i="0" dirty="0">
                          <a:effectLst/>
                          <a:latin typeface="+mj-lt"/>
                        </a:rPr>
                        <a:t>with option of pre-treatments (e.g., mechanical, hand; locations TBD).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dirty="0">
                          <a:latin typeface="+mj-lt"/>
                        </a:rPr>
                        <a:t>52,668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829923"/>
                  </a:ext>
                </a:extLst>
              </a:tr>
              <a:tr h="550715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effectLst/>
                          <a:latin typeface="+mj-lt"/>
                        </a:rPr>
                        <a:t>Aspen Restoration*</a:t>
                      </a:r>
                      <a:endParaRPr lang="en-US" sz="2000" b="1" i="0" dirty="0">
                        <a:effectLst/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000" dirty="0">
                          <a:latin typeface="+mj-lt"/>
                        </a:rPr>
                        <a:t>2,315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954586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1C190-8C33-432F-8FE4-6CB7D5440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7575" y="3216674"/>
            <a:ext cx="3200400" cy="337912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400" dirty="0"/>
              <a:t>---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+mj-lt"/>
              </a:rPr>
              <a:t>UMRWA FPP, Phase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CE2FB2-4B58-49E1-95FB-451E69B547F6}"/>
              </a:ext>
            </a:extLst>
          </p:cNvPr>
          <p:cNvSpPr txBox="1"/>
          <p:nvPr/>
        </p:nvSpPr>
        <p:spPr>
          <a:xfrm>
            <a:off x="4338536" y="5002253"/>
            <a:ext cx="7360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--: Activity is proposed to be performed where applicable and as needed.</a:t>
            </a:r>
          </a:p>
          <a:p>
            <a:r>
              <a:rPr lang="en-US" sz="1400" dirty="0">
                <a:latin typeface="+mj-lt"/>
              </a:rPr>
              <a:t>*: Some aspen restoration areas would overlap with Prescribed Burning areas.</a:t>
            </a:r>
          </a:p>
          <a:p>
            <a:r>
              <a:rPr lang="en-US" sz="1400" dirty="0">
                <a:latin typeface="+mj-lt"/>
              </a:rPr>
              <a:t>Note: Hazard Tree Felling &amp; Removal is proposed where trees are identified as an imminent hazard to the project. Pruning locations TBD.</a:t>
            </a:r>
          </a:p>
        </p:txBody>
      </p:sp>
    </p:spTree>
    <p:extLst>
      <p:ext uri="{BB962C8B-B14F-4D97-AF65-F5344CB8AC3E}">
        <p14:creationId xmlns:p14="http://schemas.microsoft.com/office/powerpoint/2010/main" val="422950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69C8C6-9941-4282-9B1B-0DBDAD9B5B60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27059" y="3538267"/>
            <a:ext cx="3174898" cy="64610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Photo is of roadside ladder fuels in the Foster Meadow Area (photo courtesy of J. Plummer).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0B29A2-75C3-4448-9A69-D7ED86B7F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82" y="160202"/>
            <a:ext cx="7980329" cy="59852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0CA0E1-9F7F-458F-BE63-9A01F3484F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891" y="2497409"/>
            <a:ext cx="3728293" cy="8223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Hazard ladder fuels within the proposed project area</a:t>
            </a:r>
          </a:p>
        </p:txBody>
      </p:sp>
    </p:spTree>
    <p:extLst>
      <p:ext uri="{BB962C8B-B14F-4D97-AF65-F5344CB8AC3E}">
        <p14:creationId xmlns:p14="http://schemas.microsoft.com/office/powerpoint/2010/main" val="2602737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E3F1D0-6755-4486-91E3-231A14AD0366}"/>
              </a:ext>
            </a:extLst>
          </p:cNvPr>
          <p:cNvSpPr/>
          <p:nvPr/>
        </p:nvSpPr>
        <p:spPr>
          <a:xfrm>
            <a:off x="6995906" y="72312"/>
            <a:ext cx="4917065" cy="6713375"/>
          </a:xfrm>
          <a:prstGeom prst="roundRect">
            <a:avLst>
              <a:gd name="adj" fmla="val 44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A9C325-C0D2-46AC-9CBE-C1864660CA64}"/>
              </a:ext>
            </a:extLst>
          </p:cNvPr>
          <p:cNvSpPr/>
          <p:nvPr/>
        </p:nvSpPr>
        <p:spPr>
          <a:xfrm>
            <a:off x="188843" y="1247199"/>
            <a:ext cx="6182140" cy="5352384"/>
          </a:xfrm>
          <a:prstGeom prst="roundRect">
            <a:avLst>
              <a:gd name="adj" fmla="val 448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2EE39A-0FE1-4AC4-8F5F-4B43E9058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4007" y="959923"/>
            <a:ext cx="5800860" cy="43506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0CA0E1-9F7F-458F-BE63-9A01F3484F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262" y="-514628"/>
            <a:ext cx="5693251" cy="16190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Example outcomes of proposed activities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C4823E90-672E-40E0-BB06-A38A469A9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9" y="1919579"/>
            <a:ext cx="5962745" cy="4472058"/>
          </a:xfrm>
          <a:prstGeom prst="rect">
            <a:avLst/>
          </a:prstGeom>
          <a:noFill/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F036189-5534-48DF-BAA3-0A5856C31E3E}"/>
              </a:ext>
            </a:extLst>
          </p:cNvPr>
          <p:cNvSpPr txBox="1">
            <a:spLocks/>
          </p:cNvSpPr>
          <p:nvPr/>
        </p:nvSpPr>
        <p:spPr>
          <a:xfrm>
            <a:off x="7075422" y="6035675"/>
            <a:ext cx="4762082" cy="8223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Another example of hand cut (&lt;10” dbh) and lop/scatter treatment in WUI spotted owl PAC. Panther Creek area along federal property line. 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Showing minimal increase in surface fuel load and great reduction in ladder fuels.</a:t>
            </a:r>
            <a:r>
              <a:rPr lang="en-US" sz="1200" dirty="0"/>
              <a:t> (photo - J. Plummer).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69C8C6-9941-4282-9B1B-0DBDAD9B5B60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79029" y="1306833"/>
            <a:ext cx="4793861" cy="6200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1600" dirty="0"/>
              <a:t>Hand cut (&lt;10” dbh) and lop/scatter treatment in WUI spotted owl PAC (photo - J. Plummer).</a:t>
            </a:r>
          </a:p>
        </p:txBody>
      </p:sp>
    </p:spTree>
    <p:extLst>
      <p:ext uri="{BB962C8B-B14F-4D97-AF65-F5344CB8AC3E}">
        <p14:creationId xmlns:p14="http://schemas.microsoft.com/office/powerpoint/2010/main" val="1776375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CC051-6D32-43F9-939A-F6CF918C3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FD46274-356B-4809-A464-98DE4859D4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031965"/>
              </p:ext>
            </p:extLst>
          </p:nvPr>
        </p:nvGraphicFramePr>
        <p:xfrm>
          <a:off x="2209047" y="2238489"/>
          <a:ext cx="7867460" cy="298704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4607389">
                  <a:extLst>
                    <a:ext uri="{9D8B030D-6E8A-4147-A177-3AD203B41FA5}">
                      <a16:colId xmlns:a16="http://schemas.microsoft.com/office/drawing/2014/main" val="1836091382"/>
                    </a:ext>
                  </a:extLst>
                </a:gridCol>
                <a:gridCol w="3260071">
                  <a:extLst>
                    <a:ext uri="{9D8B030D-6E8A-4147-A177-3AD203B41FA5}">
                      <a16:colId xmlns:a16="http://schemas.microsoft.com/office/drawing/2014/main" val="5594081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PHASE 1 TASKS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TIMELINE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070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Finalize Project Summary and Treatment Area Maps*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TBD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4581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Provide project update to full ACCG  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March 16, 2022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2400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Public Scoping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April 15 to May 15, 2022 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454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Sign contracts with resource specialists 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May 30, 2022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857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Initiate archaeological field surveys 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June 15, 2022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314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Compile draft and Final Wildlife Biological Evaluation (BE), Botanical BE and Cultural Resources Reports 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June 1, 2022 to September 1, 2022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15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Achieve consensus support from ACCG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September 21, 2022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072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If Categorical Exclusion/Decision Memo and CEQA CE Notice of Exemption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Execute October 2022 to December 2022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800555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If Environmental Assessment/Decision Notice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j-lt"/>
                        </a:rPr>
                        <a:t>Execute March 1, 2023</a:t>
                      </a:r>
                      <a:endParaRPr lang="en-US" sz="16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804075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CC3936E-FCEE-44F0-93E7-38451907BDB2}"/>
              </a:ext>
            </a:extLst>
          </p:cNvPr>
          <p:cNvSpPr txBox="1"/>
          <p:nvPr/>
        </p:nvSpPr>
        <p:spPr>
          <a:xfrm>
            <a:off x="2209047" y="5317066"/>
            <a:ext cx="5875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*: Continued discussions with ACCG Planning Work Group on refining Phase 1.</a:t>
            </a:r>
          </a:p>
        </p:txBody>
      </p:sp>
    </p:spTree>
    <p:extLst>
      <p:ext uri="{BB962C8B-B14F-4D97-AF65-F5344CB8AC3E}">
        <p14:creationId xmlns:p14="http://schemas.microsoft.com/office/powerpoint/2010/main" val="1323268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33B1-BB59-47F5-A9AE-DCAFBC1C0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32FB1-B867-4539-B9B8-DBBE2F4A0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400" b="1" dirty="0">
                <a:latin typeface="+mj-lt"/>
              </a:rPr>
              <a:t>Phase 1</a:t>
            </a:r>
          </a:p>
          <a:p>
            <a:r>
              <a:rPr lang="en-US" sz="2400" dirty="0">
                <a:latin typeface="+mj-lt"/>
              </a:rPr>
              <a:t>• Obtain Planning Work Group input today and determine approach/schedule for continued input.</a:t>
            </a:r>
          </a:p>
          <a:p>
            <a:r>
              <a:rPr lang="en-US" sz="2400" dirty="0">
                <a:latin typeface="+mj-lt"/>
              </a:rPr>
              <a:t>• Present Phase 1 to full ACCG (after incorporating input and addressing any concerns by the PWG).</a:t>
            </a:r>
          </a:p>
          <a:p>
            <a:r>
              <a:rPr lang="en-US" sz="2400" dirty="0">
                <a:latin typeface="+mj-lt"/>
              </a:rPr>
              <a:t>• Move on with other tasks on schedule while incorporating input from PWG and ACCG.</a:t>
            </a:r>
          </a:p>
          <a:p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Phase 2</a:t>
            </a:r>
          </a:p>
          <a:p>
            <a:r>
              <a:rPr lang="en-US" sz="2400" dirty="0">
                <a:latin typeface="+mj-lt"/>
              </a:rPr>
              <a:t>• Will incorporate Calaveras Ranger District into the project area.</a:t>
            </a:r>
          </a:p>
          <a:p>
            <a:r>
              <a:rPr lang="en-US" sz="2400" dirty="0">
                <a:latin typeface="+mj-lt"/>
              </a:rPr>
              <a:t>• Comprehensive Planning Document. </a:t>
            </a:r>
          </a:p>
          <a:p>
            <a:r>
              <a:rPr lang="en-US" sz="2400" dirty="0">
                <a:latin typeface="+mj-lt"/>
              </a:rPr>
              <a:t>• Will likely include additional forest management actions such as commercial thinning.</a:t>
            </a:r>
          </a:p>
          <a:p>
            <a:r>
              <a:rPr lang="en-US" sz="2400" dirty="0">
                <a:latin typeface="+mj-lt"/>
              </a:rPr>
              <a:t>• Expected to take approximately two years to complete. </a:t>
            </a:r>
          </a:p>
        </p:txBody>
      </p:sp>
    </p:spTree>
    <p:extLst>
      <p:ext uri="{BB962C8B-B14F-4D97-AF65-F5344CB8AC3E}">
        <p14:creationId xmlns:p14="http://schemas.microsoft.com/office/powerpoint/2010/main" val="1774866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A027-D8AE-4E55-A102-7D8B0646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Purpose of the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EB966-4577-41F1-BCEF-44AED6B3A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514" y="2091350"/>
            <a:ext cx="9775372" cy="3777744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  Engage the ACCG, specifically the Planning Work Group, in UMRWA’s Forest Projects Plan (FPP) Phase 1 with the ultimate goal of achieving consensus support.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  Solicit ACCG Planning Work Group input on the FPP Phase 1 as efficiently as possible, with particular emphasis on scope and scale.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  Determine method for gaining continued input from the Planning Work Group as Phase 1 develops.</a:t>
            </a:r>
          </a:p>
        </p:txBody>
      </p:sp>
    </p:spTree>
    <p:extLst>
      <p:ext uri="{BB962C8B-B14F-4D97-AF65-F5344CB8AC3E}">
        <p14:creationId xmlns:p14="http://schemas.microsoft.com/office/powerpoint/2010/main" val="1601995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A027-D8AE-4E55-A102-7D8B0646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FPP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EB966-4577-41F1-BCEF-44AED6B3A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74409"/>
          </a:xfrm>
        </p:spPr>
        <p:txBody>
          <a:bodyPr>
            <a:normAutofit fontScale="92500" lnSpcReduction="20000"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  Achieve UMRWA (and ACCG) goal of healthy forests resilient to wildfire and drought, protective 	of the ecosystem, water quality and the community.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  Initiated in 2021 with UMRWA funds and a $200,000 SNC grant.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  Ultimate goal is Phase 2, which will be a SERAL-like effort with comprehensive detailed planning 	and likely an EIS.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  First goal of Phase 1 - to get NEPA/CEQA coverage ASAP for mutually agreeable but important 	ladder fuel and related work for as much priority area as possible by the end of 2022.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  Objective is to use the completed Phase 1 NEPA/CEQA to obtain grants and proceed with 	implementation while the more comprehensive and complex Phase 2 effort is conducted.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  Phase 1 actions to date: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900" dirty="0">
                <a:latin typeface="+mj-lt"/>
              </a:rPr>
              <a:t> Collect background information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900" dirty="0">
                <a:latin typeface="+mj-lt"/>
              </a:rPr>
              <a:t> Meetings with USFS to refine scope, assemble team, create SPAs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900" dirty="0">
                <a:latin typeface="+mj-lt"/>
              </a:rPr>
              <a:t> Define project boundary, proposed actions, timeline </a:t>
            </a:r>
          </a:p>
          <a:p>
            <a:pPr lvl="1">
              <a:buClrTx/>
              <a:buFont typeface="Courier New" panose="02070309020205020404" pitchFamily="49" charset="0"/>
              <a:buChar char="o"/>
            </a:pPr>
            <a:r>
              <a:rPr lang="en-US" sz="1900" dirty="0">
                <a:latin typeface="+mj-lt"/>
              </a:rPr>
              <a:t> Engaging with ACCG</a:t>
            </a:r>
            <a:endParaRPr lang="en-US" sz="1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22537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F7BB-B980-4885-9149-05F9D23C7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UMRWA Forest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8AEA0-00A0-4E19-9F22-259CC98F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742" y="1845734"/>
            <a:ext cx="9892937" cy="4023360"/>
          </a:xfrm>
        </p:spPr>
        <p:txBody>
          <a:bodyPr>
            <a:normAutofit fontScale="92500" lnSpcReduction="10000"/>
          </a:bodyPr>
          <a:lstStyle/>
          <a:p>
            <a:pPr algn="l">
              <a:buClrTx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  Master Stewardship Agreement - 2016</a:t>
            </a:r>
          </a:p>
          <a:p>
            <a:pPr algn="l">
              <a:buClrTx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  UMRWA’s Role under MSA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Maintain planning, management &amp; financial capabilities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Explore &amp; secure funding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Develop project-specific SPAs with USFS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Develop plans; perform environmental review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Provide personnel/hire contractors to implement projects</a:t>
            </a:r>
          </a:p>
          <a:p>
            <a:pPr algn="l">
              <a:buClrTx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  UMRWA Forest Projects as Lead Agency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SNF Treatments: Pumpkin Hollow, Black Springs, Cabbage Patch, WCT (4,162 acres)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ENF Road/drainage fixes (58 miles/338 drainage structures)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Mapping Tool Project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8 grant applications; 6 grant awards; 19 contracts</a:t>
            </a:r>
          </a:p>
          <a:p>
            <a:pPr marL="742950" lvl="1" indent="-285750" algn="l">
              <a:buClrTx/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Total secured project funding $5,570,000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047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F7BB-B980-4885-9149-05F9D23C7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Goal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8AEA0-00A0-4E19-9F22-259CC98F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324" y="1845734"/>
            <a:ext cx="9915355" cy="4023360"/>
          </a:xfrm>
        </p:spPr>
        <p:txBody>
          <a:bodyPr>
            <a:norm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+mj-lt"/>
              </a:rPr>
              <a:t>“</a:t>
            </a:r>
            <a:r>
              <a:rPr lang="en-US" b="0" i="1" dirty="0">
                <a:solidFill>
                  <a:srgbClr val="222222"/>
                </a:solidFill>
                <a:effectLst/>
                <a:latin typeface="+mj-lt"/>
              </a:rPr>
              <a:t>The goal of the Forest Projects Plan is to provide landscape level fire resilience and forest health to the National Forest lands located in the Mokelumne River watershed.”</a:t>
            </a:r>
            <a:endParaRPr lang="en-US" dirty="0">
              <a:solidFill>
                <a:srgbClr val="222222"/>
              </a:solidFill>
              <a:latin typeface="+mj-lt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b="0" i="0" dirty="0">
              <a:solidFill>
                <a:srgbClr val="222222"/>
              </a:solidFill>
              <a:effectLst/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Two-phased</a:t>
            </a:r>
            <a:r>
              <a:rPr lang="en-US" dirty="0">
                <a:solidFill>
                  <a:srgbClr val="222222"/>
                </a:solidFill>
                <a:latin typeface="+mj-lt"/>
              </a:rPr>
              <a:t>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+mj-lt"/>
              </a:rPr>
              <a:t>Phase 1. “Mutually agreeable” ladder fuels treatments.  </a:t>
            </a:r>
            <a:r>
              <a:rPr lang="en-US" sz="2000" b="0" i="0" u="sng" dirty="0">
                <a:solidFill>
                  <a:srgbClr val="222222"/>
                </a:solidFill>
                <a:effectLst/>
                <a:latin typeface="+mj-lt"/>
              </a:rPr>
              <a:t>&gt;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+mj-lt"/>
              </a:rPr>
              <a:t>10,000 acres, ASAP.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+mj-lt"/>
              </a:rPr>
              <a:t>Phase 2. Landscape scale, thinning of trees &gt;12” dbh and other forest treatment activities requiring more time and resources to analyze and collaboratively plan.</a:t>
            </a:r>
          </a:p>
          <a:p>
            <a:pPr marL="201168" lvl="1" indent="0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sz="2000" b="1" i="0" dirty="0">
              <a:solidFill>
                <a:srgbClr val="222222"/>
              </a:solidFill>
              <a:effectLst/>
              <a:latin typeface="+mj-lt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dirty="0">
                <a:solidFill>
                  <a:srgbClr val="222222"/>
                </a:solidFill>
                <a:effectLst/>
                <a:latin typeface="+mj-lt"/>
              </a:rPr>
              <a:t>Approach and Strategy</a:t>
            </a:r>
            <a:endParaRPr lang="en-US" dirty="0">
              <a:solidFill>
                <a:srgbClr val="222222"/>
              </a:solidFill>
              <a:latin typeface="+mj-lt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+mj-lt"/>
              </a:rPr>
              <a:t>Clear the way for Phase 1 near-term implementation using treatments independent of commercial timber value.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+mj-lt"/>
              </a:rPr>
              <a:t>Simultaneously address Phase 2’s more complex but much-needed “revenue producing treatments.”</a:t>
            </a: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0793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F7BB-B980-4885-9149-05F9D23C7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Purpose and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8AEA0-00A0-4E19-9F22-259CC98F5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324" y="1845733"/>
            <a:ext cx="9915355" cy="4409151"/>
          </a:xfrm>
        </p:spPr>
        <p:txBody>
          <a:bodyPr>
            <a:noAutofit/>
          </a:bodyPr>
          <a:lstStyle/>
          <a:p>
            <a:r>
              <a:rPr lang="en-US" sz="1800" dirty="0">
                <a:latin typeface="+mj-lt"/>
              </a:rPr>
              <a:t>• Reduce and maintain lower ladder fuels to slow the spread and reduce the intensity of future wildfires.</a:t>
            </a:r>
          </a:p>
          <a:p>
            <a:pPr>
              <a:spcAft>
                <a:spcPts val="1200"/>
              </a:spcAft>
            </a:pPr>
            <a:r>
              <a:rPr lang="en-US" sz="1800" dirty="0">
                <a:latin typeface="+mj-lt"/>
              </a:rPr>
              <a:t>• Reduce fuel loads within late seral/old forest ecosystems, aquatic ecosystems, and aspen stands.  	Preserve these habitats from loss due to large, high severity wildfire.</a:t>
            </a:r>
          </a:p>
          <a:p>
            <a:pPr lvl="2">
              <a:buClrTx/>
            </a:pPr>
            <a:r>
              <a:rPr lang="en-US" sz="1800" dirty="0">
                <a:latin typeface="+mj-lt"/>
              </a:rPr>
              <a:t>Protect special-status species that rely on these habitats such as California spotted owl, northern goshawk, Sierra Nevada yellow-legged frog and Yosemite toad.</a:t>
            </a:r>
          </a:p>
          <a:p>
            <a:r>
              <a:rPr lang="en-US" sz="1800" dirty="0">
                <a:latin typeface="+mj-lt"/>
              </a:rPr>
              <a:t>• To the extent possible, prepare the landscape for prescribed burning and improve the safety and efficacy of wildfire suppression efforts. </a:t>
            </a:r>
          </a:p>
          <a:p>
            <a:r>
              <a:rPr lang="en-US" sz="1800" dirty="0">
                <a:latin typeface="+mj-lt"/>
              </a:rPr>
              <a:t>• Protect water quality, wildlife habitat and developed communities within the Wildland Urban Interface (WUI).</a:t>
            </a:r>
          </a:p>
          <a:p>
            <a:r>
              <a:rPr lang="en-US" sz="1800" dirty="0">
                <a:latin typeface="+mj-lt"/>
              </a:rPr>
              <a:t>• Protect aspen stands from conifer encroachment.</a:t>
            </a:r>
          </a:p>
          <a:p>
            <a:r>
              <a:rPr lang="en-US" sz="1800" dirty="0">
                <a:latin typeface="+mj-lt"/>
              </a:rPr>
              <a:t>• Work collaboratively with the ACCG to design effective, solutions-oriented treatment activities. </a:t>
            </a:r>
          </a:p>
          <a:p>
            <a:r>
              <a:rPr lang="en-US" sz="1800" dirty="0">
                <a:latin typeface="+mj-lt"/>
              </a:rPr>
              <a:t>• Build relationships, rapport and set the foundation for Phase 2.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40719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F7BB-B980-4885-9149-05F9D23C7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Project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8AEA0-00A0-4E19-9F22-259CC98F5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+mj-lt"/>
              </a:rPr>
              <a:t>• Mechanical Fuels Reduction </a:t>
            </a:r>
          </a:p>
          <a:p>
            <a:r>
              <a:rPr lang="en-US" sz="2800" dirty="0">
                <a:latin typeface="+mj-lt"/>
              </a:rPr>
              <a:t>• Hand Thinning Brush and Small Trees</a:t>
            </a:r>
          </a:p>
          <a:p>
            <a:r>
              <a:rPr lang="en-US" sz="2800" dirty="0">
                <a:latin typeface="+mj-lt"/>
              </a:rPr>
              <a:t>• Pruning</a:t>
            </a:r>
          </a:p>
          <a:p>
            <a:r>
              <a:rPr lang="en-US" sz="2800" dirty="0">
                <a:latin typeface="+mj-lt"/>
              </a:rPr>
              <a:t>• Prescribed Burning</a:t>
            </a:r>
          </a:p>
          <a:p>
            <a:r>
              <a:rPr lang="en-US" sz="2800" dirty="0">
                <a:latin typeface="+mj-lt"/>
              </a:rPr>
              <a:t>• Hazard Tree Felling and Removal (for operational safety)</a:t>
            </a:r>
          </a:p>
          <a:p>
            <a:r>
              <a:rPr lang="en-US" sz="2800" dirty="0">
                <a:latin typeface="+mj-lt"/>
              </a:rPr>
              <a:t>• Aspen Restoration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5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1C4AE-5D6A-40E7-952F-67FB15909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81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8FE63D-ED41-4038-9155-F275DF2D1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8" y="220575"/>
            <a:ext cx="5938137" cy="311045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55DE0A-E48C-4ECC-9A7F-D6ED395E4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02" y="220575"/>
            <a:ext cx="5938139" cy="311045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BD7438-0875-4CBB-BF1F-AA4307812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58" y="3526972"/>
            <a:ext cx="5938137" cy="311045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276E7-162D-4A6A-BB77-5D7797888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8802" y="3526971"/>
            <a:ext cx="5938137" cy="311045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2567710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8621</TotalTime>
  <Words>1338</Words>
  <Application>Microsoft Office PowerPoint</Application>
  <PresentationFormat>Widescreen</PresentationFormat>
  <Paragraphs>133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Courier New</vt:lpstr>
      <vt:lpstr>Retrospect</vt:lpstr>
      <vt:lpstr>UMRWA Forest Projects Plan Presentation &amp; discussion with the ACCG Planning Work Group</vt:lpstr>
      <vt:lpstr>Purpose of the presentation</vt:lpstr>
      <vt:lpstr>FPP Background</vt:lpstr>
      <vt:lpstr>UMRWA Forest Work</vt:lpstr>
      <vt:lpstr>Goal Statement</vt:lpstr>
      <vt:lpstr>Purpose and Need</vt:lpstr>
      <vt:lpstr>Project Summary</vt:lpstr>
      <vt:lpstr>PowerPoint Presentation</vt:lpstr>
      <vt:lpstr>PowerPoint Presentation</vt:lpstr>
      <vt:lpstr>Project Boundary &amp; Proposed Activity Criteria</vt:lpstr>
      <vt:lpstr>PowerPoint Presentation</vt:lpstr>
      <vt:lpstr>Proposed Activities</vt:lpstr>
      <vt:lpstr>Hazard ladder fuels within the proposed project area</vt:lpstr>
      <vt:lpstr>Example outcomes of proposed activities</vt:lpstr>
      <vt:lpstr>Schedule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ACCG Planning WG Mapping Exercise</dc:title>
  <dc:creator>Megan Layhee</dc:creator>
  <cp:lastModifiedBy>Megan Layhee</cp:lastModifiedBy>
  <cp:revision>60</cp:revision>
  <dcterms:created xsi:type="dcterms:W3CDTF">2021-08-24T23:05:28Z</dcterms:created>
  <dcterms:modified xsi:type="dcterms:W3CDTF">2022-02-22T23:34:17Z</dcterms:modified>
</cp:coreProperties>
</file>