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5" r:id="rId3"/>
    <p:sldId id="264" r:id="rId4"/>
    <p:sldId id="257" r:id="rId5"/>
    <p:sldId id="276" r:id="rId6"/>
    <p:sldId id="303" r:id="rId7"/>
    <p:sldId id="305" r:id="rId8"/>
    <p:sldId id="306" r:id="rId9"/>
    <p:sldId id="307" r:id="rId10"/>
    <p:sldId id="308" r:id="rId11"/>
    <p:sldId id="309" r:id="rId12"/>
    <p:sldId id="266" r:id="rId13"/>
    <p:sldId id="269" r:id="rId14"/>
    <p:sldId id="310" r:id="rId15"/>
    <p:sldId id="312" r:id="rId16"/>
    <p:sldId id="313" r:id="rId17"/>
    <p:sldId id="314" r:id="rId18"/>
    <p:sldId id="315" r:id="rId19"/>
    <p:sldId id="316" r:id="rId20"/>
    <p:sldId id="317" r:id="rId21"/>
    <p:sldId id="318" r:id="rId22"/>
    <p:sldId id="311" r:id="rId23"/>
    <p:sldId id="272" r:id="rId24"/>
    <p:sldId id="271" r:id="rId25"/>
    <p:sldId id="262"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p:restoredTop sz="96327"/>
  </p:normalViewPr>
  <p:slideViewPr>
    <p:cSldViewPr snapToGrid="0" snapToObjects="1">
      <p:cViewPr varScale="1">
        <p:scale>
          <a:sx n="128" d="100"/>
          <a:sy n="128" d="100"/>
        </p:scale>
        <p:origin x="224" y="176"/>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29E03-6470-854A-BCEF-016F3D1590A9}" type="datetimeFigureOut">
              <a:rPr lang="en-US" smtClean="0"/>
              <a:t>6/14/22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B0BB4-0830-9F43-AEF0-991FEEE1A026}" type="slidenum">
              <a:rPr lang="en-US" smtClean="0"/>
              <a:t>‹#›</a:t>
            </a:fld>
            <a:endParaRPr lang="en-US" dirty="0"/>
          </a:p>
        </p:txBody>
      </p:sp>
    </p:spTree>
    <p:extLst>
      <p:ext uri="{BB962C8B-B14F-4D97-AF65-F5344CB8AC3E}">
        <p14:creationId xmlns:p14="http://schemas.microsoft.com/office/powerpoint/2010/main" val="307353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 introduce Katie and Patrick</a:t>
            </a:r>
          </a:p>
          <a:p>
            <a:r>
              <a:rPr lang="en-US" dirty="0"/>
              <a:t>Ask that except for clarifying questions, please hold questions until we're finished because we have a lot of information to cover.</a:t>
            </a:r>
          </a:p>
          <a:p>
            <a:endParaRPr lang="en-US" dirty="0"/>
          </a:p>
        </p:txBody>
      </p:sp>
      <p:sp>
        <p:nvSpPr>
          <p:cNvPr id="4" name="Slide Number Placeholder 3"/>
          <p:cNvSpPr>
            <a:spLocks noGrp="1"/>
          </p:cNvSpPr>
          <p:nvPr>
            <p:ph type="sldNum" sz="quarter" idx="5"/>
          </p:nvPr>
        </p:nvSpPr>
        <p:spPr/>
        <p:txBody>
          <a:bodyPr/>
          <a:lstStyle/>
          <a:p>
            <a:fld id="{7C4B0BB4-0830-9F43-AEF0-991FEEE1A026}" type="slidenum">
              <a:rPr lang="en-US" smtClean="0"/>
              <a:t>1</a:t>
            </a:fld>
            <a:endParaRPr lang="en-US" dirty="0"/>
          </a:p>
        </p:txBody>
      </p:sp>
    </p:spTree>
    <p:extLst>
      <p:ext uri="{BB962C8B-B14F-4D97-AF65-F5344CB8AC3E}">
        <p14:creationId xmlns:p14="http://schemas.microsoft.com/office/powerpoint/2010/main" val="113362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A planning effort designed to restore forest resilience to natural disturbances. </a:t>
            </a:r>
            <a:br>
              <a:rPr lang="en-US" sz="1800" dirty="0">
                <a:effectLst/>
                <a:latin typeface="Times New Roman" panose="02020603050405020304" pitchFamily="18" charset="0"/>
                <a:ea typeface="Times New Roman" panose="02020603050405020304" pitchFamily="18" charset="0"/>
                <a:cs typeface="Calibri" panose="020F0502020204030204" pitchFamily="34" charset="0"/>
              </a:rPr>
            </a:br>
            <a:endParaRPr lang="en-US" sz="1800" dirty="0">
              <a:effectLst/>
              <a:latin typeface="Times New Roman" panose="02020603050405020304"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Put a different way, this effort is designed to reduce the landscape’s susceptibility or vulnerability to natural disturbances such as insect- and disease-, drought-, and as Jason described wildfire.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622AC-22D8-4672-8DAE-0654B2E89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1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how will we restore landscape conditions and increase resilience? </a:t>
            </a:r>
          </a:p>
          <a:p>
            <a:endParaRPr lang="en-US" dirty="0"/>
          </a:p>
          <a:p>
            <a:r>
              <a:rPr lang="en-US" dirty="0"/>
              <a:t>SERAL aims to…. </a:t>
            </a:r>
          </a:p>
          <a:p>
            <a:r>
              <a:rPr lang="en-US" dirty="0"/>
              <a:t>Increase forest heterogeneity by restoring the proportion of different size and density classes across forested areas to within the natural range of variation. </a:t>
            </a:r>
          </a:p>
          <a:p>
            <a:r>
              <a:rPr lang="en-US" dirty="0"/>
              <a:t>Reduce tree densities. </a:t>
            </a:r>
          </a:p>
          <a:p>
            <a:r>
              <a:rPr lang="en-US" dirty="0"/>
              <a:t>Increase the relative abundance of fire-tolerant and shade-intolerant trees. </a:t>
            </a:r>
          </a:p>
          <a:p>
            <a:r>
              <a:rPr lang="en-US" dirty="0"/>
              <a:t>Reduce and maintain low levels of surface and ladder fuels.</a:t>
            </a:r>
          </a:p>
          <a:p>
            <a:r>
              <a:rPr lang="en-US" dirty="0"/>
              <a:t>Apply or reintroduce fire to the landscape at larger, more regular intervals to mimic the natural range of fire severity and frequency. </a:t>
            </a:r>
          </a:p>
          <a:p>
            <a:r>
              <a:rPr lang="en-US" dirty="0"/>
              <a:t>Respond to natural disturbances which result in tree mortality rates exceeding the natural range of variation. </a:t>
            </a:r>
          </a:p>
          <a:p>
            <a:endParaRPr lang="en-US" dirty="0"/>
          </a:p>
        </p:txBody>
      </p:sp>
      <p:sp>
        <p:nvSpPr>
          <p:cNvPr id="4" name="Slide Number Placeholder 3"/>
          <p:cNvSpPr>
            <a:spLocks noGrp="1"/>
          </p:cNvSpPr>
          <p:nvPr>
            <p:ph type="sldNum" sz="quarter" idx="10"/>
          </p:nvPr>
        </p:nvSpPr>
        <p:spPr/>
        <p:txBody>
          <a:bodyPr/>
          <a:lstStyle/>
          <a:p>
            <a:fld id="{70F622AC-22D8-4672-8DAE-0654B2E89525}" type="slidenum">
              <a:rPr lang="en-US" smtClean="0"/>
              <a:t>7</a:t>
            </a:fld>
            <a:endParaRPr lang="en-US"/>
          </a:p>
        </p:txBody>
      </p:sp>
    </p:spTree>
    <p:extLst>
      <p:ext uri="{BB962C8B-B14F-4D97-AF65-F5344CB8AC3E}">
        <p14:creationId xmlns:p14="http://schemas.microsoft.com/office/powerpoint/2010/main" val="182266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While restoring forest resilience we need to …. </a:t>
            </a:r>
          </a:p>
        </p:txBody>
      </p:sp>
      <p:sp>
        <p:nvSpPr>
          <p:cNvPr id="4" name="Slide Number Placeholder 3"/>
          <p:cNvSpPr>
            <a:spLocks noGrp="1"/>
          </p:cNvSpPr>
          <p:nvPr>
            <p:ph type="sldNum" sz="quarter" idx="10"/>
          </p:nvPr>
        </p:nvSpPr>
        <p:spPr/>
        <p:txBody>
          <a:bodyPr/>
          <a:lstStyle/>
          <a:p>
            <a:fld id="{70F622AC-22D8-4672-8DAE-0654B2E89525}" type="slidenum">
              <a:rPr lang="en-US" smtClean="0"/>
              <a:t>8</a:t>
            </a:fld>
            <a:endParaRPr lang="en-US"/>
          </a:p>
        </p:txBody>
      </p:sp>
    </p:spTree>
    <p:extLst>
      <p:ext uri="{BB962C8B-B14F-4D97-AF65-F5344CB8AC3E}">
        <p14:creationId xmlns:p14="http://schemas.microsoft.com/office/powerpoint/2010/main" val="83854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need to….. </a:t>
            </a:r>
          </a:p>
        </p:txBody>
      </p:sp>
      <p:sp>
        <p:nvSpPr>
          <p:cNvPr id="4" name="Slide Number Placeholder 3"/>
          <p:cNvSpPr>
            <a:spLocks noGrp="1"/>
          </p:cNvSpPr>
          <p:nvPr>
            <p:ph type="sldNum" sz="quarter" idx="10"/>
          </p:nvPr>
        </p:nvSpPr>
        <p:spPr/>
        <p:txBody>
          <a:bodyPr/>
          <a:lstStyle/>
          <a:p>
            <a:fld id="{70F622AC-22D8-4672-8DAE-0654B2E89525}" type="slidenum">
              <a:rPr lang="en-US" smtClean="0"/>
              <a:t>9</a:t>
            </a:fld>
            <a:endParaRPr lang="en-US"/>
          </a:p>
        </p:txBody>
      </p:sp>
    </p:spTree>
    <p:extLst>
      <p:ext uri="{BB962C8B-B14F-4D97-AF65-F5344CB8AC3E}">
        <p14:creationId xmlns:p14="http://schemas.microsoft.com/office/powerpoint/2010/main" val="1058779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Simply put, “the usual”</a:t>
            </a:r>
          </a:p>
          <a:p>
            <a:endParaRPr lang="en-US" dirty="0"/>
          </a:p>
          <a:p>
            <a:r>
              <a:rPr lang="en-US" dirty="0"/>
              <a:t>So what are the actions we are proposing to meet all of these needs?  </a:t>
            </a:r>
          </a:p>
          <a:p>
            <a:endParaRPr lang="en-US" dirty="0"/>
          </a:p>
          <a:p>
            <a:endParaRPr lang="en-US" dirty="0"/>
          </a:p>
        </p:txBody>
      </p:sp>
      <p:sp>
        <p:nvSpPr>
          <p:cNvPr id="4" name="Slide Number Placeholder 3"/>
          <p:cNvSpPr>
            <a:spLocks noGrp="1"/>
          </p:cNvSpPr>
          <p:nvPr>
            <p:ph type="sldNum" sz="quarter" idx="10"/>
          </p:nvPr>
        </p:nvSpPr>
        <p:spPr/>
        <p:txBody>
          <a:bodyPr/>
          <a:lstStyle/>
          <a:p>
            <a:fld id="{70F622AC-22D8-4672-8DAE-0654B2E89525}" type="slidenum">
              <a:rPr lang="en-US" smtClean="0"/>
              <a:t>10</a:t>
            </a:fld>
            <a:endParaRPr lang="en-US"/>
          </a:p>
        </p:txBody>
      </p:sp>
    </p:spTree>
    <p:extLst>
      <p:ext uri="{BB962C8B-B14F-4D97-AF65-F5344CB8AC3E}">
        <p14:creationId xmlns:p14="http://schemas.microsoft.com/office/powerpoint/2010/main" val="2049027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see tonight that we are proposing the same types of vegetation management actions as we have over the past few decades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new about SERAL, however, is the scale of the actions we are proposing,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sense of urgency to implement treatments and the broad support and resources available to implement the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collaboratively with YSS to develop the proposed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of scientists and professionals who supported the effort and developed the landscape conditions metrics that were critical to multiple facets of the planning effort (will discuss more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ForSys, which enabled the team </a:t>
            </a:r>
            <a:r>
              <a:rPr lang="en-US" sz="1800" dirty="0">
                <a:effectLst/>
                <a:latin typeface="Times New Roman" panose="02020603050405020304" pitchFamily="18" charset="0"/>
                <a:ea typeface="Calibri" panose="020F0502020204030204" pitchFamily="34" charset="0"/>
              </a:rPr>
              <a:t>to rapidly synthesize the suite of landscape condition metrics to locate and select proposed treatment areas within the project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And (PODS) to inform implementation prioritization and strategies. </a:t>
            </a:r>
          </a:p>
          <a:p>
            <a:endParaRPr lang="en-US" dirty="0"/>
          </a:p>
        </p:txBody>
      </p:sp>
      <p:sp>
        <p:nvSpPr>
          <p:cNvPr id="4" name="Slide Number Placeholder 3"/>
          <p:cNvSpPr>
            <a:spLocks noGrp="1"/>
          </p:cNvSpPr>
          <p:nvPr>
            <p:ph type="sldNum" sz="quarter" idx="10"/>
          </p:nvPr>
        </p:nvSpPr>
        <p:spPr/>
        <p:txBody>
          <a:bodyPr/>
          <a:lstStyle/>
          <a:p>
            <a:fld id="{70F622AC-22D8-4672-8DAE-0654B2E89525}" type="slidenum">
              <a:rPr lang="en-US" smtClean="0"/>
              <a:t>11</a:t>
            </a:fld>
            <a:endParaRPr lang="en-US"/>
          </a:p>
        </p:txBody>
      </p:sp>
    </p:spTree>
    <p:extLst>
      <p:ext uri="{BB962C8B-B14F-4D97-AF65-F5344CB8AC3E}">
        <p14:creationId xmlns:p14="http://schemas.microsoft.com/office/powerpoint/2010/main" val="192953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078F-7934-E759-FD7A-97600268B9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704E6A-91BF-1D94-94C5-C3B1CCB0B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EFE2E8-F652-7F10-2DD5-703A716C13F3}"/>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5" name="Footer Placeholder 4">
            <a:extLst>
              <a:ext uri="{FF2B5EF4-FFF2-40B4-BE49-F238E27FC236}">
                <a16:creationId xmlns:a16="http://schemas.microsoft.com/office/drawing/2014/main" id="{C00414B8-C934-755C-E71D-3943AD1237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2BA0A9-F697-81F5-F5CD-25C2B1129042}"/>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4291275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C527-7176-8D75-311A-18B6F84291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0043EA-64D1-4D91-942B-8165C2BC1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A3612-6FE2-1ED3-3A67-3E31D4A894F0}"/>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5" name="Footer Placeholder 4">
            <a:extLst>
              <a:ext uri="{FF2B5EF4-FFF2-40B4-BE49-F238E27FC236}">
                <a16:creationId xmlns:a16="http://schemas.microsoft.com/office/drawing/2014/main" id="{FEBB0D55-F058-D5B2-CAC0-C09FFA5A83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408253-5084-FE35-A1B3-856A1B8FB8D5}"/>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1662621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4BB203-AD35-A565-CA2F-3432E214A3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949C2-9C79-3F36-B5F0-134E1F3F43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542B6-E9D3-291E-823D-A68349873D3D}"/>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5" name="Footer Placeholder 4">
            <a:extLst>
              <a:ext uri="{FF2B5EF4-FFF2-40B4-BE49-F238E27FC236}">
                <a16:creationId xmlns:a16="http://schemas.microsoft.com/office/drawing/2014/main" id="{88437F5E-E034-4F3F-F746-F981258436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72B7A9-5DFA-0CED-0B1C-243FB6B63D68}"/>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122456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A5A8-D70D-8FF8-0920-95827FAF3C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BE8E-593B-9E37-7B31-844E653EF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A8B0A-80A1-3780-62D5-26AB54489670}"/>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5" name="Footer Placeholder 4">
            <a:extLst>
              <a:ext uri="{FF2B5EF4-FFF2-40B4-BE49-F238E27FC236}">
                <a16:creationId xmlns:a16="http://schemas.microsoft.com/office/drawing/2014/main" id="{69719882-30AC-255F-69F6-DD3B748E88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01BC1C-2CB8-BB14-4901-0082CA1D72B7}"/>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1828120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5C16-2D41-2F19-297B-D6F504C11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3817FF-F919-070B-C4D3-6EBFD0111F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8E3F6-0563-CB02-6A16-867EC7A1A15C}"/>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5" name="Footer Placeholder 4">
            <a:extLst>
              <a:ext uri="{FF2B5EF4-FFF2-40B4-BE49-F238E27FC236}">
                <a16:creationId xmlns:a16="http://schemas.microsoft.com/office/drawing/2014/main" id="{6728D7C2-B2BE-F723-399B-967A50C3B6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DC9150-FB83-21E3-5FF0-D5AB974E1DA0}"/>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198497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152A-2486-CC34-95B4-9E0B9D382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35170-1AC4-92D5-40DD-5958523257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09A044-4971-7712-8792-9090E3D42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8D56CE-1D6A-81D3-D766-CD3EE59920F5}"/>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6" name="Footer Placeholder 5">
            <a:extLst>
              <a:ext uri="{FF2B5EF4-FFF2-40B4-BE49-F238E27FC236}">
                <a16:creationId xmlns:a16="http://schemas.microsoft.com/office/drawing/2014/main" id="{349393A6-27ED-3BC6-9EA0-371C3C460C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55976B-02F1-CAEB-0303-89904A95F6C8}"/>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28725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E140-4441-3E63-FFD7-5354BABA7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674483-BC15-B2B4-7680-FFE43DF6D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4322D-66E8-059B-C445-48CE881DF1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19945-5FE4-ECA9-A7F9-93652A6AC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FA693-53F5-17C1-3053-97429E3056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6C4921-AF4E-00F4-DB34-14C40AD97FBE}"/>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8" name="Footer Placeholder 7">
            <a:extLst>
              <a:ext uri="{FF2B5EF4-FFF2-40B4-BE49-F238E27FC236}">
                <a16:creationId xmlns:a16="http://schemas.microsoft.com/office/drawing/2014/main" id="{60005DCC-5C67-ABD8-D1A1-EDBAD6D98C1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940EF7-3DE6-F5DF-5547-177A552A5C0C}"/>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41778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DAD9-B409-95A9-6495-8E2A8238BF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EB6AF2-6EFB-2865-D5D2-921718AF7895}"/>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4" name="Footer Placeholder 3">
            <a:extLst>
              <a:ext uri="{FF2B5EF4-FFF2-40B4-BE49-F238E27FC236}">
                <a16:creationId xmlns:a16="http://schemas.microsoft.com/office/drawing/2014/main" id="{E5831D6F-307E-C10A-4916-EF71A1D2D8B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3496C55-2184-3061-86B1-BB9C9870B89D}"/>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27739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9FDE6-F0BC-5EE1-D4AA-694FC0D8EDEF}"/>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3" name="Footer Placeholder 2">
            <a:extLst>
              <a:ext uri="{FF2B5EF4-FFF2-40B4-BE49-F238E27FC236}">
                <a16:creationId xmlns:a16="http://schemas.microsoft.com/office/drawing/2014/main" id="{BDC33DDD-ACB1-E22E-D5CC-3DA1C05FC7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17D603-98C4-2FAF-3311-E9BD9BAA8C2B}"/>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224051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648D-C614-C6B1-45A6-C469491DA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1156D2-6EC9-5F2F-7078-3A7BAD9741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E9F106-80C6-0FFD-42D5-960B50E21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40913-3E35-AE37-255C-B3F50E590B95}"/>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6" name="Footer Placeholder 5">
            <a:extLst>
              <a:ext uri="{FF2B5EF4-FFF2-40B4-BE49-F238E27FC236}">
                <a16:creationId xmlns:a16="http://schemas.microsoft.com/office/drawing/2014/main" id="{E065AFDF-40AE-E9DC-7816-E047750613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A3D1D1-EECE-A9B8-D3C3-25768118C989}"/>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113019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F25F-563B-F749-B08F-09C6865B4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FEE10-4CCD-29FE-5054-B74B34039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7A377D-4014-28DD-E13C-45FF206AE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AE3E7-D3C5-1E00-7779-77D3011E9280}"/>
              </a:ext>
            </a:extLst>
          </p:cNvPr>
          <p:cNvSpPr>
            <a:spLocks noGrp="1"/>
          </p:cNvSpPr>
          <p:nvPr>
            <p:ph type="dt" sz="half" idx="10"/>
          </p:nvPr>
        </p:nvSpPr>
        <p:spPr/>
        <p:txBody>
          <a:bodyPr/>
          <a:lstStyle/>
          <a:p>
            <a:fld id="{10944E8A-67AC-0347-9336-C6BA25B73F4C}" type="datetimeFigureOut">
              <a:rPr lang="en-US" smtClean="0"/>
              <a:t>6/14/22</a:t>
            </a:fld>
            <a:endParaRPr lang="en-US" dirty="0"/>
          </a:p>
        </p:txBody>
      </p:sp>
      <p:sp>
        <p:nvSpPr>
          <p:cNvPr id="6" name="Footer Placeholder 5">
            <a:extLst>
              <a:ext uri="{FF2B5EF4-FFF2-40B4-BE49-F238E27FC236}">
                <a16:creationId xmlns:a16="http://schemas.microsoft.com/office/drawing/2014/main" id="{D56C4154-50E3-F85E-DC13-C2341B787D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C60BF6-C17B-3CE5-F4B7-754077097B47}"/>
              </a:ext>
            </a:extLst>
          </p:cNvPr>
          <p:cNvSpPr>
            <a:spLocks noGrp="1"/>
          </p:cNvSpPr>
          <p:nvPr>
            <p:ph type="sldNum" sz="quarter" idx="12"/>
          </p:nvPr>
        </p:nvSpPr>
        <p:spPr/>
        <p:txBody>
          <a:bodyPr/>
          <a:lstStyle/>
          <a:p>
            <a:fld id="{6383A0B6-15E9-6F4F-9FAD-56FE46578C89}" type="slidenum">
              <a:rPr lang="en-US" smtClean="0"/>
              <a:t>‹#›</a:t>
            </a:fld>
            <a:endParaRPr lang="en-US" dirty="0"/>
          </a:p>
        </p:txBody>
      </p:sp>
    </p:spTree>
    <p:extLst>
      <p:ext uri="{BB962C8B-B14F-4D97-AF65-F5344CB8AC3E}">
        <p14:creationId xmlns:p14="http://schemas.microsoft.com/office/powerpoint/2010/main" val="217903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908B9F-9606-D37E-18A0-3CBEC9DAC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3A2FBC-301B-EB13-324C-B9C4821AB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A422-084C-2878-96EB-4CD7FE432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44E8A-67AC-0347-9336-C6BA25B73F4C}" type="datetimeFigureOut">
              <a:rPr lang="en-US" smtClean="0"/>
              <a:t>6/14/22</a:t>
            </a:fld>
            <a:endParaRPr lang="en-US" dirty="0"/>
          </a:p>
        </p:txBody>
      </p:sp>
      <p:sp>
        <p:nvSpPr>
          <p:cNvPr id="5" name="Footer Placeholder 4">
            <a:extLst>
              <a:ext uri="{FF2B5EF4-FFF2-40B4-BE49-F238E27FC236}">
                <a16:creationId xmlns:a16="http://schemas.microsoft.com/office/drawing/2014/main" id="{5F959795-72B8-64D9-0866-26C10CEB10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4BC6FA8-FB7C-5DDC-9451-D2D043EC54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3A0B6-15E9-6F4F-9FAD-56FE46578C89}" type="slidenum">
              <a:rPr lang="en-US" smtClean="0"/>
              <a:t>‹#›</a:t>
            </a:fld>
            <a:endParaRPr lang="en-US" dirty="0"/>
          </a:p>
        </p:txBody>
      </p:sp>
    </p:spTree>
    <p:extLst>
      <p:ext uri="{BB962C8B-B14F-4D97-AF65-F5344CB8AC3E}">
        <p14:creationId xmlns:p14="http://schemas.microsoft.com/office/powerpoint/2010/main" val="61313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D0976D-28FF-1833-A5A1-C7DC42A115A2}"/>
              </a:ext>
            </a:extLst>
          </p:cNvPr>
          <p:cNvSpPr>
            <a:spLocks noGrp="1"/>
          </p:cNvSpPr>
          <p:nvPr>
            <p:ph type="subTitle" idx="1"/>
          </p:nvPr>
        </p:nvSpPr>
        <p:spPr>
          <a:xfrm>
            <a:off x="1524000" y="4476593"/>
            <a:ext cx="9144000" cy="1655762"/>
          </a:xfrm>
        </p:spPr>
        <p:txBody>
          <a:bodyPr>
            <a:normAutofit fontScale="25000" lnSpcReduction="20000"/>
          </a:bodyPr>
          <a:lstStyle/>
          <a:p>
            <a:r>
              <a:rPr lang="en-US" sz="9600" b="1" i="1" dirty="0">
                <a:solidFill>
                  <a:srgbClr val="0053FF"/>
                </a:solidFill>
              </a:rPr>
              <a:t>Points hopefully worth sharing and some lessons learned</a:t>
            </a:r>
          </a:p>
          <a:p>
            <a:endParaRPr lang="en-US" dirty="0"/>
          </a:p>
          <a:p>
            <a:r>
              <a:rPr lang="en-US" sz="6200" dirty="0"/>
              <a:t>Patrick Koepele – Tuolumne River Trust</a:t>
            </a:r>
          </a:p>
          <a:p>
            <a:r>
              <a:rPr lang="en-US" sz="6200" dirty="0"/>
              <a:t>Katie Wilkinson, Stanislaus National Forest</a:t>
            </a:r>
          </a:p>
          <a:p>
            <a:r>
              <a:rPr lang="en-US" sz="6200" dirty="0"/>
              <a:t>John Buckley - CSERC</a:t>
            </a:r>
          </a:p>
          <a:p>
            <a:endParaRPr lang="en-US" dirty="0"/>
          </a:p>
        </p:txBody>
      </p:sp>
      <p:sp>
        <p:nvSpPr>
          <p:cNvPr id="2" name="Title 1">
            <a:extLst>
              <a:ext uri="{FF2B5EF4-FFF2-40B4-BE49-F238E27FC236}">
                <a16:creationId xmlns:a16="http://schemas.microsoft.com/office/drawing/2014/main" id="{6F85277D-46AA-B68B-FBB7-D70507F66E5D}"/>
              </a:ext>
            </a:extLst>
          </p:cNvPr>
          <p:cNvSpPr>
            <a:spLocks noGrp="1"/>
          </p:cNvSpPr>
          <p:nvPr>
            <p:ph type="ctrTitle"/>
          </p:nvPr>
        </p:nvSpPr>
        <p:spPr>
          <a:xfrm>
            <a:off x="2014151" y="3225114"/>
            <a:ext cx="8538520" cy="1134676"/>
          </a:xfrm>
        </p:spPr>
        <p:txBody>
          <a:bodyPr/>
          <a:lstStyle/>
          <a:p>
            <a:r>
              <a:rPr lang="en-US" b="1" dirty="0"/>
              <a:t>SERAL Project </a:t>
            </a:r>
          </a:p>
        </p:txBody>
      </p:sp>
      <p:pic>
        <p:nvPicPr>
          <p:cNvPr id="4" name="Picture 3" descr="A body of water with trees around it&#10;&#10;Description automatically generated with low confidence">
            <a:extLst>
              <a:ext uri="{FF2B5EF4-FFF2-40B4-BE49-F238E27FC236}">
                <a16:creationId xmlns:a16="http://schemas.microsoft.com/office/drawing/2014/main" id="{6C5BABF0-2DD0-8095-243B-038F5A6FA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68732" y="397586"/>
            <a:ext cx="3840480" cy="2880360"/>
          </a:xfrm>
          <a:prstGeom prst="rect">
            <a:avLst/>
          </a:prstGeom>
        </p:spPr>
      </p:pic>
      <p:pic>
        <p:nvPicPr>
          <p:cNvPr id="5" name="Picture 4" descr="A picture containing tree, outdoor, wood, forest&#10;&#10;Description automatically generated">
            <a:extLst>
              <a:ext uri="{FF2B5EF4-FFF2-40B4-BE49-F238E27FC236}">
                <a16:creationId xmlns:a16="http://schemas.microsoft.com/office/drawing/2014/main" id="{CCF26904-7A27-00E9-51E6-DC82EE05E6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856426" y="397586"/>
            <a:ext cx="3840481" cy="2880361"/>
          </a:xfrm>
          <a:prstGeom prst="rect">
            <a:avLst/>
          </a:prstGeom>
        </p:spPr>
      </p:pic>
    </p:spTree>
    <p:extLst>
      <p:ext uri="{BB962C8B-B14F-4D97-AF65-F5344CB8AC3E}">
        <p14:creationId xmlns:p14="http://schemas.microsoft.com/office/powerpoint/2010/main" val="82087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F630-D6BC-404B-9AC8-6E64813FD4B2}"/>
              </a:ext>
            </a:extLst>
          </p:cNvPr>
          <p:cNvSpPr>
            <a:spLocks noGrp="1"/>
          </p:cNvSpPr>
          <p:nvPr>
            <p:ph type="title"/>
          </p:nvPr>
        </p:nvSpPr>
        <p:spPr>
          <a:xfrm>
            <a:off x="368730" y="797251"/>
            <a:ext cx="9280094" cy="1325563"/>
          </a:xfrm>
        </p:spPr>
        <p:txBody>
          <a:bodyPr>
            <a:normAutofit fontScale="90000"/>
          </a:bodyPr>
          <a:lstStyle/>
          <a:p>
            <a:r>
              <a:rPr lang="en-US" sz="4900" b="1" dirty="0"/>
              <a:t>What actions are proposed to meet the restoration, conservation, and social needs of SERAL?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32" y="2857501"/>
            <a:ext cx="1048107" cy="1142998"/>
          </a:xfrm>
          <a:prstGeom prst="rect">
            <a:avLst/>
          </a:prstGeom>
        </p:spPr>
      </p:pic>
      <p:sp>
        <p:nvSpPr>
          <p:cNvPr id="5" name="Content Placeholder 4">
            <a:extLst>
              <a:ext uri="{FF2B5EF4-FFF2-40B4-BE49-F238E27FC236}">
                <a16:creationId xmlns:a16="http://schemas.microsoft.com/office/drawing/2014/main" id="{61CDA653-73C7-42E4-B329-DBE8F8CD2C64}"/>
              </a:ext>
            </a:extLst>
          </p:cNvPr>
          <p:cNvSpPr>
            <a:spLocks noGrp="1"/>
          </p:cNvSpPr>
          <p:nvPr>
            <p:ph idx="1"/>
          </p:nvPr>
        </p:nvSpPr>
        <p:spPr>
          <a:xfrm>
            <a:off x="207495" y="2601453"/>
            <a:ext cx="8940213" cy="3459296"/>
          </a:xfrm>
        </p:spPr>
        <p:txBody>
          <a:bodyPr>
            <a:normAutofit fontScale="77500" lnSpcReduction="20000"/>
          </a:bodyPr>
          <a:lstStyle/>
          <a:p>
            <a:r>
              <a:rPr lang="en-US" dirty="0"/>
              <a:t>Forest thinning – via timber harvest, biomass removal, or mastication</a:t>
            </a:r>
          </a:p>
          <a:p>
            <a:r>
              <a:rPr lang="en-US" dirty="0"/>
              <a:t>Fuel reduction – via mastication, or piling and burning</a:t>
            </a:r>
          </a:p>
          <a:p>
            <a:r>
              <a:rPr lang="en-US" dirty="0"/>
              <a:t>Fuelbreak Construction – via timber harvest, biomass removal, mastication, or hand thinning, or piling and burning</a:t>
            </a:r>
          </a:p>
          <a:p>
            <a:r>
              <a:rPr lang="en-US" dirty="0"/>
              <a:t>Prescribed fire – a diversity of treatments</a:t>
            </a:r>
          </a:p>
          <a:p>
            <a:r>
              <a:rPr lang="en-US" dirty="0"/>
              <a:t>Salvage of dead and dying trees – via timber harvest or biomass removal. </a:t>
            </a:r>
          </a:p>
          <a:p>
            <a:r>
              <a:rPr lang="en-US" dirty="0"/>
              <a:t>Hazard tree abatement – via timber harvest or felling.</a:t>
            </a:r>
          </a:p>
          <a:p>
            <a:r>
              <a:rPr lang="en-US" dirty="0"/>
              <a:t>Invasive Weed Control and Eradication – via manual, mechanical, cultural, or chemical methods</a:t>
            </a:r>
          </a:p>
          <a:p>
            <a:endParaRPr lang="en-US" dirty="0"/>
          </a:p>
          <a:p>
            <a:endParaRPr lang="en-US" dirty="0"/>
          </a:p>
        </p:txBody>
      </p:sp>
    </p:spTree>
    <p:extLst>
      <p:ext uri="{BB962C8B-B14F-4D97-AF65-F5344CB8AC3E}">
        <p14:creationId xmlns:p14="http://schemas.microsoft.com/office/powerpoint/2010/main" val="137072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F630-D6BC-404B-9AC8-6E64813FD4B2}"/>
              </a:ext>
            </a:extLst>
          </p:cNvPr>
          <p:cNvSpPr>
            <a:spLocks noGrp="1"/>
          </p:cNvSpPr>
          <p:nvPr>
            <p:ph type="title"/>
          </p:nvPr>
        </p:nvSpPr>
        <p:spPr>
          <a:xfrm>
            <a:off x="347362" y="202149"/>
            <a:ext cx="9280094" cy="1325563"/>
          </a:xfrm>
        </p:spPr>
        <p:txBody>
          <a:bodyPr>
            <a:normAutofit fontScale="90000"/>
          </a:bodyPr>
          <a:lstStyle/>
          <a:p>
            <a:r>
              <a:rPr lang="en-US" sz="4900" b="1" dirty="0"/>
              <a:t>How is SERAL the same or different from past forest projects?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32" y="2857501"/>
            <a:ext cx="1048107" cy="1142998"/>
          </a:xfrm>
          <a:prstGeom prst="rect">
            <a:avLst/>
          </a:prstGeom>
        </p:spPr>
      </p:pic>
      <p:sp>
        <p:nvSpPr>
          <p:cNvPr id="5" name="Content Placeholder 4">
            <a:extLst>
              <a:ext uri="{FF2B5EF4-FFF2-40B4-BE49-F238E27FC236}">
                <a16:creationId xmlns:a16="http://schemas.microsoft.com/office/drawing/2014/main" id="{61CDA653-73C7-42E4-B329-DBE8F8CD2C64}"/>
              </a:ext>
            </a:extLst>
          </p:cNvPr>
          <p:cNvSpPr>
            <a:spLocks noGrp="1"/>
          </p:cNvSpPr>
          <p:nvPr>
            <p:ph idx="1"/>
          </p:nvPr>
        </p:nvSpPr>
        <p:spPr>
          <a:xfrm>
            <a:off x="517302" y="1527712"/>
            <a:ext cx="8940213" cy="4608331"/>
          </a:xfrm>
        </p:spPr>
        <p:txBody>
          <a:bodyPr>
            <a:noAutofit/>
          </a:bodyPr>
          <a:lstStyle/>
          <a:p>
            <a:r>
              <a:rPr lang="en-US" sz="1400" b="1" dirty="0"/>
              <a:t>Same</a:t>
            </a:r>
            <a:r>
              <a:rPr lang="en-US" sz="1400" dirty="0"/>
              <a:t> – </a:t>
            </a:r>
          </a:p>
          <a:p>
            <a:pPr lvl="1">
              <a:buFont typeface="Wingdings" panose="05000000000000000000" pitchFamily="2" charset="2"/>
              <a:buChar char="Ø"/>
            </a:pPr>
            <a:r>
              <a:rPr lang="en-US" sz="1400" dirty="0"/>
              <a:t>The types of vegetation management actions proposed</a:t>
            </a:r>
          </a:p>
          <a:p>
            <a:pPr>
              <a:spcBef>
                <a:spcPts val="1200"/>
              </a:spcBef>
            </a:pPr>
            <a:r>
              <a:rPr lang="en-US" sz="1400" b="1" dirty="0"/>
              <a:t>Different</a:t>
            </a:r>
            <a:r>
              <a:rPr lang="en-US" sz="1400" dirty="0"/>
              <a:t> – </a:t>
            </a:r>
          </a:p>
          <a:p>
            <a:pPr lvl="1">
              <a:spcBef>
                <a:spcPts val="1200"/>
              </a:spcBef>
              <a:buFont typeface="Wingdings" panose="05000000000000000000" pitchFamily="2" charset="2"/>
              <a:buChar char="Ø"/>
            </a:pPr>
            <a:r>
              <a:rPr lang="en-US" sz="1400" dirty="0"/>
              <a:t>The scale of the actions we are proposing </a:t>
            </a:r>
          </a:p>
          <a:p>
            <a:pPr lvl="1">
              <a:spcBef>
                <a:spcPts val="1200"/>
              </a:spcBef>
              <a:buFont typeface="Wingdings" panose="05000000000000000000" pitchFamily="2" charset="2"/>
              <a:buChar char="Ø"/>
            </a:pPr>
            <a:r>
              <a:rPr lang="en-US" sz="1400" dirty="0"/>
              <a:t>Landscape scale objectives driven by NRV-based restoration needs (literature supported)</a:t>
            </a:r>
          </a:p>
          <a:p>
            <a:pPr lvl="1">
              <a:spcBef>
                <a:spcPts val="1200"/>
              </a:spcBef>
              <a:buFont typeface="Wingdings" panose="05000000000000000000" pitchFamily="2" charset="2"/>
              <a:buChar char="Ø"/>
            </a:pPr>
            <a:r>
              <a:rPr lang="en-US" sz="1400" dirty="0"/>
              <a:t>The sense of urgency to implement treatments and the broad support and resources available to implement the project. </a:t>
            </a:r>
          </a:p>
          <a:p>
            <a:pPr lvl="1">
              <a:spcBef>
                <a:spcPts val="1200"/>
              </a:spcBef>
              <a:buFont typeface="Wingdings" panose="05000000000000000000" pitchFamily="2" charset="2"/>
              <a:buChar char="Ø"/>
            </a:pPr>
            <a:r>
              <a:rPr lang="en-US" sz="1400" dirty="0"/>
              <a:t>Working collaboratively with YSS from the project’s inception to develop the proposed actions. Their input, broad ranging perspectives, and support have been critical. </a:t>
            </a:r>
          </a:p>
          <a:p>
            <a:pPr lvl="1">
              <a:spcBef>
                <a:spcPts val="1200"/>
              </a:spcBef>
              <a:buFont typeface="Wingdings" panose="05000000000000000000" pitchFamily="2" charset="2"/>
              <a:buChar char="Ø"/>
            </a:pPr>
            <a:r>
              <a:rPr lang="en-US" sz="1400" dirty="0"/>
              <a:t>The team of scientists and professionals who supported the effort and developed landscape conditions metrics we used to assess both the need for treatment and where treatments are proposed</a:t>
            </a:r>
          </a:p>
          <a:p>
            <a:pPr lvl="1">
              <a:spcBef>
                <a:spcPts val="1200"/>
              </a:spcBef>
              <a:buFont typeface="Wingdings" panose="05000000000000000000" pitchFamily="2" charset="2"/>
              <a:buChar char="Ø"/>
            </a:pPr>
            <a:r>
              <a:rPr lang="en-US" sz="1400" dirty="0"/>
              <a:t>The use of </a:t>
            </a:r>
            <a:r>
              <a:rPr lang="en-US" sz="1400" b="1" dirty="0"/>
              <a:t>ForSys</a:t>
            </a:r>
            <a:r>
              <a:rPr lang="en-US" sz="1400" dirty="0"/>
              <a:t>, a scenario planning tool which enabled the team to rapidly synthesize the suite of landscape condition metrics to locate and select proposed treatment areas within the project area.  </a:t>
            </a:r>
          </a:p>
          <a:p>
            <a:pPr lvl="1">
              <a:spcBef>
                <a:spcPts val="1200"/>
              </a:spcBef>
              <a:buFont typeface="Wingdings" panose="05000000000000000000" pitchFamily="2" charset="2"/>
              <a:buChar char="Ø"/>
            </a:pPr>
            <a:r>
              <a:rPr lang="en-US" sz="1400" dirty="0"/>
              <a:t>Using Potential wildland fire Operational Delineations (PODS) for implementation prioritization and strategies. </a:t>
            </a:r>
          </a:p>
          <a:p>
            <a:pPr lvl="1">
              <a:spcBef>
                <a:spcPts val="1200"/>
              </a:spcBef>
              <a:buFont typeface="Wingdings" panose="05000000000000000000" pitchFamily="2" charset="2"/>
              <a:buChar char="Ø"/>
            </a:pPr>
            <a:r>
              <a:rPr lang="en-US" sz="1400" dirty="0"/>
              <a:t>Adopts / Applies the management approaches and conservation strategies presented in the 2019 Conservation Strategy for the CSO in the Sierra Nevada via project-specific forest plan amendments. </a:t>
            </a:r>
          </a:p>
          <a:p>
            <a:pPr lvl="1">
              <a:spcBef>
                <a:spcPts val="1200"/>
              </a:spcBef>
              <a:buFont typeface="Wingdings" panose="05000000000000000000" pitchFamily="2" charset="2"/>
              <a:buChar char="Ø"/>
            </a:pPr>
            <a:r>
              <a:rPr lang="en-US" sz="1400" dirty="0"/>
              <a:t>Includes some Condition-Based Management Actions</a:t>
            </a:r>
          </a:p>
          <a:p>
            <a:pPr lvl="1">
              <a:spcBef>
                <a:spcPts val="1200"/>
              </a:spcBef>
              <a:buFont typeface="Wingdings" panose="05000000000000000000" pitchFamily="2" charset="2"/>
              <a:buChar char="Ø"/>
            </a:pPr>
            <a:r>
              <a:rPr lang="en-US" sz="1400" dirty="0"/>
              <a:t>Focused Analysis </a:t>
            </a:r>
          </a:p>
        </p:txBody>
      </p:sp>
    </p:spTree>
    <p:extLst>
      <p:ext uri="{BB962C8B-B14F-4D97-AF65-F5344CB8AC3E}">
        <p14:creationId xmlns:p14="http://schemas.microsoft.com/office/powerpoint/2010/main" val="258593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2729-CE04-4629-9EF1-C20B64244E86}"/>
              </a:ext>
            </a:extLst>
          </p:cNvPr>
          <p:cNvSpPr>
            <a:spLocks noGrp="1"/>
          </p:cNvSpPr>
          <p:nvPr>
            <p:ph type="title"/>
          </p:nvPr>
        </p:nvSpPr>
        <p:spPr>
          <a:xfrm>
            <a:off x="3940790" y="1001543"/>
            <a:ext cx="7664951" cy="1499158"/>
          </a:xfrm>
        </p:spPr>
        <p:txBody>
          <a:bodyPr>
            <a:normAutofit fontScale="90000"/>
          </a:bodyPr>
          <a:lstStyle/>
          <a:p>
            <a:r>
              <a:rPr lang="en-US" sz="3100" b="1" dirty="0">
                <a:latin typeface="+mn-lt"/>
              </a:rPr>
              <a:t>How does the 2019 CA Spotted Owl Conservation Strategy differ from the Framework Owl policies?</a:t>
            </a:r>
            <a:br>
              <a:rPr lang="en-US" sz="3100" b="1" dirty="0">
                <a:latin typeface="+mn-lt"/>
              </a:rPr>
            </a:br>
            <a:br>
              <a:rPr lang="en-US" sz="3100" b="1" dirty="0">
                <a:latin typeface="+mn-lt"/>
              </a:rPr>
            </a:br>
            <a:r>
              <a:rPr lang="en-US" sz="1800" b="1" dirty="0">
                <a:latin typeface="+mn-lt"/>
              </a:rPr>
              <a:t>T</a:t>
            </a:r>
            <a:r>
              <a:rPr lang="en-US" sz="1800" dirty="0">
                <a:latin typeface="+mn-lt"/>
              </a:rPr>
              <a:t>he spotted owl is a USFS indicator species for other late seral forest habitat wildlife.</a:t>
            </a:r>
            <a:br>
              <a:rPr lang="en-US" sz="1800" dirty="0">
                <a:latin typeface="+mn-lt"/>
              </a:rPr>
            </a:br>
            <a:r>
              <a:rPr lang="en-US" sz="1800" dirty="0">
                <a:latin typeface="+mn-lt"/>
              </a:rPr>
              <a:t>Initial years of owl science tied suitable owl habitat to maintaining dense forest stands.</a:t>
            </a:r>
            <a:br>
              <a:rPr lang="en-US" sz="1800" dirty="0">
                <a:latin typeface="+mn-lt"/>
              </a:rPr>
            </a:br>
            <a:r>
              <a:rPr lang="en-US" sz="1800" dirty="0">
                <a:latin typeface="+mn-lt"/>
              </a:rPr>
              <a:t>More recent science now ties owl use of habitat to clumps and patches of tall, large trees.</a:t>
            </a:r>
            <a:br>
              <a:rPr lang="en-US" sz="2800" b="1" dirty="0">
                <a:latin typeface="+mn-lt"/>
              </a:rPr>
            </a:br>
            <a:br>
              <a:rPr lang="en-US" sz="2800" b="1" dirty="0">
                <a:latin typeface="+mn-lt"/>
              </a:rPr>
            </a:br>
            <a:endParaRPr lang="en-US" sz="2800" b="1" dirty="0">
              <a:latin typeface="+mn-lt"/>
            </a:endParaRPr>
          </a:p>
        </p:txBody>
      </p:sp>
      <p:sp>
        <p:nvSpPr>
          <p:cNvPr id="3" name="Content Placeholder 2">
            <a:extLst>
              <a:ext uri="{FF2B5EF4-FFF2-40B4-BE49-F238E27FC236}">
                <a16:creationId xmlns:a16="http://schemas.microsoft.com/office/drawing/2014/main" id="{DE5C8F3E-507E-A975-6524-7A226BEF0241}"/>
              </a:ext>
            </a:extLst>
          </p:cNvPr>
          <p:cNvSpPr>
            <a:spLocks noGrp="1"/>
          </p:cNvSpPr>
          <p:nvPr>
            <p:ph idx="1"/>
          </p:nvPr>
        </p:nvSpPr>
        <p:spPr>
          <a:xfrm>
            <a:off x="838200" y="2783182"/>
            <a:ext cx="10515600" cy="4502425"/>
          </a:xfrm>
        </p:spPr>
        <p:txBody>
          <a:bodyPr/>
          <a:lstStyle/>
          <a:p>
            <a:endParaRPr lang="en-US" sz="800" dirty="0"/>
          </a:p>
          <a:p>
            <a:r>
              <a:rPr lang="en-US" sz="2000" dirty="0"/>
              <a:t>Logging within 300-acre PACs	(2019 policy = 100 acres)	        </a:t>
            </a:r>
            <a:r>
              <a:rPr lang="en-US" sz="2000" dirty="0">
                <a:solidFill>
                  <a:srgbClr val="0053FF"/>
                </a:solidFill>
              </a:rPr>
              <a:t>YSS – Set 20” </a:t>
            </a:r>
            <a:r>
              <a:rPr lang="en-US" sz="2000" dirty="0" err="1">
                <a:solidFill>
                  <a:srgbClr val="0053FF"/>
                </a:solidFill>
              </a:rPr>
              <a:t>dbh</a:t>
            </a:r>
            <a:r>
              <a:rPr lang="en-US" sz="2000" dirty="0">
                <a:solidFill>
                  <a:srgbClr val="0053FF"/>
                </a:solidFill>
              </a:rPr>
              <a:t> limit in PACs</a:t>
            </a:r>
          </a:p>
          <a:p>
            <a:pPr marL="0" indent="0">
              <a:buNone/>
            </a:pPr>
            <a:endParaRPr lang="en-US" sz="800" dirty="0">
              <a:highlight>
                <a:srgbClr val="FFFF00"/>
              </a:highlight>
            </a:endParaRPr>
          </a:p>
          <a:p>
            <a:r>
              <a:rPr lang="en-US" sz="2000" dirty="0"/>
              <a:t>Much higher diameter limits for logging (“up to 40” dbh in certain limited situations)  </a:t>
            </a:r>
          </a:p>
          <a:p>
            <a:pPr marL="0" indent="0">
              <a:buNone/>
            </a:pPr>
            <a:r>
              <a:rPr lang="en-US" sz="2000" dirty="0"/>
              <a:t>	</a:t>
            </a:r>
            <a:r>
              <a:rPr lang="en-US" sz="2000" dirty="0">
                <a:solidFill>
                  <a:srgbClr val="0053FF"/>
                </a:solidFill>
              </a:rPr>
              <a:t>   YSS    – only up to 34” dbh </a:t>
            </a:r>
            <a:r>
              <a:rPr lang="en-US" sz="2000" dirty="0"/>
              <a:t>for shade-tolerant white fir and incense cedar</a:t>
            </a:r>
          </a:p>
          <a:p>
            <a:pPr marL="0" indent="0">
              <a:buNone/>
            </a:pPr>
            <a:r>
              <a:rPr lang="en-US" sz="2000" dirty="0"/>
              <a:t>		</a:t>
            </a:r>
            <a:r>
              <a:rPr lang="en-US" sz="2000" dirty="0">
                <a:solidFill>
                  <a:srgbClr val="0053FF"/>
                </a:solidFill>
              </a:rPr>
              <a:t>and only outside of CSO Territories</a:t>
            </a:r>
            <a:r>
              <a:rPr lang="en-US" sz="2000" dirty="0"/>
              <a:t>, and only when a 30” residual tree is left</a:t>
            </a:r>
          </a:p>
          <a:p>
            <a:pPr marL="0" indent="0">
              <a:buNone/>
            </a:pPr>
            <a:r>
              <a:rPr lang="en-US" sz="2000" dirty="0"/>
              <a:t>		(plus in Territories, YSS set a limit of 24” dbh for pines, Douglas firs)</a:t>
            </a:r>
          </a:p>
          <a:p>
            <a:pPr marL="0" indent="0">
              <a:buNone/>
            </a:pPr>
            <a:endParaRPr lang="en-US" sz="800" dirty="0"/>
          </a:p>
          <a:p>
            <a:pPr marL="0" indent="0">
              <a:buNone/>
            </a:pPr>
            <a:r>
              <a:rPr lang="en-US" sz="2000" dirty="0"/>
              <a:t>•  Circular Territories versus amoeba-type layout of best quality habitat </a:t>
            </a:r>
          </a:p>
          <a:p>
            <a:pPr marL="0" indent="0">
              <a:buNone/>
            </a:pPr>
            <a:r>
              <a:rPr lang="en-US" sz="2000" dirty="0"/>
              <a:t>•  PAC retirement criteria  </a:t>
            </a:r>
          </a:p>
        </p:txBody>
      </p:sp>
      <p:pic>
        <p:nvPicPr>
          <p:cNvPr id="5" name="Picture 4" descr="An owl sitting on a tree&#10;&#10;Description automatically generated with medium confidence">
            <a:extLst>
              <a:ext uri="{FF2B5EF4-FFF2-40B4-BE49-F238E27FC236}">
                <a16:creationId xmlns:a16="http://schemas.microsoft.com/office/drawing/2014/main" id="{BB385240-8DBB-6CA2-219C-B437F037B533}"/>
              </a:ext>
            </a:extLst>
          </p:cNvPr>
          <p:cNvPicPr>
            <a:picLocks noChangeAspect="1"/>
          </p:cNvPicPr>
          <p:nvPr/>
        </p:nvPicPr>
        <p:blipFill>
          <a:blip r:embed="rId2"/>
          <a:stretch>
            <a:fillRect/>
          </a:stretch>
        </p:blipFill>
        <p:spPr>
          <a:xfrm>
            <a:off x="586259" y="405742"/>
            <a:ext cx="3169920" cy="2377440"/>
          </a:xfrm>
          <a:prstGeom prst="rect">
            <a:avLst/>
          </a:prstGeom>
        </p:spPr>
      </p:pic>
    </p:spTree>
    <p:extLst>
      <p:ext uri="{BB962C8B-B14F-4D97-AF65-F5344CB8AC3E}">
        <p14:creationId xmlns:p14="http://schemas.microsoft.com/office/powerpoint/2010/main" val="380500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5BA2-FFE2-5EE9-6AD6-805E97B058BB}"/>
              </a:ext>
            </a:extLst>
          </p:cNvPr>
          <p:cNvSpPr>
            <a:spLocks noGrp="1"/>
          </p:cNvSpPr>
          <p:nvPr>
            <p:ph type="title"/>
          </p:nvPr>
        </p:nvSpPr>
        <p:spPr>
          <a:xfrm>
            <a:off x="255495" y="-379880"/>
            <a:ext cx="8108576" cy="7617759"/>
          </a:xfrm>
        </p:spPr>
        <p:txBody>
          <a:bodyPr>
            <a:normAutofit/>
          </a:bodyPr>
          <a:lstStyle/>
          <a:p>
            <a:r>
              <a:rPr lang="en-US" sz="3600" b="1" dirty="0">
                <a:latin typeface="+mn-lt"/>
              </a:rPr>
              <a:t>Herbicide use in the SERAL project</a:t>
            </a:r>
            <a:br>
              <a:rPr lang="en-US" sz="2700" b="1" dirty="0"/>
            </a:br>
            <a:br>
              <a:rPr lang="en-US" sz="2000" b="1" dirty="0">
                <a:latin typeface="+mn-lt"/>
              </a:rPr>
            </a:br>
            <a:r>
              <a:rPr lang="en-US" sz="2000" b="1" dirty="0">
                <a:latin typeface="+mn-lt"/>
              </a:rPr>
              <a:t>The issue of herbicide use can be very polarizing.  </a:t>
            </a:r>
            <a:br>
              <a:rPr lang="en-US" sz="2000" b="1" dirty="0">
                <a:latin typeface="+mn-lt"/>
              </a:rPr>
            </a:br>
            <a:br>
              <a:rPr lang="en-US" sz="2000" b="1" dirty="0">
                <a:latin typeface="+mn-lt"/>
              </a:rPr>
            </a:br>
            <a:r>
              <a:rPr lang="en-US" sz="1600" dirty="0">
                <a:latin typeface="+mn-lt"/>
              </a:rPr>
              <a:t>After input from YSS, the Forest Service narrowed its proposed herbicide use in the SERAL project area to primarily aim to treat invasive weeds where currently known populations were already identified.</a:t>
            </a:r>
            <a:br>
              <a:rPr lang="en-US" sz="1600" b="1" dirty="0">
                <a:solidFill>
                  <a:srgbClr val="FF0000"/>
                </a:solidFill>
                <a:latin typeface="+mn-lt"/>
              </a:rPr>
            </a:br>
            <a:br>
              <a:rPr lang="en-US" sz="1600" dirty="0">
                <a:latin typeface="+mn-lt"/>
              </a:rPr>
            </a:br>
            <a:r>
              <a:rPr lang="en-US" sz="1600" dirty="0">
                <a:latin typeface="+mn-lt"/>
              </a:rPr>
              <a:t>After receiving public comments, the Forest further adapted by choosing to limit herbicide treatments in the SERAL area to a maximum of 285 acres. The USFS also agreed to make herbicides the last choice if alternative treatments are feasible.  And most important, herbicides in the vast SERAL project would ONLY be used for invasive weeds, not for fuel breaks or for other vegetation management which greatly increases controversy.</a:t>
            </a:r>
            <a:br>
              <a:rPr lang="en-US" sz="1600" dirty="0">
                <a:latin typeface="+mn-lt"/>
              </a:rPr>
            </a:br>
            <a:br>
              <a:rPr lang="en-US" sz="1600" dirty="0">
                <a:latin typeface="+mn-lt"/>
              </a:rPr>
            </a:br>
            <a:r>
              <a:rPr lang="en-US" sz="1600" dirty="0">
                <a:latin typeface="+mn-lt"/>
              </a:rPr>
              <a:t>Then in response to DEIS comments, the Forest Service dropped the planned use of two of the seven possible herbicides originally listed in the EIS based on public comments objecting to the higher calculated health risk for workers posed by those two herbicides.</a:t>
            </a:r>
            <a:br>
              <a:rPr lang="en-US" sz="1600" dirty="0">
                <a:latin typeface="+mn-lt"/>
              </a:rPr>
            </a:br>
            <a:br>
              <a:rPr lang="en-US" sz="1600" dirty="0">
                <a:latin typeface="+mn-lt"/>
              </a:rPr>
            </a:br>
            <a:r>
              <a:rPr lang="en-US" sz="1600" b="1" dirty="0">
                <a:solidFill>
                  <a:srgbClr val="0053FF"/>
                </a:solidFill>
                <a:latin typeface="+mn-lt"/>
              </a:rPr>
              <a:t>The key take-away is that herbicide use ended up NOT being a highly controversial issue in the SERAL project because the Forest staff carefully minimized controversy on that issue by responding to public comments and strictly limiting herbicide use to treating invasive, noxious weeds on a relatively small number of acres.</a:t>
            </a:r>
          </a:p>
        </p:txBody>
      </p:sp>
      <p:pic>
        <p:nvPicPr>
          <p:cNvPr id="6" name="Picture 5">
            <a:extLst>
              <a:ext uri="{FF2B5EF4-FFF2-40B4-BE49-F238E27FC236}">
                <a16:creationId xmlns:a16="http://schemas.microsoft.com/office/drawing/2014/main" id="{629BCDDE-4442-C97B-7E28-3A3EACEFC5D4}"/>
              </a:ext>
            </a:extLst>
          </p:cNvPr>
          <p:cNvPicPr>
            <a:picLocks noChangeAspect="1"/>
          </p:cNvPicPr>
          <p:nvPr/>
        </p:nvPicPr>
        <p:blipFill rotWithShape="1">
          <a:blip r:embed="rId2"/>
          <a:srcRect l="36048" t="-6757" b="1"/>
          <a:stretch/>
        </p:blipFill>
        <p:spPr>
          <a:xfrm>
            <a:off x="8619567" y="1264023"/>
            <a:ext cx="2923173" cy="3657600"/>
          </a:xfrm>
          <a:prstGeom prst="rect">
            <a:avLst/>
          </a:prstGeom>
        </p:spPr>
      </p:pic>
    </p:spTree>
    <p:extLst>
      <p:ext uri="{BB962C8B-B14F-4D97-AF65-F5344CB8AC3E}">
        <p14:creationId xmlns:p14="http://schemas.microsoft.com/office/powerpoint/2010/main" val="2125899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5BA2-FFE2-5EE9-6AD6-805E97B058BB}"/>
              </a:ext>
            </a:extLst>
          </p:cNvPr>
          <p:cNvSpPr>
            <a:spLocks noGrp="1"/>
          </p:cNvSpPr>
          <p:nvPr>
            <p:ph type="title"/>
          </p:nvPr>
        </p:nvSpPr>
        <p:spPr>
          <a:xfrm>
            <a:off x="838200" y="824949"/>
            <a:ext cx="10658061" cy="806105"/>
          </a:xfrm>
        </p:spPr>
        <p:txBody>
          <a:bodyPr>
            <a:normAutofit/>
          </a:bodyPr>
          <a:lstStyle/>
          <a:p>
            <a:r>
              <a:rPr lang="en-US" sz="2800" b="1" dirty="0">
                <a:latin typeface="+mn-lt"/>
              </a:rPr>
              <a:t>Summary of the SERAL planning process </a:t>
            </a:r>
            <a:r>
              <a:rPr lang="en-US" sz="2400" b="1" dirty="0">
                <a:latin typeface="+mn-lt"/>
              </a:rPr>
              <a:t>	</a:t>
            </a:r>
            <a:r>
              <a:rPr lang="en-US" sz="1600" b="1" dirty="0">
                <a:solidFill>
                  <a:srgbClr val="FF0000"/>
                </a:solidFill>
                <a:latin typeface="+mn-lt"/>
              </a:rPr>
              <a:t>	</a:t>
            </a:r>
            <a:endParaRPr lang="en-US" sz="2400" b="1" dirty="0">
              <a:latin typeface="+mn-lt"/>
            </a:endParaRPr>
          </a:p>
        </p:txBody>
      </p:sp>
      <p:sp>
        <p:nvSpPr>
          <p:cNvPr id="3" name="Content Placeholder 2">
            <a:extLst>
              <a:ext uri="{FF2B5EF4-FFF2-40B4-BE49-F238E27FC236}">
                <a16:creationId xmlns:a16="http://schemas.microsoft.com/office/drawing/2014/main" id="{17016BB3-4B8D-0245-14C3-840815F1AEDE}"/>
              </a:ext>
            </a:extLst>
          </p:cNvPr>
          <p:cNvSpPr>
            <a:spLocks noGrp="1"/>
          </p:cNvSpPr>
          <p:nvPr>
            <p:ph idx="1"/>
          </p:nvPr>
        </p:nvSpPr>
        <p:spPr>
          <a:xfrm>
            <a:off x="838200" y="1896866"/>
            <a:ext cx="10515600" cy="4351338"/>
          </a:xfrm>
        </p:spPr>
        <p:txBody>
          <a:bodyPr>
            <a:normAutofit/>
          </a:bodyPr>
          <a:lstStyle/>
          <a:p>
            <a:pPr marL="0" indent="0">
              <a:buNone/>
            </a:pPr>
            <a:r>
              <a:rPr lang="en-US" sz="2000" b="1" dirty="0">
                <a:solidFill>
                  <a:srgbClr val="0053FF"/>
                </a:solidFill>
              </a:rPr>
              <a:t>Scoping</a:t>
            </a:r>
            <a:r>
              <a:rPr lang="en-US" sz="2000" b="1" dirty="0"/>
              <a:t> – </a:t>
            </a:r>
            <a:r>
              <a:rPr lang="en-US" sz="2000" dirty="0"/>
              <a:t>July 2020  30-day comment period, 22 comment letters from 21 entities</a:t>
            </a:r>
          </a:p>
          <a:p>
            <a:pPr marL="0" indent="0">
              <a:buNone/>
            </a:pPr>
            <a:r>
              <a:rPr lang="en-US" sz="2000" b="1" dirty="0">
                <a:solidFill>
                  <a:srgbClr val="0053FF"/>
                </a:solidFill>
              </a:rPr>
              <a:t>Virtual Public Meeting – </a:t>
            </a:r>
            <a:r>
              <a:rPr lang="en-US" sz="2000" dirty="0"/>
              <a:t>August 2020, 70+ attendees</a:t>
            </a:r>
          </a:p>
          <a:p>
            <a:pPr marL="0" indent="0">
              <a:buNone/>
            </a:pPr>
            <a:r>
              <a:rPr lang="en-US" sz="2000" b="1" dirty="0">
                <a:solidFill>
                  <a:srgbClr val="0053FF"/>
                </a:solidFill>
              </a:rPr>
              <a:t>DEIS</a:t>
            </a:r>
            <a:r>
              <a:rPr lang="en-US" sz="2000" dirty="0">
                <a:solidFill>
                  <a:srgbClr val="0053FF"/>
                </a:solidFill>
              </a:rPr>
              <a:t> </a:t>
            </a:r>
            <a:r>
              <a:rPr lang="en-US" sz="2000" dirty="0"/>
              <a:t> December 2021, 45-day comment period, 23 unique letters and 38-form letters. </a:t>
            </a:r>
          </a:p>
          <a:p>
            <a:pPr marL="0" indent="0">
              <a:buNone/>
            </a:pPr>
            <a:r>
              <a:rPr lang="en-US" sz="2000" b="1" dirty="0">
                <a:solidFill>
                  <a:srgbClr val="0053FF"/>
                </a:solidFill>
              </a:rPr>
              <a:t>Virtual Public Meeting - </a:t>
            </a:r>
            <a:r>
              <a:rPr lang="en-US" sz="2000" dirty="0"/>
              <a:t> Two in January 2021, 75+ attendees</a:t>
            </a:r>
          </a:p>
          <a:p>
            <a:pPr marL="0" indent="0">
              <a:buNone/>
            </a:pPr>
            <a:r>
              <a:rPr lang="en-US" sz="2000" b="1" dirty="0">
                <a:solidFill>
                  <a:srgbClr val="0053FF"/>
                </a:solidFill>
              </a:rPr>
              <a:t>FEIS NOA </a:t>
            </a:r>
            <a:r>
              <a:rPr lang="en-US" sz="2000" dirty="0"/>
              <a:t>February 2021</a:t>
            </a:r>
          </a:p>
          <a:p>
            <a:pPr marL="0" indent="0">
              <a:buNone/>
            </a:pPr>
            <a:r>
              <a:rPr lang="en-US" sz="2000" b="1" dirty="0">
                <a:solidFill>
                  <a:srgbClr val="0053FF"/>
                </a:solidFill>
              </a:rPr>
              <a:t>ROD-1 Signed - </a:t>
            </a:r>
            <a:r>
              <a:rPr lang="en-US" sz="2000" dirty="0"/>
              <a:t>March 2021</a:t>
            </a:r>
          </a:p>
          <a:p>
            <a:pPr marL="0" indent="0">
              <a:buNone/>
            </a:pPr>
            <a:r>
              <a:rPr lang="en-US" sz="2000" b="1" dirty="0">
                <a:solidFill>
                  <a:srgbClr val="0053FF"/>
                </a:solidFill>
              </a:rPr>
              <a:t>Administrative Review (Objection Periods) –  </a:t>
            </a:r>
            <a:r>
              <a:rPr lang="en-US" sz="2000" dirty="0"/>
              <a:t>ROD-2: February 2021, 45-day objection period</a:t>
            </a:r>
          </a:p>
          <a:p>
            <a:pPr marL="0" indent="0">
              <a:buNone/>
            </a:pPr>
            <a:r>
              <a:rPr lang="en-US" sz="2000" dirty="0"/>
              <a:t>				                   ROD-3: March 2021, 45-day objection period</a:t>
            </a:r>
          </a:p>
          <a:p>
            <a:pPr marL="0" indent="0">
              <a:buNone/>
            </a:pPr>
            <a:endParaRPr lang="en-US" sz="2000" dirty="0"/>
          </a:p>
          <a:p>
            <a:pPr marL="0" indent="0">
              <a:buNone/>
            </a:pPr>
            <a:r>
              <a:rPr lang="en-US" sz="2000" dirty="0"/>
              <a:t>(We’ll explain more about the three different Record of Decision </a:t>
            </a:r>
            <a:r>
              <a:rPr lang="en-US" sz="2000" dirty="0" err="1"/>
              <a:t>docments</a:t>
            </a:r>
            <a:r>
              <a:rPr lang="en-US" sz="2000" dirty="0"/>
              <a:t> in later slides.)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90685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58C4EAA-FC2B-4F56-82C9-7612D15EC069}"/>
              </a:ext>
            </a:extLst>
          </p:cNvPr>
          <p:cNvGraphicFramePr>
            <a:graphicFrameLocks noGrp="1"/>
          </p:cNvGraphicFramePr>
          <p:nvPr/>
        </p:nvGraphicFramePr>
        <p:xfrm>
          <a:off x="384798" y="1189533"/>
          <a:ext cx="11151420" cy="5325494"/>
        </p:xfrm>
        <a:graphic>
          <a:graphicData uri="http://schemas.openxmlformats.org/drawingml/2006/table">
            <a:tbl>
              <a:tblPr firstRow="1" firstCol="1" lastRow="1" lastCol="1" bandRow="1" bandCol="1"/>
              <a:tblGrid>
                <a:gridCol w="1785747">
                  <a:extLst>
                    <a:ext uri="{9D8B030D-6E8A-4147-A177-3AD203B41FA5}">
                      <a16:colId xmlns:a16="http://schemas.microsoft.com/office/drawing/2014/main" val="4078646531"/>
                    </a:ext>
                  </a:extLst>
                </a:gridCol>
                <a:gridCol w="7838581">
                  <a:extLst>
                    <a:ext uri="{9D8B030D-6E8A-4147-A177-3AD203B41FA5}">
                      <a16:colId xmlns:a16="http://schemas.microsoft.com/office/drawing/2014/main" val="3351978221"/>
                    </a:ext>
                  </a:extLst>
                </a:gridCol>
                <a:gridCol w="1527092">
                  <a:extLst>
                    <a:ext uri="{9D8B030D-6E8A-4147-A177-3AD203B41FA5}">
                      <a16:colId xmlns:a16="http://schemas.microsoft.com/office/drawing/2014/main" val="2458839092"/>
                    </a:ext>
                  </a:extLst>
                </a:gridCol>
              </a:tblGrid>
              <a:tr h="0">
                <a:tc>
                  <a:txBody>
                    <a:bodyPr/>
                    <a:lstStyle/>
                    <a:p>
                      <a:pPr marL="0" marR="0" algn="ctr">
                        <a:lnSpc>
                          <a:spcPct val="100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Comment Topic</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Cause and Effect</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Addressed</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264088"/>
                  </a:ext>
                </a:extLst>
              </a:tr>
              <a:tr h="0">
                <a:tc rowSpan="6">
                  <a:txBody>
                    <a:bodyPr/>
                    <a:lstStyle/>
                    <a:p>
                      <a:pPr marL="0" marR="0" algn="ctr">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Forest Thinning</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 Forest thinning will reduce habitat quality of CSO habitat.</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1A</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401716"/>
                  </a:ext>
                </a:extLst>
              </a:tr>
              <a:tr h="0">
                <a:tc vMerge="1">
                  <a:txBody>
                    <a:bodyPr/>
                    <a:lstStyle/>
                    <a:p>
                      <a:endParaRPr lang="en-US"/>
                    </a:p>
                  </a:txBody>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B. Forest thinning within CSO PACs is not necessary to increase landscape resilience.</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1B</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558128"/>
                  </a:ext>
                </a:extLst>
              </a:tr>
              <a:tr h="0">
                <a:tc vMerge="1">
                  <a:txBody>
                    <a:bodyPr/>
                    <a:lstStyle/>
                    <a:p>
                      <a:endParaRPr lang="en-US"/>
                    </a:p>
                  </a:txBody>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C. Forest thinning DBH limits will impact the project’s ability to effectively reduce stand densities.</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3A</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952790"/>
                  </a:ext>
                </a:extLst>
              </a:tr>
              <a:tr h="0">
                <a:tc vMerge="1">
                  <a:txBody>
                    <a:bodyPr/>
                    <a:lstStyle/>
                    <a:p>
                      <a:endParaRPr lang="en-US"/>
                    </a:p>
                  </a:txBody>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D. Allowing trees greater than 30-inches DBH to be cut and removed is not necessary to increase landscape resilience.</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3B</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057420"/>
                  </a:ext>
                </a:extLst>
              </a:tr>
              <a:tr h="0">
                <a:tc vMerge="1">
                  <a:txBody>
                    <a:bodyPr/>
                    <a:lstStyle/>
                    <a:p>
                      <a:endParaRPr lang="en-US"/>
                    </a:p>
                  </a:txBody>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E. Forest thinning DBH limits will impact the project’s ability to provide timber (wood product) to local and regional communities and the ability to implement the proposed treatments.</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4</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8541944"/>
                  </a:ext>
                </a:extLst>
              </a:tr>
              <a:tr h="0">
                <a:tc vMerge="1">
                  <a:txBody>
                    <a:bodyPr/>
                    <a:lstStyle/>
                    <a:p>
                      <a:endParaRPr lang="en-US"/>
                    </a:p>
                  </a:txBody>
                  <a:tcPr/>
                </a:tc>
                <a:tc>
                  <a:txBody>
                    <a:bodyPr/>
                    <a:lstStyle/>
                    <a:p>
                      <a:pPr marL="0" marR="0" algn="l">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F. Forest thinning and fuel reduction treatments may impact the characteristics of eligible wild and scenic river segments and diminish their eligibility for future designation.</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5</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596263"/>
                  </a:ext>
                </a:extLst>
              </a:tr>
              <a:tr h="0">
                <a:tc rowSpan="3">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Project-Specific Forest Plan Amendments</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A. Delineating a circular territory rather than home range core areas could result in an insufficient quantity and quality of owl habitat conserved and protected </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6A</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655527"/>
                  </a:ext>
                </a:extLst>
              </a:tr>
              <a:tr h="0">
                <a:tc vMerge="1">
                  <a:txBody>
                    <a:bodyPr/>
                    <a:lstStyle/>
                    <a:p>
                      <a:endParaRPr lang="en-US"/>
                    </a:p>
                  </a:txBody>
                  <a:tcPr/>
                </a:tc>
                <a:tc>
                  <a:txBody>
                    <a:bodyPr/>
                    <a:lstStyle/>
                    <a:p>
                      <a:pPr marL="0" marR="0" algn="l">
                        <a:lnSpc>
                          <a:spcPct val="100000"/>
                        </a:lnSpc>
                        <a:spcBef>
                          <a:spcPts val="0"/>
                        </a:spcBef>
                        <a:spcAft>
                          <a:spcPts val="0"/>
                        </a:spcAft>
                      </a:pPr>
                      <a:r>
                        <a:rPr lang="en-US" sz="1400" spc="-1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 Retiring owl PACs based on lack of occupancy will lessen protections for owls compared to current management direction.</a:t>
                      </a:r>
                      <a:endParaRPr lang="en-US" sz="1400" spc="-1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00000"/>
                        </a:lnSpc>
                        <a:spcBef>
                          <a:spcPts val="0"/>
                        </a:spcBef>
                        <a:spcAft>
                          <a:spcPts val="0"/>
                        </a:spcAft>
                      </a:pPr>
                      <a:r>
                        <a:rPr lang="en-US" sz="1400" spc="-1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Analysis Issue 6B</a:t>
                      </a:r>
                      <a:endParaRPr lang="en-US" sz="1400" spc="-1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17927386"/>
                  </a:ext>
                </a:extLst>
              </a:tr>
              <a:tr h="0">
                <a:tc vMerge="1">
                  <a:txBody>
                    <a:bodyPr/>
                    <a:lstStyle/>
                    <a:p>
                      <a:endParaRPr lang="en-US"/>
                    </a:p>
                  </a:txBody>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C. Allowing habitat quality reduction in up to 1/3 of a PAC will lessen protections for owls compared to current management direction. </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Analysis Issue 6C</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38942881"/>
                  </a:ext>
                </a:extLst>
              </a:tr>
              <a:tr h="0">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Herbicides</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The use of herbicides to treat non-native invasive weeds may affect human health and the health and diversity of other native species. </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Analysis Issue 8</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324887"/>
                  </a:ext>
                </a:extLst>
              </a:tr>
              <a:tr h="0">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Salvage</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The proposed salvage of insect-, disease-, drought-, and wildfire-killed trees lacks the site-specificity necessary to assess the potential impacts to the environment. </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a:effectLst/>
                          <a:latin typeface="Calibri" panose="020F0502020204030204" pitchFamily="34" charset="0"/>
                          <a:ea typeface="Times New Roman" panose="02020603050405020304" pitchFamily="18" charset="0"/>
                          <a:cs typeface="Times New Roman" panose="02020603050405020304" pitchFamily="18" charset="0"/>
                        </a:rPr>
                        <a:t>Alternative Modifications</a:t>
                      </a:r>
                      <a:r>
                        <a:rPr lang="en-US" sz="1400" spc="-10" baseline="30000">
                          <a:effectLst/>
                          <a:latin typeface="Calibri" panose="020F0502020204030204" pitchFamily="34" charset="0"/>
                          <a:ea typeface="Times New Roman" panose="02020603050405020304" pitchFamily="18" charset="0"/>
                          <a:cs typeface="Times New Roman" panose="02020603050405020304" pitchFamily="18" charset="0"/>
                        </a:rPr>
                        <a:t> </a:t>
                      </a:r>
                      <a:r>
                        <a:rPr lang="en-US" sz="1400" spc="-10">
                          <a:effectLst/>
                          <a:latin typeface="Calibri" panose="020F0502020204030204" pitchFamily="34" charset="0"/>
                          <a:ea typeface="Times New Roman" panose="02020603050405020304" pitchFamily="18" charset="0"/>
                          <a:cs typeface="Times New Roman" panose="02020603050405020304" pitchFamily="18" charset="0"/>
                        </a:rPr>
                        <a:t> and Analysis Issue 9</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481493"/>
                  </a:ext>
                </a:extLst>
              </a:tr>
              <a:tr h="0">
                <a:tc>
                  <a:txBody>
                    <a:bodyPr/>
                    <a:lstStyle/>
                    <a:p>
                      <a:pPr marL="0" marR="0" algn="ctr">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Temporary Roads</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The construction of temporary roads that are not properly decommissioned lead to erosion, unauthorized cross-country travel by wheeled motor vehicles, and introduction of noxious weeds.</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Alternative Modifications</a:t>
                      </a:r>
                      <a:r>
                        <a:rPr lang="en-US" sz="1400" spc="-10" baseline="30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400" spc="-10" dirty="0">
                          <a:effectLst/>
                          <a:latin typeface="Calibri" panose="020F0502020204030204" pitchFamily="34" charset="0"/>
                          <a:ea typeface="Times New Roman" panose="02020603050405020304" pitchFamily="18" charset="0"/>
                          <a:cs typeface="Times New Roman" panose="02020603050405020304" pitchFamily="18" charset="0"/>
                        </a:rPr>
                        <a:t> and Analysis Issue 10</a:t>
                      </a:r>
                    </a:p>
                  </a:txBody>
                  <a:tcPr marL="16320" marR="16320" marT="7879" marB="7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276281"/>
                  </a:ext>
                </a:extLst>
              </a:tr>
            </a:tbl>
          </a:graphicData>
        </a:graphic>
      </p:graphicFrame>
      <p:sp>
        <p:nvSpPr>
          <p:cNvPr id="13" name="TextBox 12">
            <a:extLst>
              <a:ext uri="{FF2B5EF4-FFF2-40B4-BE49-F238E27FC236}">
                <a16:creationId xmlns:a16="http://schemas.microsoft.com/office/drawing/2014/main" id="{2BFB89F1-841F-45EF-B15E-C21F20A317C7}"/>
              </a:ext>
            </a:extLst>
          </p:cNvPr>
          <p:cNvSpPr txBox="1"/>
          <p:nvPr/>
        </p:nvSpPr>
        <p:spPr>
          <a:xfrm>
            <a:off x="384798" y="507082"/>
            <a:ext cx="5144655" cy="584775"/>
          </a:xfrm>
          <a:prstGeom prst="rect">
            <a:avLst/>
          </a:prstGeom>
          <a:noFill/>
        </p:spPr>
        <p:txBody>
          <a:bodyPr wrap="square" rtlCol="0">
            <a:spAutoFit/>
          </a:bodyPr>
          <a:lstStyle/>
          <a:p>
            <a:r>
              <a:rPr lang="en-US" sz="3200" b="1" dirty="0"/>
              <a:t>Types of Comments Received</a:t>
            </a:r>
          </a:p>
        </p:txBody>
      </p:sp>
    </p:spTree>
    <p:extLst>
      <p:ext uri="{BB962C8B-B14F-4D97-AF65-F5344CB8AC3E}">
        <p14:creationId xmlns:p14="http://schemas.microsoft.com/office/powerpoint/2010/main" val="3587466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10;&#10;Description automatically generated with low confidence">
            <a:extLst>
              <a:ext uri="{FF2B5EF4-FFF2-40B4-BE49-F238E27FC236}">
                <a16:creationId xmlns:a16="http://schemas.microsoft.com/office/drawing/2014/main" id="{ABB148E9-61FE-1DC9-DAC0-CCEC374252C5}"/>
              </a:ext>
            </a:extLst>
          </p:cNvPr>
          <p:cNvPicPr>
            <a:picLocks noChangeAspect="1"/>
          </p:cNvPicPr>
          <p:nvPr/>
        </p:nvPicPr>
        <p:blipFill>
          <a:blip r:embed="rId2"/>
          <a:stretch>
            <a:fillRect/>
          </a:stretch>
        </p:blipFill>
        <p:spPr>
          <a:xfrm>
            <a:off x="1062825" y="3771901"/>
            <a:ext cx="3749040" cy="2811780"/>
          </a:xfrm>
          <a:prstGeom prst="rect">
            <a:avLst/>
          </a:prstGeom>
        </p:spPr>
      </p:pic>
      <p:pic>
        <p:nvPicPr>
          <p:cNvPr id="8" name="Picture 7" descr="A person sitting at a desk using a computer&#10;&#10;Description automatically generated with medium confidence">
            <a:extLst>
              <a:ext uri="{FF2B5EF4-FFF2-40B4-BE49-F238E27FC236}">
                <a16:creationId xmlns:a16="http://schemas.microsoft.com/office/drawing/2014/main" id="{B4217FE6-7321-7B96-EC81-691DA2EC9061}"/>
              </a:ext>
            </a:extLst>
          </p:cNvPr>
          <p:cNvPicPr>
            <a:picLocks noChangeAspect="1"/>
          </p:cNvPicPr>
          <p:nvPr/>
        </p:nvPicPr>
        <p:blipFill rotWithShape="1">
          <a:blip r:embed="rId3"/>
          <a:srcRect l="-372" t="11149" r="3598" b="-893"/>
          <a:stretch/>
        </p:blipFill>
        <p:spPr>
          <a:xfrm>
            <a:off x="1571460" y="367747"/>
            <a:ext cx="2588315" cy="3200400"/>
          </a:xfrm>
          <a:prstGeom prst="rect">
            <a:avLst/>
          </a:prstGeom>
        </p:spPr>
      </p:pic>
      <p:sp>
        <p:nvSpPr>
          <p:cNvPr id="11" name="TextBox 10">
            <a:extLst>
              <a:ext uri="{FF2B5EF4-FFF2-40B4-BE49-F238E27FC236}">
                <a16:creationId xmlns:a16="http://schemas.microsoft.com/office/drawing/2014/main" id="{0FD8CAF0-BF18-B53B-512B-14EB32EE5DE0}"/>
              </a:ext>
            </a:extLst>
          </p:cNvPr>
          <p:cNvSpPr txBox="1"/>
          <p:nvPr/>
        </p:nvSpPr>
        <p:spPr>
          <a:xfrm>
            <a:off x="5026089" y="367747"/>
            <a:ext cx="6669155" cy="5078313"/>
          </a:xfrm>
          <a:prstGeom prst="rect">
            <a:avLst/>
          </a:prstGeom>
          <a:noFill/>
        </p:spPr>
        <p:txBody>
          <a:bodyPr wrap="square" rtlCol="0">
            <a:spAutoFit/>
          </a:bodyPr>
          <a:lstStyle/>
          <a:p>
            <a:r>
              <a:rPr lang="en-US" sz="2400" b="1" dirty="0"/>
              <a:t>What changes were made to the Project based upon public comments and objections during the planning process?</a:t>
            </a:r>
          </a:p>
          <a:p>
            <a:endParaRPr lang="en-US" dirty="0"/>
          </a:p>
          <a:p>
            <a:r>
              <a:rPr lang="en-US" dirty="0"/>
              <a:t>Scoping and DEIS: Herbicide use areas refined</a:t>
            </a:r>
          </a:p>
          <a:p>
            <a:r>
              <a:rPr lang="en-US" dirty="0"/>
              <a:t>Scoping: Salvage action areas, constraints, and requirements updated</a:t>
            </a:r>
          </a:p>
          <a:p>
            <a:r>
              <a:rPr lang="en-US" dirty="0"/>
              <a:t>DEIS: Retention of CWHR 5D/5M in CSO PACs via min. canopy cover requirement</a:t>
            </a:r>
          </a:p>
          <a:p>
            <a:r>
              <a:rPr lang="en-US" dirty="0"/>
              <a:t>FEIS / ROD: Retention of CWHR 5D/5M in CSO Territories via min. canopy cover requirement (outside of exemption area)</a:t>
            </a:r>
          </a:p>
          <a:p>
            <a:r>
              <a:rPr lang="en-US" dirty="0"/>
              <a:t>FEIS/ROD: CSO PAC and Territory desired condition assessment and individual PAC/Territory analysis added.</a:t>
            </a:r>
          </a:p>
          <a:p>
            <a:r>
              <a:rPr lang="en-US" dirty="0"/>
              <a:t>ROD: Decision rationale supplemented and expanded.</a:t>
            </a:r>
          </a:p>
          <a:p>
            <a:endParaRPr lang="en-US" dirty="0"/>
          </a:p>
          <a:p>
            <a:r>
              <a:rPr lang="en-US" dirty="0"/>
              <a:t>Multiple Decisions were prepared (Further explained next few slides)</a:t>
            </a:r>
          </a:p>
          <a:p>
            <a:endParaRPr lang="en-US" dirty="0"/>
          </a:p>
          <a:p>
            <a:endParaRPr lang="en-US" dirty="0"/>
          </a:p>
        </p:txBody>
      </p:sp>
    </p:spTree>
    <p:extLst>
      <p:ext uri="{BB962C8B-B14F-4D97-AF65-F5344CB8AC3E}">
        <p14:creationId xmlns:p14="http://schemas.microsoft.com/office/powerpoint/2010/main" val="1938744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4305FE-E463-3EFC-AC2E-34456FE60645}"/>
              </a:ext>
            </a:extLst>
          </p:cNvPr>
          <p:cNvSpPr txBox="1"/>
          <p:nvPr/>
        </p:nvSpPr>
        <p:spPr>
          <a:xfrm>
            <a:off x="8063770" y="1311751"/>
            <a:ext cx="3147570" cy="5139869"/>
          </a:xfrm>
          <a:prstGeom prst="rect">
            <a:avLst/>
          </a:prstGeom>
          <a:noFill/>
        </p:spPr>
        <p:txBody>
          <a:bodyPr wrap="square" rtlCol="0">
            <a:spAutoFit/>
          </a:bodyPr>
          <a:lstStyle/>
          <a:p>
            <a:r>
              <a:rPr lang="en-US" sz="2400" b="1" dirty="0"/>
              <a:t>The </a:t>
            </a:r>
            <a:r>
              <a:rPr lang="en-US" sz="2400" b="1" dirty="0">
                <a:solidFill>
                  <a:srgbClr val="0053FF"/>
                </a:solidFill>
              </a:rPr>
              <a:t>first SERAL ROD </a:t>
            </a:r>
            <a:r>
              <a:rPr lang="en-US" sz="2000" b="1" dirty="0"/>
              <a:t>authorized the fuel breaks that the Forest staff judged to be most pivotal for protecting communities.</a:t>
            </a:r>
            <a:r>
              <a:rPr lang="en-US" sz="2000" dirty="0"/>
              <a:t> </a:t>
            </a:r>
          </a:p>
          <a:p>
            <a:endParaRPr lang="en-US" sz="1600" dirty="0"/>
          </a:p>
          <a:p>
            <a:r>
              <a:rPr lang="en-US" sz="1600" dirty="0"/>
              <a:t>Out of all the fuel breaks shown on the map, this ROD only authorized work for strictly non-commercial treatments in the five PODs closest to communities.  And because there were no public comments submitted specifically opposing this work; it was deemed non-controversial. </a:t>
            </a:r>
          </a:p>
          <a:p>
            <a:r>
              <a:rPr lang="en-US" sz="1600" dirty="0"/>
              <a:t>		</a:t>
            </a:r>
          </a:p>
          <a:p>
            <a:r>
              <a:rPr lang="en-US" sz="1600" dirty="0"/>
              <a:t>The fuel break work on the 6,000+ acres is in the process of starting…</a:t>
            </a:r>
          </a:p>
          <a:p>
            <a:endParaRPr lang="en-US" sz="1600" dirty="0"/>
          </a:p>
        </p:txBody>
      </p:sp>
      <p:pic>
        <p:nvPicPr>
          <p:cNvPr id="4" name="Picture 3" descr="Map&#10;&#10;Description automatically generated">
            <a:extLst>
              <a:ext uri="{FF2B5EF4-FFF2-40B4-BE49-F238E27FC236}">
                <a16:creationId xmlns:a16="http://schemas.microsoft.com/office/drawing/2014/main" id="{6B24B699-BB38-1989-D726-F15D477A98F5}"/>
              </a:ext>
            </a:extLst>
          </p:cNvPr>
          <p:cNvPicPr>
            <a:picLocks noChangeAspect="1"/>
          </p:cNvPicPr>
          <p:nvPr/>
        </p:nvPicPr>
        <p:blipFill>
          <a:blip r:embed="rId2"/>
          <a:stretch>
            <a:fillRect/>
          </a:stretch>
        </p:blipFill>
        <p:spPr>
          <a:xfrm>
            <a:off x="366446" y="1427493"/>
            <a:ext cx="7523570" cy="4937760"/>
          </a:xfrm>
          <a:prstGeom prst="rect">
            <a:avLst/>
          </a:prstGeom>
        </p:spPr>
      </p:pic>
      <p:sp>
        <p:nvSpPr>
          <p:cNvPr id="6" name="TextBox 5">
            <a:extLst>
              <a:ext uri="{FF2B5EF4-FFF2-40B4-BE49-F238E27FC236}">
                <a16:creationId xmlns:a16="http://schemas.microsoft.com/office/drawing/2014/main" id="{A1FD2CD1-A7F5-4662-6DFF-1F25758CEA76}"/>
              </a:ext>
            </a:extLst>
          </p:cNvPr>
          <p:cNvSpPr txBox="1"/>
          <p:nvPr/>
        </p:nvSpPr>
        <p:spPr>
          <a:xfrm>
            <a:off x="836897" y="203755"/>
            <a:ext cx="10662676" cy="1107996"/>
          </a:xfrm>
          <a:prstGeom prst="rect">
            <a:avLst/>
          </a:prstGeom>
          <a:noFill/>
        </p:spPr>
        <p:txBody>
          <a:bodyPr wrap="square" rtlCol="0">
            <a:spAutoFit/>
          </a:bodyPr>
          <a:lstStyle/>
          <a:p>
            <a:r>
              <a:rPr lang="en-US" sz="2400" b="1" dirty="0"/>
              <a:t>The three separate SERAL “Record of Decisions” (RODs) </a:t>
            </a:r>
            <a:r>
              <a:rPr lang="en-US" sz="2400" dirty="0"/>
              <a:t>were based on differing potential for controversy, objections, and litigation delays.</a:t>
            </a:r>
          </a:p>
          <a:p>
            <a:endParaRPr lang="en-US" dirty="0"/>
          </a:p>
        </p:txBody>
      </p:sp>
    </p:spTree>
    <p:extLst>
      <p:ext uri="{BB962C8B-B14F-4D97-AF65-F5344CB8AC3E}">
        <p14:creationId xmlns:p14="http://schemas.microsoft.com/office/powerpoint/2010/main" val="237956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7F8B1E-56DE-C54E-2304-72BD34AE4283}"/>
              </a:ext>
            </a:extLst>
          </p:cNvPr>
          <p:cNvSpPr txBox="1"/>
          <p:nvPr/>
        </p:nvSpPr>
        <p:spPr>
          <a:xfrm>
            <a:off x="647072" y="217174"/>
            <a:ext cx="11374933" cy="2154436"/>
          </a:xfrm>
          <a:prstGeom prst="rect">
            <a:avLst/>
          </a:prstGeom>
          <a:noFill/>
        </p:spPr>
        <p:txBody>
          <a:bodyPr wrap="square" rtlCol="0">
            <a:spAutoFit/>
          </a:bodyPr>
          <a:lstStyle/>
          <a:p>
            <a:r>
              <a:rPr lang="en-US" sz="2400" b="1" dirty="0"/>
              <a:t>The main SERAL project is authorized by </a:t>
            </a:r>
            <a:r>
              <a:rPr lang="en-US" sz="2400" b="1" dirty="0">
                <a:solidFill>
                  <a:srgbClr val="0053FF"/>
                </a:solidFill>
              </a:rPr>
              <a:t>the second ROD</a:t>
            </a:r>
          </a:p>
          <a:p>
            <a:endParaRPr lang="en-US" sz="1000" dirty="0">
              <a:solidFill>
                <a:srgbClr val="0053FF"/>
              </a:solidFill>
            </a:endParaRPr>
          </a:p>
          <a:p>
            <a:r>
              <a:rPr lang="en-US" dirty="0"/>
              <a:t>				</a:t>
            </a:r>
            <a:r>
              <a:rPr lang="en-US" sz="1600" dirty="0"/>
              <a:t>38,000 acres of forest thinning and mechanical fuel reduction treatments</a:t>
            </a:r>
          </a:p>
          <a:p>
            <a:r>
              <a:rPr lang="en-US" sz="1600" dirty="0"/>
              <a:t>				231 acres of herbicide use solely to treat invasive weeds + 54 acres “where discovered”</a:t>
            </a:r>
          </a:p>
          <a:p>
            <a:r>
              <a:rPr lang="en-US" sz="1600" dirty="0"/>
              <a:t>				71,000 acres of prescribed burning (most after logging or other treatments)</a:t>
            </a:r>
          </a:p>
          <a:p>
            <a:r>
              <a:rPr lang="en-US" sz="1600" dirty="0"/>
              <a:t>				Road reconstruction and temporary road construction</a:t>
            </a:r>
          </a:p>
          <a:p>
            <a:r>
              <a:rPr lang="en-US" sz="1600" dirty="0"/>
              <a:t>				Forest Plan Amendments for new policies for CA Spotted owl</a:t>
            </a:r>
          </a:p>
          <a:p>
            <a:endParaRPr lang="en-US" dirty="0"/>
          </a:p>
        </p:txBody>
      </p:sp>
      <p:pic>
        <p:nvPicPr>
          <p:cNvPr id="4" name="Picture 3">
            <a:extLst>
              <a:ext uri="{FF2B5EF4-FFF2-40B4-BE49-F238E27FC236}">
                <a16:creationId xmlns:a16="http://schemas.microsoft.com/office/drawing/2014/main" id="{07E722AF-F608-11B8-7121-A1DA44FE5E60}"/>
              </a:ext>
            </a:extLst>
          </p:cNvPr>
          <p:cNvPicPr>
            <a:picLocks noChangeAspect="1"/>
          </p:cNvPicPr>
          <p:nvPr/>
        </p:nvPicPr>
        <p:blipFill>
          <a:blip r:embed="rId2"/>
          <a:stretch>
            <a:fillRect/>
          </a:stretch>
        </p:blipFill>
        <p:spPr>
          <a:xfrm>
            <a:off x="4983801" y="2431245"/>
            <a:ext cx="5303520" cy="3977640"/>
          </a:xfrm>
          <a:prstGeom prst="rect">
            <a:avLst/>
          </a:prstGeom>
        </p:spPr>
      </p:pic>
      <p:pic>
        <p:nvPicPr>
          <p:cNvPr id="5" name="Picture 4" descr="An owl sitting on a tree&#10;&#10;Description automatically generated with medium confidence">
            <a:extLst>
              <a:ext uri="{FF2B5EF4-FFF2-40B4-BE49-F238E27FC236}">
                <a16:creationId xmlns:a16="http://schemas.microsoft.com/office/drawing/2014/main" id="{3675D076-A7AE-C605-96C6-7B62B3A29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07" y="1185399"/>
            <a:ext cx="2926080" cy="4487201"/>
          </a:xfrm>
          <a:prstGeom prst="rect">
            <a:avLst/>
          </a:prstGeom>
        </p:spPr>
      </p:pic>
    </p:spTree>
    <p:extLst>
      <p:ext uri="{BB962C8B-B14F-4D97-AF65-F5344CB8AC3E}">
        <p14:creationId xmlns:p14="http://schemas.microsoft.com/office/powerpoint/2010/main" val="1036995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3AE8D-7593-6273-865B-008D1D014216}"/>
              </a:ext>
            </a:extLst>
          </p:cNvPr>
          <p:cNvSpPr>
            <a:spLocks noGrp="1"/>
          </p:cNvSpPr>
          <p:nvPr>
            <p:ph idx="1"/>
          </p:nvPr>
        </p:nvSpPr>
        <p:spPr>
          <a:xfrm>
            <a:off x="764651" y="513660"/>
            <a:ext cx="10323443" cy="2219601"/>
          </a:xfrm>
        </p:spPr>
        <p:txBody>
          <a:bodyPr/>
          <a:lstStyle/>
          <a:p>
            <a:pPr marL="0" indent="0">
              <a:buNone/>
            </a:pPr>
            <a:r>
              <a:rPr lang="en-US" sz="2400" dirty="0"/>
              <a:t>The </a:t>
            </a:r>
            <a:r>
              <a:rPr lang="en-US" sz="2400" b="1" dirty="0">
                <a:solidFill>
                  <a:srgbClr val="0053FF"/>
                </a:solidFill>
              </a:rPr>
              <a:t>third SERAL ROD </a:t>
            </a:r>
            <a:r>
              <a:rPr lang="en-US" sz="2400" dirty="0"/>
              <a:t>is for the approval of the condition-based set of treatments.  </a:t>
            </a:r>
          </a:p>
          <a:p>
            <a:pPr marL="0" indent="0">
              <a:buNone/>
            </a:pPr>
            <a:endParaRPr lang="en-US" sz="800" dirty="0"/>
          </a:p>
          <a:p>
            <a:pPr marL="0" indent="0">
              <a:buNone/>
            </a:pPr>
            <a:r>
              <a:rPr lang="en-US" sz="1600" dirty="0"/>
              <a:t>It was expected that this third ROD could result in  the most appeals (Objections) filed against it, since condition-based management is untested in the Region and relies on the highest level of trust in the agency.  In the SERAL project, it authorizes salvage logging of a certain amount of dead trees due to fire, drought, or bark beetles, plus some temporary roads associated with the salvage treatments.</a:t>
            </a:r>
          </a:p>
        </p:txBody>
      </p:sp>
      <p:pic>
        <p:nvPicPr>
          <p:cNvPr id="5" name="Picture 4" descr="A group of trees&#10;&#10;Description automatically generated with medium confidence">
            <a:extLst>
              <a:ext uri="{FF2B5EF4-FFF2-40B4-BE49-F238E27FC236}">
                <a16:creationId xmlns:a16="http://schemas.microsoft.com/office/drawing/2014/main" id="{FC9B5D43-DFD4-D7D2-6848-78568751766E}"/>
              </a:ext>
            </a:extLst>
          </p:cNvPr>
          <p:cNvPicPr>
            <a:picLocks noChangeAspect="1"/>
          </p:cNvPicPr>
          <p:nvPr/>
        </p:nvPicPr>
        <p:blipFill>
          <a:blip r:embed="rId2"/>
          <a:stretch>
            <a:fillRect/>
          </a:stretch>
        </p:blipFill>
        <p:spPr>
          <a:xfrm>
            <a:off x="6207982" y="2464504"/>
            <a:ext cx="4998720" cy="3749040"/>
          </a:xfrm>
          <a:prstGeom prst="rect">
            <a:avLst/>
          </a:prstGeom>
        </p:spPr>
      </p:pic>
      <p:pic>
        <p:nvPicPr>
          <p:cNvPr id="7" name="Picture 6" descr="A group of trees in a forest&#10;&#10;Description automatically generated with low confidence">
            <a:extLst>
              <a:ext uri="{FF2B5EF4-FFF2-40B4-BE49-F238E27FC236}">
                <a16:creationId xmlns:a16="http://schemas.microsoft.com/office/drawing/2014/main" id="{520FF1FB-4762-F868-D499-8B1140FDE4A5}"/>
              </a:ext>
            </a:extLst>
          </p:cNvPr>
          <p:cNvPicPr>
            <a:picLocks noChangeAspect="1"/>
          </p:cNvPicPr>
          <p:nvPr/>
        </p:nvPicPr>
        <p:blipFill>
          <a:blip r:embed="rId3"/>
          <a:stretch>
            <a:fillRect/>
          </a:stretch>
        </p:blipFill>
        <p:spPr>
          <a:xfrm>
            <a:off x="646043" y="2418784"/>
            <a:ext cx="5120640" cy="3840480"/>
          </a:xfrm>
          <a:prstGeom prst="rect">
            <a:avLst/>
          </a:prstGeom>
        </p:spPr>
      </p:pic>
    </p:spTree>
    <p:extLst>
      <p:ext uri="{BB962C8B-B14F-4D97-AF65-F5344CB8AC3E}">
        <p14:creationId xmlns:p14="http://schemas.microsoft.com/office/powerpoint/2010/main" val="191745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827BB-65E2-120A-265B-83FFE62D804A}"/>
              </a:ext>
            </a:extLst>
          </p:cNvPr>
          <p:cNvSpPr>
            <a:spLocks noGrp="1"/>
          </p:cNvSpPr>
          <p:nvPr>
            <p:ph idx="1"/>
          </p:nvPr>
        </p:nvSpPr>
        <p:spPr>
          <a:xfrm>
            <a:off x="907774" y="1418121"/>
            <a:ext cx="10515600" cy="4351338"/>
          </a:xfrm>
        </p:spPr>
        <p:txBody>
          <a:bodyPr>
            <a:normAutofit/>
          </a:bodyPr>
          <a:lstStyle/>
          <a:p>
            <a:pPr marL="0" indent="0">
              <a:buNone/>
            </a:pPr>
            <a:r>
              <a:rPr lang="en-US" dirty="0"/>
              <a:t>Basic explanation of YSS 	  -   Patrick</a:t>
            </a:r>
          </a:p>
          <a:p>
            <a:pPr marL="0" indent="0">
              <a:buNone/>
            </a:pPr>
            <a:r>
              <a:rPr lang="en-US" dirty="0"/>
              <a:t>	</a:t>
            </a:r>
          </a:p>
          <a:p>
            <a:endParaRPr lang="en-US" dirty="0"/>
          </a:p>
        </p:txBody>
      </p:sp>
    </p:spTree>
    <p:extLst>
      <p:ext uri="{BB962C8B-B14F-4D97-AF65-F5344CB8AC3E}">
        <p14:creationId xmlns:p14="http://schemas.microsoft.com/office/powerpoint/2010/main" val="167051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AAF6-CE6A-93BA-ABA8-56B9EACC15F1}"/>
              </a:ext>
            </a:extLst>
          </p:cNvPr>
          <p:cNvSpPr>
            <a:spLocks noGrp="1"/>
          </p:cNvSpPr>
          <p:nvPr>
            <p:ph type="title"/>
          </p:nvPr>
        </p:nvSpPr>
        <p:spPr>
          <a:xfrm>
            <a:off x="653473" y="572655"/>
            <a:ext cx="10515600" cy="5809672"/>
          </a:xfrm>
        </p:spPr>
        <p:txBody>
          <a:bodyPr>
            <a:normAutofit fontScale="90000"/>
          </a:bodyPr>
          <a:lstStyle/>
          <a:p>
            <a:r>
              <a:rPr lang="en-US" sz="3600" b="1" dirty="0">
                <a:latin typeface="+mn-lt"/>
              </a:rPr>
              <a:t>Were Objections filed? </a:t>
            </a:r>
            <a:r>
              <a:rPr lang="en-US" sz="1600" b="1" dirty="0">
                <a:latin typeface="+mn-lt"/>
              </a:rPr>
              <a:t>			</a:t>
            </a:r>
            <a:br>
              <a:rPr lang="en-US" sz="2800" b="1" dirty="0"/>
            </a:br>
            <a:br>
              <a:rPr lang="en-US" sz="2800" b="1" dirty="0"/>
            </a:br>
            <a:r>
              <a:rPr lang="en-US" sz="2700" b="1" dirty="0">
                <a:latin typeface="+mn-lt"/>
              </a:rPr>
              <a:t>ROD-1: </a:t>
            </a:r>
            <a:r>
              <a:rPr lang="en-US" sz="2700" dirty="0">
                <a:latin typeface="+mn-lt"/>
              </a:rPr>
              <a:t>No Objections</a:t>
            </a:r>
            <a:br>
              <a:rPr lang="en-US" sz="2700" dirty="0">
                <a:latin typeface="+mn-lt"/>
              </a:rPr>
            </a:br>
            <a:r>
              <a:rPr lang="en-US" sz="2700" b="1" dirty="0">
                <a:latin typeface="+mn-lt"/>
              </a:rPr>
              <a:t>ROD-2</a:t>
            </a:r>
            <a:r>
              <a:rPr lang="en-US" sz="2700" dirty="0">
                <a:latin typeface="+mn-lt"/>
              </a:rPr>
              <a:t>: 7 Objection Letters, other letters of support</a:t>
            </a:r>
            <a:br>
              <a:rPr lang="en-US" sz="2700" dirty="0">
                <a:latin typeface="+mn-lt"/>
              </a:rPr>
            </a:br>
            <a:r>
              <a:rPr lang="en-US" sz="2700" b="1" dirty="0">
                <a:latin typeface="+mn-lt"/>
              </a:rPr>
              <a:t>ROD-3: </a:t>
            </a:r>
            <a:r>
              <a:rPr lang="en-US" sz="2700" dirty="0">
                <a:latin typeface="+mn-lt"/>
              </a:rPr>
              <a:t>3 Objection Letters, other letters of support</a:t>
            </a:r>
            <a:br>
              <a:rPr lang="en-US" sz="2700" dirty="0">
                <a:latin typeface="+mn-lt"/>
              </a:rPr>
            </a:br>
            <a:br>
              <a:rPr lang="en-US" sz="2700" dirty="0">
                <a:latin typeface="+mn-lt"/>
              </a:rPr>
            </a:br>
            <a:r>
              <a:rPr lang="en-US" sz="2700" b="1" dirty="0">
                <a:latin typeface="+mn-lt"/>
              </a:rPr>
              <a:t>Objection Issues ROD-2 </a:t>
            </a:r>
            <a:r>
              <a:rPr lang="en-US" sz="2700" dirty="0">
                <a:latin typeface="+mn-lt"/>
              </a:rPr>
              <a:t>(No surprises): </a:t>
            </a:r>
            <a:br>
              <a:rPr lang="en-US" sz="2700" dirty="0">
                <a:latin typeface="+mn-lt"/>
              </a:rPr>
            </a:br>
            <a:r>
              <a:rPr lang="en-US" sz="2700" dirty="0">
                <a:latin typeface="+mn-lt"/>
              </a:rPr>
              <a:t>1. Habitat Quality Reduction in CSO habitat</a:t>
            </a:r>
            <a:br>
              <a:rPr lang="en-US" sz="2700" dirty="0">
                <a:latin typeface="+mn-lt"/>
              </a:rPr>
            </a:br>
            <a:r>
              <a:rPr lang="en-US" sz="2700" dirty="0">
                <a:latin typeface="+mn-lt"/>
              </a:rPr>
              <a:t>2. Circular CSO territory delineations, desired condition, </a:t>
            </a:r>
            <a:br>
              <a:rPr lang="en-US" sz="2700" dirty="0">
                <a:latin typeface="+mn-lt"/>
              </a:rPr>
            </a:br>
            <a:r>
              <a:rPr lang="en-US" sz="2700" dirty="0">
                <a:latin typeface="+mn-lt"/>
              </a:rPr>
              <a:t>3. Methodology used to assess restoration needs</a:t>
            </a:r>
            <a:br>
              <a:rPr lang="en-US" sz="2700" dirty="0">
                <a:latin typeface="+mn-lt"/>
              </a:rPr>
            </a:br>
            <a:r>
              <a:rPr lang="en-US" sz="2700" dirty="0">
                <a:latin typeface="+mn-lt"/>
              </a:rPr>
              <a:t>4. Adoption of some aspects of the CSO Strategy</a:t>
            </a:r>
            <a:br>
              <a:rPr lang="en-US" sz="2700" dirty="0">
                <a:latin typeface="+mn-lt"/>
              </a:rPr>
            </a:br>
            <a:br>
              <a:rPr lang="en-US" sz="2700" dirty="0">
                <a:latin typeface="+mn-lt"/>
              </a:rPr>
            </a:br>
            <a:r>
              <a:rPr lang="en-US" sz="2700" b="1" dirty="0">
                <a:latin typeface="+mn-lt"/>
              </a:rPr>
              <a:t>Objection Issues ROD-3 </a:t>
            </a:r>
            <a:r>
              <a:rPr lang="en-US" sz="2700" dirty="0">
                <a:latin typeface="+mn-lt"/>
              </a:rPr>
              <a:t>(No surprises)</a:t>
            </a:r>
            <a:br>
              <a:rPr lang="en-US" sz="2700" dirty="0">
                <a:latin typeface="+mn-lt"/>
              </a:rPr>
            </a:br>
            <a:r>
              <a:rPr lang="en-US" sz="2700" dirty="0">
                <a:latin typeface="+mn-lt"/>
              </a:rPr>
              <a:t>1. Lack of site-specificity related to the salvage actions and temporary road construction needs</a:t>
            </a:r>
            <a:br>
              <a:rPr lang="en-US" sz="2700" dirty="0">
                <a:latin typeface="+mn-lt"/>
              </a:rPr>
            </a:br>
            <a:r>
              <a:rPr lang="en-US" sz="2700" dirty="0">
                <a:latin typeface="+mn-lt"/>
              </a:rPr>
              <a:t>2. Use of condition-based management</a:t>
            </a:r>
            <a:br>
              <a:rPr lang="en-US" sz="2700" dirty="0"/>
            </a:br>
            <a:br>
              <a:rPr lang="en-US" sz="2700" dirty="0"/>
            </a:br>
            <a:endParaRPr lang="en-US" dirty="0"/>
          </a:p>
        </p:txBody>
      </p:sp>
    </p:spTree>
    <p:extLst>
      <p:ext uri="{BB962C8B-B14F-4D97-AF65-F5344CB8AC3E}">
        <p14:creationId xmlns:p14="http://schemas.microsoft.com/office/powerpoint/2010/main" val="2666945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113A-EE7F-4223-8139-89488B6783DC}"/>
              </a:ext>
            </a:extLst>
          </p:cNvPr>
          <p:cNvSpPr>
            <a:spLocks noGrp="1"/>
          </p:cNvSpPr>
          <p:nvPr>
            <p:ph type="title"/>
          </p:nvPr>
        </p:nvSpPr>
        <p:spPr/>
        <p:txBody>
          <a:bodyPr>
            <a:normAutofit/>
          </a:bodyPr>
          <a:lstStyle/>
          <a:p>
            <a:r>
              <a:rPr lang="en-US" sz="3600" b="1" dirty="0">
                <a:latin typeface="+mn-lt"/>
              </a:rPr>
              <a:t>Objection Review Process</a:t>
            </a:r>
          </a:p>
        </p:txBody>
      </p:sp>
      <p:sp>
        <p:nvSpPr>
          <p:cNvPr id="3" name="Content Placeholder 2">
            <a:extLst>
              <a:ext uri="{FF2B5EF4-FFF2-40B4-BE49-F238E27FC236}">
                <a16:creationId xmlns:a16="http://schemas.microsoft.com/office/drawing/2014/main" id="{4E718A90-57F7-4DD6-A832-EADC510304CB}"/>
              </a:ext>
            </a:extLst>
          </p:cNvPr>
          <p:cNvSpPr>
            <a:spLocks noGrp="1"/>
          </p:cNvSpPr>
          <p:nvPr>
            <p:ph idx="1"/>
          </p:nvPr>
        </p:nvSpPr>
        <p:spPr/>
        <p:txBody>
          <a:bodyPr>
            <a:normAutofit/>
          </a:bodyPr>
          <a:lstStyle/>
          <a:p>
            <a:pPr marL="514350" indent="-514350">
              <a:buAutoNum type="arabicPeriod"/>
            </a:pPr>
            <a:r>
              <a:rPr lang="en-US" sz="2800" dirty="0"/>
              <a:t>Identify Issues, suggested remedies and record citation (2 weeks)</a:t>
            </a:r>
          </a:p>
          <a:p>
            <a:pPr marL="514350" indent="-514350">
              <a:buAutoNum type="arabicPeriod"/>
            </a:pPr>
            <a:r>
              <a:rPr lang="en-US" dirty="0"/>
              <a:t>The Regional </a:t>
            </a:r>
            <a:r>
              <a:rPr lang="en-US" sz="2800" dirty="0"/>
              <a:t>Office led the objection review identification of instructions </a:t>
            </a:r>
            <a:r>
              <a:rPr lang="en-US" dirty="0"/>
              <a:t>or suggestions (1 week)</a:t>
            </a:r>
          </a:p>
          <a:p>
            <a:pPr marL="514350" indent="-514350">
              <a:buAutoNum type="arabicPeriod"/>
            </a:pPr>
            <a:r>
              <a:rPr lang="en-US" sz="2800" dirty="0"/>
              <a:t>Objection Resolution Meeting and Prep (1 week)</a:t>
            </a:r>
          </a:p>
          <a:p>
            <a:pPr marL="514350" indent="-514350">
              <a:buAutoNum type="arabicPeriod"/>
            </a:pPr>
            <a:r>
              <a:rPr lang="en-US" sz="2800" dirty="0"/>
              <a:t>Identify feasible remedies and additional engagement with objectors (3 weeks)</a:t>
            </a:r>
          </a:p>
          <a:p>
            <a:pPr marL="0" indent="0">
              <a:buNone/>
            </a:pPr>
            <a:r>
              <a:rPr lang="en-US" sz="2800" dirty="0"/>
              <a:t>5. Update FEIS and Record of Decision (2 weeks)</a:t>
            </a:r>
          </a:p>
        </p:txBody>
      </p:sp>
    </p:spTree>
    <p:extLst>
      <p:ext uri="{BB962C8B-B14F-4D97-AF65-F5344CB8AC3E}">
        <p14:creationId xmlns:p14="http://schemas.microsoft.com/office/powerpoint/2010/main" val="2564481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74A7-E4DC-4A30-B744-7764114A286C}"/>
              </a:ext>
            </a:extLst>
          </p:cNvPr>
          <p:cNvSpPr>
            <a:spLocks noGrp="1"/>
          </p:cNvSpPr>
          <p:nvPr>
            <p:ph type="title"/>
          </p:nvPr>
        </p:nvSpPr>
        <p:spPr>
          <a:xfrm>
            <a:off x="662709" y="1122507"/>
            <a:ext cx="10515600" cy="540039"/>
          </a:xfrm>
        </p:spPr>
        <p:txBody>
          <a:bodyPr>
            <a:normAutofit fontScale="90000"/>
          </a:bodyPr>
          <a:lstStyle/>
          <a:p>
            <a:br>
              <a:rPr lang="en-US" sz="4400" dirty="0"/>
            </a:br>
            <a:r>
              <a:rPr lang="en-US" sz="4000" b="1" dirty="0">
                <a:latin typeface="+mn-lt"/>
              </a:rPr>
              <a:t>What is the potential for delay if any lawsuits are filed and a stay (Injunction) is sought?</a:t>
            </a:r>
            <a:br>
              <a:rPr lang="en-US" b="1" dirty="0"/>
            </a:br>
            <a:br>
              <a:rPr lang="en-US" dirty="0"/>
            </a:br>
            <a:endParaRPr lang="en-US" dirty="0"/>
          </a:p>
        </p:txBody>
      </p:sp>
      <p:sp>
        <p:nvSpPr>
          <p:cNvPr id="3" name="Content Placeholder 2">
            <a:extLst>
              <a:ext uri="{FF2B5EF4-FFF2-40B4-BE49-F238E27FC236}">
                <a16:creationId xmlns:a16="http://schemas.microsoft.com/office/drawing/2014/main" id="{606156B7-3F68-4674-91D7-4FCAD91D4494}"/>
              </a:ext>
            </a:extLst>
          </p:cNvPr>
          <p:cNvSpPr>
            <a:spLocks noGrp="1"/>
          </p:cNvSpPr>
          <p:nvPr>
            <p:ph idx="1"/>
          </p:nvPr>
        </p:nvSpPr>
        <p:spPr>
          <a:xfrm>
            <a:off x="662709" y="2243068"/>
            <a:ext cx="10515600" cy="4351338"/>
          </a:xfrm>
        </p:spPr>
        <p:txBody>
          <a:bodyPr/>
          <a:lstStyle/>
          <a:p>
            <a:r>
              <a:rPr lang="en-US" dirty="0"/>
              <a:t>Complaint Filed – No delay</a:t>
            </a:r>
          </a:p>
          <a:p>
            <a:r>
              <a:rPr lang="en-US" dirty="0"/>
              <a:t>Complaint Filed with temporary restraining order or injunction granted – delay could be years. </a:t>
            </a:r>
          </a:p>
          <a:p>
            <a:r>
              <a:rPr lang="en-US" dirty="0"/>
              <a:t>ROD-2 Objection Review – No violations of law, regulation, or policy</a:t>
            </a:r>
          </a:p>
        </p:txBody>
      </p:sp>
    </p:spTree>
    <p:extLst>
      <p:ext uri="{BB962C8B-B14F-4D97-AF65-F5344CB8AC3E}">
        <p14:creationId xmlns:p14="http://schemas.microsoft.com/office/powerpoint/2010/main" val="2529380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3E2F-962A-DCD5-6490-52129CD0CE15}"/>
              </a:ext>
            </a:extLst>
          </p:cNvPr>
          <p:cNvSpPr>
            <a:spLocks noGrp="1"/>
          </p:cNvSpPr>
          <p:nvPr>
            <p:ph type="title"/>
          </p:nvPr>
        </p:nvSpPr>
        <p:spPr/>
        <p:txBody>
          <a:bodyPr/>
          <a:lstStyle/>
          <a:p>
            <a:r>
              <a:rPr lang="en-US" sz="2000" dirty="0">
                <a:latin typeface="+mn-lt"/>
              </a:rPr>
              <a:t>						</a:t>
            </a:r>
            <a:br>
              <a:rPr lang="en-US" dirty="0">
                <a:latin typeface="+mn-lt"/>
              </a:rPr>
            </a:br>
            <a:r>
              <a:rPr lang="en-US" dirty="0">
                <a:latin typeface="+mn-lt"/>
              </a:rPr>
              <a:t>Funding – a key to any project		</a:t>
            </a:r>
            <a:r>
              <a:rPr lang="en-US" sz="3200" dirty="0">
                <a:latin typeface="+mn-lt"/>
              </a:rPr>
              <a:t>Patrick</a:t>
            </a:r>
          </a:p>
        </p:txBody>
      </p:sp>
    </p:spTree>
    <p:extLst>
      <p:ext uri="{BB962C8B-B14F-4D97-AF65-F5344CB8AC3E}">
        <p14:creationId xmlns:p14="http://schemas.microsoft.com/office/powerpoint/2010/main" val="1031559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4F3F1D-2F90-11A7-AE4B-266ABF9B01AC}"/>
              </a:ext>
            </a:extLst>
          </p:cNvPr>
          <p:cNvSpPr>
            <a:spLocks noGrp="1"/>
          </p:cNvSpPr>
          <p:nvPr>
            <p:ph idx="1"/>
          </p:nvPr>
        </p:nvSpPr>
        <p:spPr>
          <a:xfrm>
            <a:off x="327212" y="658906"/>
            <a:ext cx="11537576" cy="6387353"/>
          </a:xfrm>
        </p:spPr>
        <p:txBody>
          <a:bodyPr>
            <a:normAutofit lnSpcReduction="10000"/>
          </a:bodyPr>
          <a:lstStyle/>
          <a:p>
            <a:pPr marL="0" indent="0">
              <a:buNone/>
            </a:pPr>
            <a:r>
              <a:rPr lang="en-US" sz="3200" b="1" dirty="0"/>
              <a:t>What are some of the lessons learned?</a:t>
            </a:r>
          </a:p>
          <a:p>
            <a:pPr marL="0" indent="0" algn="ctr">
              <a:buNone/>
            </a:pPr>
            <a:endParaRPr lang="en-US" sz="1400" b="1" dirty="0"/>
          </a:p>
          <a:p>
            <a:pPr marL="0" indent="0" algn="ctr">
              <a:buNone/>
            </a:pPr>
            <a:endParaRPr lang="en-US" sz="2400" b="1" dirty="0"/>
          </a:p>
          <a:p>
            <a:pPr marL="0" indent="0">
              <a:buNone/>
            </a:pPr>
            <a:r>
              <a:rPr lang="en-US" b="1" dirty="0">
                <a:solidFill>
                  <a:srgbClr val="0053FF"/>
                </a:solidFill>
              </a:rPr>
              <a:t> Large projects can end up being more even </a:t>
            </a:r>
          </a:p>
          <a:p>
            <a:pPr marL="0" indent="0">
              <a:buNone/>
            </a:pPr>
            <a:r>
              <a:rPr lang="en-US" b="1" dirty="0">
                <a:solidFill>
                  <a:srgbClr val="0053FF"/>
                </a:solidFill>
              </a:rPr>
              <a:t>complicated and challenging than envisioned</a:t>
            </a:r>
            <a:r>
              <a:rPr lang="en-US" b="1" dirty="0"/>
              <a:t>.  </a:t>
            </a:r>
          </a:p>
          <a:p>
            <a:pPr marL="0" indent="0">
              <a:buNone/>
            </a:pPr>
            <a:endParaRPr lang="en-US" sz="1900" dirty="0"/>
          </a:p>
          <a:p>
            <a:pPr marL="0" indent="0">
              <a:buNone/>
            </a:pPr>
            <a:r>
              <a:rPr lang="en-US" sz="1800" b="1" dirty="0">
                <a:cs typeface="Arial" panose="020B0604020202020204" pitchFamily="34" charset="0"/>
              </a:rPr>
              <a:t>Examples</a:t>
            </a:r>
            <a:r>
              <a:rPr lang="en-US" sz="1800" dirty="0">
                <a:cs typeface="Arial" panose="020B0604020202020204" pitchFamily="34" charset="0"/>
              </a:rPr>
              <a:t>:  Getting landscape level </a:t>
            </a:r>
            <a:r>
              <a:rPr lang="en-US" sz="1800" u="sng" dirty="0">
                <a:cs typeface="Arial" panose="020B0604020202020204" pitchFamily="34" charset="0"/>
              </a:rPr>
              <a:t>field surveys</a:t>
            </a:r>
            <a:r>
              <a:rPr lang="en-US" sz="1800" dirty="0">
                <a:cs typeface="Arial" panose="020B0604020202020204" pitchFamily="34" charset="0"/>
              </a:rPr>
              <a:t> done prior to NEPA analysis is a huge amount of work, contracting, etc.</a:t>
            </a:r>
          </a:p>
          <a:p>
            <a:pPr marL="0" indent="0">
              <a:buNone/>
            </a:pPr>
            <a:r>
              <a:rPr lang="en-US" sz="1800" dirty="0">
                <a:cs typeface="Arial" panose="020B0604020202020204" pitchFamily="34" charset="0"/>
              </a:rPr>
              <a:t>Simply needing to accurately define or </a:t>
            </a:r>
            <a:r>
              <a:rPr lang="en-US" sz="1800" u="sng" dirty="0">
                <a:cs typeface="Arial" panose="020B0604020202020204" pitchFamily="34" charset="0"/>
              </a:rPr>
              <a:t>survey boundary lines </a:t>
            </a:r>
            <a:r>
              <a:rPr lang="en-US" sz="1800" dirty="0">
                <a:cs typeface="Arial" panose="020B0604020202020204" pitchFamily="34" charset="0"/>
              </a:rPr>
              <a:t>on the ground between USFS and private lands has now been found to be a huge need that will rely upon contractors, etc. at a cost of $3,000,000 or more.</a:t>
            </a:r>
          </a:p>
          <a:p>
            <a:pPr marL="0" indent="0">
              <a:buNone/>
            </a:pPr>
            <a:endParaRPr lang="en-US" sz="1800" dirty="0">
              <a:cs typeface="Arial" panose="020B0604020202020204" pitchFamily="34" charset="0"/>
            </a:endParaRPr>
          </a:p>
          <a:p>
            <a:pPr marL="0" indent="0">
              <a:buNone/>
            </a:pPr>
            <a:r>
              <a:rPr lang="en-US" sz="1800" dirty="0">
                <a:cs typeface="Arial" panose="020B0604020202020204" pitchFamily="34" charset="0"/>
              </a:rPr>
              <a:t>Identifying which acres on a hillside need thinning or mechanical fuel reduction treatments is one thing, but then trying at a vast scale to attempt to actually figure out </a:t>
            </a:r>
            <a:r>
              <a:rPr lang="en-US" sz="1800" u="sng" dirty="0">
                <a:cs typeface="Arial" panose="020B0604020202020204" pitchFamily="34" charset="0"/>
              </a:rPr>
              <a:t>where the layout of skid trails can get equipment from roads to scattered treatment areas</a:t>
            </a:r>
            <a:r>
              <a:rPr lang="en-US" sz="1800" dirty="0">
                <a:cs typeface="Arial" panose="020B0604020202020204" pitchFamily="34" charset="0"/>
              </a:rPr>
              <a:t> or how to make clusters of forest treatments economically feasible are just two quick examples of many, many challenges.  </a:t>
            </a:r>
          </a:p>
          <a:p>
            <a:pPr marL="0" indent="0">
              <a:buNone/>
            </a:pPr>
            <a:endParaRPr lang="en-US" sz="1800" dirty="0">
              <a:cs typeface="Arial" panose="020B0604020202020204" pitchFamily="34" charset="0"/>
            </a:endParaRPr>
          </a:p>
          <a:p>
            <a:pPr marL="0" indent="0">
              <a:buNone/>
            </a:pPr>
            <a:r>
              <a:rPr lang="en-US" sz="1800" dirty="0">
                <a:cs typeface="Arial" panose="020B0604020202020204" pitchFamily="34" charset="0"/>
              </a:rPr>
              <a:t>(Plus, some roads have been found to be impassible for heavy equipment transport trucks, etc.)</a:t>
            </a:r>
          </a:p>
          <a:p>
            <a:pPr marL="0" indent="0">
              <a:buNone/>
            </a:pPr>
            <a:r>
              <a:rPr lang="en-US" b="1" dirty="0"/>
              <a:t> </a:t>
            </a:r>
          </a:p>
        </p:txBody>
      </p:sp>
      <p:pic>
        <p:nvPicPr>
          <p:cNvPr id="4" name="Picture 3">
            <a:extLst>
              <a:ext uri="{FF2B5EF4-FFF2-40B4-BE49-F238E27FC236}">
                <a16:creationId xmlns:a16="http://schemas.microsoft.com/office/drawing/2014/main" id="{DBFB2F5C-8502-CB32-319D-B0F067B1BF90}"/>
              </a:ext>
            </a:extLst>
          </p:cNvPr>
          <p:cNvPicPr>
            <a:picLocks noChangeAspect="1"/>
          </p:cNvPicPr>
          <p:nvPr/>
        </p:nvPicPr>
        <p:blipFill rotWithShape="1">
          <a:blip r:embed="rId2"/>
          <a:srcRect l="2" t="20873" r="-1162" b="9393"/>
          <a:stretch/>
        </p:blipFill>
        <p:spPr>
          <a:xfrm rot="10800000">
            <a:off x="7348989" y="554019"/>
            <a:ext cx="4421669" cy="2286000"/>
          </a:xfrm>
          <a:prstGeom prst="rect">
            <a:avLst/>
          </a:prstGeom>
        </p:spPr>
      </p:pic>
    </p:spTree>
    <p:extLst>
      <p:ext uri="{BB962C8B-B14F-4D97-AF65-F5344CB8AC3E}">
        <p14:creationId xmlns:p14="http://schemas.microsoft.com/office/powerpoint/2010/main" val="1613051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0D490-EAA5-FE9F-2FC5-28A1E2B786B0}"/>
              </a:ext>
            </a:extLst>
          </p:cNvPr>
          <p:cNvSpPr txBox="1"/>
          <p:nvPr/>
        </p:nvSpPr>
        <p:spPr>
          <a:xfrm>
            <a:off x="543697" y="407773"/>
            <a:ext cx="10169611" cy="7140416"/>
          </a:xfrm>
          <a:prstGeom prst="rect">
            <a:avLst/>
          </a:prstGeom>
          <a:noFill/>
        </p:spPr>
        <p:txBody>
          <a:bodyPr wrap="square" rtlCol="0">
            <a:spAutoFit/>
          </a:bodyPr>
          <a:lstStyle/>
          <a:p>
            <a:endParaRPr lang="en-US" sz="1600" dirty="0">
              <a:solidFill>
                <a:srgbClr val="0053FF"/>
              </a:solidFill>
            </a:endParaRPr>
          </a:p>
          <a:p>
            <a:r>
              <a:rPr lang="en-US" sz="2000" b="1" dirty="0">
                <a:solidFill>
                  <a:srgbClr val="0053FF"/>
                </a:solidFill>
              </a:rPr>
              <a:t>Applying new policies, modeling, etc. in a large landscape project may mean that more planning time is required, and more controversy may be created.   On the other hand, testing new approaches or applying new science is needed for forest project planning to evolve.</a:t>
            </a:r>
          </a:p>
          <a:p>
            <a:endParaRPr lang="en-US" sz="2000" b="1" dirty="0">
              <a:solidFill>
                <a:srgbClr val="0053FF"/>
              </a:solidFill>
            </a:endParaRPr>
          </a:p>
          <a:p>
            <a:r>
              <a:rPr lang="en-US" b="1" u="sng" dirty="0"/>
              <a:t>E</a:t>
            </a:r>
            <a:r>
              <a:rPr lang="en-US" sz="1600" b="1" u="sng" dirty="0"/>
              <a:t>xamples</a:t>
            </a:r>
            <a:r>
              <a:rPr lang="en-US" sz="1600" b="1" dirty="0"/>
              <a:t>  </a:t>
            </a:r>
          </a:p>
          <a:p>
            <a:endParaRPr lang="en-US" sz="1600" b="1" dirty="0"/>
          </a:p>
          <a:p>
            <a:r>
              <a:rPr lang="en-US" sz="1600" b="1" dirty="0"/>
              <a:t>Spotted owl policy changes </a:t>
            </a:r>
            <a:r>
              <a:rPr lang="en-US" sz="1600" dirty="0"/>
              <a:t>were supposedly revised by the Region in 2019, but no Forest had stepped up to amend its Forest Plan to revise any Forest’s owl policies and to test the revisions.</a:t>
            </a:r>
          </a:p>
          <a:p>
            <a:endParaRPr lang="en-US" sz="1600" b="1" dirty="0"/>
          </a:p>
          <a:p>
            <a:r>
              <a:rPr lang="en-US" sz="1600" b="1" dirty="0"/>
              <a:t>PODs and computer modeling of treatment effects are just two of numerous new analysis approaches </a:t>
            </a:r>
            <a:r>
              <a:rPr lang="en-US" sz="1600" dirty="0"/>
              <a:t>that may either be deemed non-controversial or may instead be judged to be threats to the values of certain interests.</a:t>
            </a:r>
            <a:endParaRPr lang="en-US" sz="1400" dirty="0"/>
          </a:p>
          <a:p>
            <a:endParaRPr lang="en-US" sz="2000" b="1" dirty="0">
              <a:solidFill>
                <a:srgbClr val="0053FF"/>
              </a:solidFill>
            </a:endParaRPr>
          </a:p>
          <a:p>
            <a:endParaRPr lang="en-US" sz="2000" b="1" dirty="0">
              <a:solidFill>
                <a:srgbClr val="0053FF"/>
              </a:solidFill>
            </a:endParaRPr>
          </a:p>
          <a:p>
            <a:r>
              <a:rPr lang="en-US" sz="2000" b="1" dirty="0">
                <a:solidFill>
                  <a:srgbClr val="0053FF"/>
                </a:solidFill>
              </a:rPr>
              <a:t>The costs for giant projects are giant.  </a:t>
            </a:r>
            <a:r>
              <a:rPr lang="en-US" sz="1600" dirty="0"/>
              <a:t>As just noted by Patrick, between YSS and the Forest Service, many, many millions of dollars of archeological, wildlife, rare plant, and other field surveys had to be done before any SERAL plan could even be prepared for planning.  The expected costs for implementing SERAL are far beyond the “extra” $55 million that has been awarded to the Stanislaus Forest for work that includes the SERAL project area.  </a:t>
            </a:r>
          </a:p>
          <a:p>
            <a:endParaRPr lang="en-US" sz="1600" dirty="0"/>
          </a:p>
          <a:p>
            <a:r>
              <a:rPr lang="en-US" sz="1600" dirty="0"/>
              <a:t>        </a:t>
            </a:r>
            <a:r>
              <a:rPr lang="en-US" sz="1600" b="1" dirty="0"/>
              <a:t>And despite the best laid plans, the unexpected can upset everything. </a:t>
            </a:r>
            <a:r>
              <a:rPr lang="en-US" sz="1600" dirty="0"/>
              <a:t>(A Caldor Fire can mean area mills won’t take green sawlogs for possibly two years, or something else (massive tree mortality, etc.) can suddenly shift priorities.</a:t>
            </a:r>
          </a:p>
          <a:p>
            <a:endParaRPr lang="en-US" sz="2400" dirty="0"/>
          </a:p>
          <a:p>
            <a:endParaRPr lang="en-US" sz="2400" dirty="0"/>
          </a:p>
          <a:p>
            <a:endParaRPr lang="en-US" dirty="0"/>
          </a:p>
          <a:p>
            <a:endParaRPr lang="en-US" dirty="0"/>
          </a:p>
        </p:txBody>
      </p:sp>
    </p:spTree>
    <p:extLst>
      <p:ext uri="{BB962C8B-B14F-4D97-AF65-F5344CB8AC3E}">
        <p14:creationId xmlns:p14="http://schemas.microsoft.com/office/powerpoint/2010/main" val="20837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23DEA0-EF9B-1BD8-C33A-988771836C1B}"/>
              </a:ext>
            </a:extLst>
          </p:cNvPr>
          <p:cNvSpPr txBox="1"/>
          <p:nvPr/>
        </p:nvSpPr>
        <p:spPr>
          <a:xfrm>
            <a:off x="346213" y="441004"/>
            <a:ext cx="11499574" cy="6309420"/>
          </a:xfrm>
          <a:prstGeom prst="rect">
            <a:avLst/>
          </a:prstGeom>
          <a:noFill/>
        </p:spPr>
        <p:txBody>
          <a:bodyPr wrap="square" rtlCol="0">
            <a:spAutoFit/>
          </a:bodyPr>
          <a:lstStyle/>
          <a:p>
            <a:r>
              <a:rPr lang="en-US" sz="2800" b="1" dirty="0">
                <a:solidFill>
                  <a:srgbClr val="0053FF"/>
                </a:solidFill>
              </a:rPr>
              <a:t>Reasons why SERAL moved successfully from an idea to a plan to a decision-ready NEPA project</a:t>
            </a:r>
          </a:p>
          <a:p>
            <a:endParaRPr lang="en-US" sz="2400" b="1" dirty="0"/>
          </a:p>
          <a:p>
            <a:r>
              <a:rPr lang="en-US" b="1" dirty="0"/>
              <a:t>For many years now, YSS has worked with 100% consensus support and absolutely no internal debates.  Having perceived opponents sharing the YSS leadership roles has worked amazingly well.   </a:t>
            </a:r>
            <a:r>
              <a:rPr lang="en-US" dirty="0"/>
              <a:t>State agencies, federal officials, the media, and even the local Forest staff have been able to consistently see that highly diverse stakeholder interests can put aside personal agendas or organizational preferences to instead collectively work together on areas of agreement. That has led to a strong track record of success for YSS.</a:t>
            </a:r>
          </a:p>
          <a:p>
            <a:endParaRPr lang="en-US" dirty="0"/>
          </a:p>
          <a:p>
            <a:r>
              <a:rPr lang="en-US" b="1" dirty="0"/>
              <a:t>That success by YSS was also built by taking incremental steps </a:t>
            </a:r>
            <a:r>
              <a:rPr lang="en-US" dirty="0"/>
              <a:t>such as building/adding staff capacity for TRT and the County…  having the County and TRT become well-experienced in contracts and in understanding the limited capacity of the local region’s workforce…. and also by gaining experience in administering a few thousand acres of treatments before aiming for 50,000 or 70,000 acres. </a:t>
            </a:r>
          </a:p>
          <a:p>
            <a:endParaRPr lang="en-US" dirty="0"/>
          </a:p>
          <a:p>
            <a:r>
              <a:rPr lang="en-US" dirty="0"/>
              <a:t>All of this effort is aimed at assuring that YSS’s SERAL project is actually “additive” to the Forest’s normal level of work, rather than just substituting for what the Forest would do otherwise.  If the SERAL plan doesn’t result in far more acres being treated each year than would otherwise be done normally by the Forest, that won’t meet the intent of YSS.</a:t>
            </a:r>
            <a:endParaRPr lang="en-US" sz="1100" dirty="0"/>
          </a:p>
          <a:p>
            <a:endParaRPr lang="en-US" dirty="0"/>
          </a:p>
          <a:p>
            <a:pPr algn="ctr"/>
            <a:r>
              <a:rPr lang="en-US" sz="2800" i="1" dirty="0"/>
              <a:t>Questions?</a:t>
            </a:r>
          </a:p>
          <a:p>
            <a:endParaRPr lang="en-US" b="1" dirty="0"/>
          </a:p>
        </p:txBody>
      </p:sp>
    </p:spTree>
    <p:extLst>
      <p:ext uri="{BB962C8B-B14F-4D97-AF65-F5344CB8AC3E}">
        <p14:creationId xmlns:p14="http://schemas.microsoft.com/office/powerpoint/2010/main" val="344746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9B9D4A-B82A-54F4-219B-ECAB8B0B8090}"/>
              </a:ext>
            </a:extLst>
          </p:cNvPr>
          <p:cNvSpPr txBox="1"/>
          <p:nvPr/>
        </p:nvSpPr>
        <p:spPr>
          <a:xfrm>
            <a:off x="313456" y="1299104"/>
            <a:ext cx="6871365" cy="5586145"/>
          </a:xfrm>
          <a:prstGeom prst="rect">
            <a:avLst/>
          </a:prstGeom>
          <a:noFill/>
        </p:spPr>
        <p:txBody>
          <a:bodyPr wrap="square" rtlCol="0">
            <a:spAutoFit/>
          </a:bodyPr>
          <a:lstStyle/>
          <a:p>
            <a:r>
              <a:rPr lang="en-US" sz="2000" b="1" dirty="0"/>
              <a:t>ACCG</a:t>
            </a:r>
            <a:r>
              <a:rPr lang="en-US" dirty="0"/>
              <a:t> has evolved with an emphasis on facilitation and the process of collaborating together.  It functions with four standing work groups and three ad hoc committees. ACCG spent two years developing a highly detailed project development and support process.  There are informative presentations most months. ACCG has invested extensive time in striving to develop prioritization tools (SLAWG). Members report out to the full group at meetings. And in keeping with the tone of collaboration, projects or actions are first heard at the Planning Work Group and then later at the General Meeting.  </a:t>
            </a:r>
          </a:p>
          <a:p>
            <a:endParaRPr lang="en-US" dirty="0"/>
          </a:p>
          <a:p>
            <a:endParaRPr lang="en-US" sz="1100" dirty="0"/>
          </a:p>
          <a:p>
            <a:r>
              <a:rPr lang="en-US" sz="2000" b="1" dirty="0"/>
              <a:t>YSS</a:t>
            </a:r>
            <a:r>
              <a:rPr lang="en-US" dirty="0"/>
              <a:t> prioritizes getting results done on the ground on narrowly focused areas of agreement.  General member meetings are only held six times a year.  Most YSS planning and decision-making gets done by the YSS Leadership Team that then networks back to members for input and formal confirmation. YSS has a low level of planned presentations.  It prioritizes getting work accomplished, and with that focus, it has extensive experience partnering with Tuolumne County to use a Master Stewardship Agreement to implement forest projects.  </a:t>
            </a:r>
          </a:p>
          <a:p>
            <a:endParaRPr lang="en-US" dirty="0"/>
          </a:p>
        </p:txBody>
      </p:sp>
      <p:sp>
        <p:nvSpPr>
          <p:cNvPr id="7" name="Content Placeholder 6">
            <a:extLst>
              <a:ext uri="{FF2B5EF4-FFF2-40B4-BE49-F238E27FC236}">
                <a16:creationId xmlns:a16="http://schemas.microsoft.com/office/drawing/2014/main" id="{6494440B-217C-78CC-1BEA-DDBD30D9BB14}"/>
              </a:ext>
            </a:extLst>
          </p:cNvPr>
          <p:cNvSpPr>
            <a:spLocks noGrp="1"/>
          </p:cNvSpPr>
          <p:nvPr>
            <p:ph idx="1"/>
          </p:nvPr>
        </p:nvSpPr>
        <p:spPr>
          <a:xfrm>
            <a:off x="0" y="591604"/>
            <a:ext cx="10627659" cy="3304535"/>
          </a:xfrm>
        </p:spPr>
        <p:txBody>
          <a:bodyPr/>
          <a:lstStyle/>
          <a:p>
            <a:pPr marL="0" indent="0">
              <a:buNone/>
            </a:pPr>
            <a:r>
              <a:rPr lang="en-US" b="1" dirty="0"/>
              <a:t>    DIFFERENCES IN HOW ACCG AND YSS FUNCTION </a:t>
            </a:r>
          </a:p>
        </p:txBody>
      </p:sp>
      <p:pic>
        <p:nvPicPr>
          <p:cNvPr id="9" name="Picture 8" descr="A picture containing person, indoor, sitting, group&#10;&#10;Description automatically generated">
            <a:extLst>
              <a:ext uri="{FF2B5EF4-FFF2-40B4-BE49-F238E27FC236}">
                <a16:creationId xmlns:a16="http://schemas.microsoft.com/office/drawing/2014/main" id="{883298BF-07E2-B6A5-A622-91562ACA2E14}"/>
              </a:ext>
            </a:extLst>
          </p:cNvPr>
          <p:cNvPicPr>
            <a:picLocks noChangeAspect="1"/>
          </p:cNvPicPr>
          <p:nvPr/>
        </p:nvPicPr>
        <p:blipFill rotWithShape="1">
          <a:blip r:embed="rId2"/>
          <a:srcRect l="-1" t="16902" r="-217"/>
          <a:stretch/>
        </p:blipFill>
        <p:spPr>
          <a:xfrm>
            <a:off x="7606471" y="2149543"/>
            <a:ext cx="4114800" cy="2558913"/>
          </a:xfrm>
          <a:prstGeom prst="rect">
            <a:avLst/>
          </a:prstGeom>
        </p:spPr>
      </p:pic>
    </p:spTree>
    <p:extLst>
      <p:ext uri="{BB962C8B-B14F-4D97-AF65-F5344CB8AC3E}">
        <p14:creationId xmlns:p14="http://schemas.microsoft.com/office/powerpoint/2010/main" val="4205749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C0633F-4927-90E2-D551-DDB0EE62B801}"/>
              </a:ext>
            </a:extLst>
          </p:cNvPr>
          <p:cNvSpPr txBox="1"/>
          <p:nvPr/>
        </p:nvSpPr>
        <p:spPr>
          <a:xfrm>
            <a:off x="482593" y="335845"/>
            <a:ext cx="8706678" cy="6217087"/>
          </a:xfrm>
          <a:prstGeom prst="rect">
            <a:avLst/>
          </a:prstGeom>
          <a:noFill/>
        </p:spPr>
        <p:txBody>
          <a:bodyPr wrap="square" rtlCol="0">
            <a:spAutoFit/>
          </a:bodyPr>
          <a:lstStyle/>
          <a:p>
            <a:r>
              <a:rPr lang="en-US" sz="2400" b="1" dirty="0"/>
              <a:t>What was YSS’s role in creating and promoting the SERAL project?	    							</a:t>
            </a:r>
            <a:endParaRPr lang="en-US" b="1" dirty="0"/>
          </a:p>
          <a:p>
            <a:endParaRPr lang="en-US" sz="1000" b="1" dirty="0"/>
          </a:p>
          <a:p>
            <a:r>
              <a:rPr lang="en-US" b="1" dirty="0"/>
              <a:t>October 2019 </a:t>
            </a:r>
            <a:r>
              <a:rPr lang="en-US" dirty="0"/>
              <a:t>– Barnie Gyant agreed to end the highly controversial giant MOTORM2K Large Landscape Plan to treat 750,000 acres on each of the Stanislaus and Sierra National Forest(s); but he openly challenged the 3 attending stakeholder groups to counter back with what they’d support as an alternative.</a:t>
            </a:r>
          </a:p>
          <a:p>
            <a:endParaRPr lang="en-US" dirty="0"/>
          </a:p>
          <a:p>
            <a:r>
              <a:rPr lang="en-US" b="1" dirty="0"/>
              <a:t>November 2019 </a:t>
            </a:r>
            <a:r>
              <a:rPr lang="en-US" dirty="0"/>
              <a:t>– The YSS Leadership Team identified our choice of the highest value, highest-at-risk project area and provided a map and a conceptual plan to the Region and to the local Stanislaus Forest staff.</a:t>
            </a:r>
          </a:p>
          <a:p>
            <a:endParaRPr lang="en-US" dirty="0"/>
          </a:p>
          <a:p>
            <a:r>
              <a:rPr lang="en-US" dirty="0"/>
              <a:t>Originally called the ”Bridge Project” by YSS as a bridge between current project planning and much bigger “large landscape” planning, the Stanislaus Forest staff renamed the project the SERAL project </a:t>
            </a:r>
            <a:r>
              <a:rPr lang="en-US" b="1" dirty="0"/>
              <a:t>– “Social and Ecological Resilience Across the Landscape.”</a:t>
            </a:r>
          </a:p>
          <a:p>
            <a:endParaRPr lang="en-US" dirty="0"/>
          </a:p>
          <a:p>
            <a:r>
              <a:rPr lang="en-US" dirty="0"/>
              <a:t>For many months the YSS Leadership Team then met frequently with the Forest staff to identify the details of which project treatments were desired, where priorities for actions were intended, and whether or not to include a variety of potential “additions” to the large landscape project that were desired by FS leadership.  </a:t>
            </a:r>
          </a:p>
          <a:p>
            <a:endParaRPr lang="en-US" dirty="0"/>
          </a:p>
          <a:p>
            <a:r>
              <a:rPr lang="en-US" sz="1600" i="1" dirty="0"/>
              <a:t>			</a:t>
            </a:r>
          </a:p>
        </p:txBody>
      </p:sp>
      <p:pic>
        <p:nvPicPr>
          <p:cNvPr id="3" name="Picture 2" descr="A body of water surrounded by trees&#10;&#10;Description automatically generated with medium confidence">
            <a:extLst>
              <a:ext uri="{FF2B5EF4-FFF2-40B4-BE49-F238E27FC236}">
                <a16:creationId xmlns:a16="http://schemas.microsoft.com/office/drawing/2014/main" id="{9AB89494-A3BA-ED81-A07F-2D1377BFB024}"/>
              </a:ext>
            </a:extLst>
          </p:cNvPr>
          <p:cNvPicPr>
            <a:picLocks noChangeAspect="1"/>
          </p:cNvPicPr>
          <p:nvPr/>
        </p:nvPicPr>
        <p:blipFill rotWithShape="1">
          <a:blip r:embed="rId2"/>
          <a:srcRect l="-1" t="1" r="64004" b="-11348"/>
          <a:stretch/>
        </p:blipFill>
        <p:spPr>
          <a:xfrm rot="10800000">
            <a:off x="9255210" y="-96899"/>
            <a:ext cx="2666553" cy="6186308"/>
          </a:xfrm>
          <a:prstGeom prst="rect">
            <a:avLst/>
          </a:prstGeom>
        </p:spPr>
      </p:pic>
    </p:spTree>
    <p:extLst>
      <p:ext uri="{BB962C8B-B14F-4D97-AF65-F5344CB8AC3E}">
        <p14:creationId xmlns:p14="http://schemas.microsoft.com/office/powerpoint/2010/main" val="241291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0DDAC8B8-D55E-42C4-A163-1687B68022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327" t="3963" r="3525" b="9106"/>
          <a:stretch/>
        </p:blipFill>
        <p:spPr bwMode="auto">
          <a:xfrm>
            <a:off x="5984446" y="228600"/>
            <a:ext cx="5641381" cy="64008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127FC4C-FC41-4274-8EB2-33754FCA5831}"/>
              </a:ext>
            </a:extLst>
          </p:cNvPr>
          <p:cNvSpPr txBox="1"/>
          <p:nvPr/>
        </p:nvSpPr>
        <p:spPr>
          <a:xfrm>
            <a:off x="277091" y="360218"/>
            <a:ext cx="5514109" cy="3970318"/>
          </a:xfrm>
          <a:prstGeom prst="rect">
            <a:avLst/>
          </a:prstGeom>
          <a:noFill/>
        </p:spPr>
        <p:txBody>
          <a:bodyPr wrap="square" rtlCol="0">
            <a:spAutoFit/>
          </a:bodyPr>
          <a:lstStyle/>
          <a:p>
            <a:r>
              <a:rPr lang="en-US" b="1" dirty="0"/>
              <a:t>WHERE IS SERAL? </a:t>
            </a:r>
          </a:p>
          <a:p>
            <a:endParaRPr lang="en-US" dirty="0"/>
          </a:p>
          <a:p>
            <a:r>
              <a:rPr lang="en-US" dirty="0"/>
              <a:t>Centrally located on the Stanislaus National Forest, within the Yosemite Stanislaus Solutions collaborative area and almost entirely to the north and west of Highway 108. </a:t>
            </a:r>
          </a:p>
          <a:p>
            <a:endParaRPr lang="en-US" dirty="0"/>
          </a:p>
          <a:p>
            <a:r>
              <a:rPr lang="en-US" dirty="0"/>
              <a:t>This 118,808-acre project area spans portions of the Calaveras, Mi-Wok, and Summit Ranger Districts. </a:t>
            </a:r>
          </a:p>
          <a:p>
            <a:r>
              <a:rPr lang="en-US" dirty="0"/>
              <a:t>80% or almost 95,000 acres of the 118,808 acres occur on FS-lands</a:t>
            </a:r>
          </a:p>
          <a:p>
            <a:endParaRPr lang="en-US" dirty="0"/>
          </a:p>
          <a:p>
            <a:r>
              <a:rPr lang="en-US" dirty="0"/>
              <a:t>SERAL project proposed / authorized actions are located only on FS-lands. </a:t>
            </a:r>
          </a:p>
        </p:txBody>
      </p:sp>
    </p:spTree>
    <p:extLst>
      <p:ext uri="{BB962C8B-B14F-4D97-AF65-F5344CB8AC3E}">
        <p14:creationId xmlns:p14="http://schemas.microsoft.com/office/powerpoint/2010/main" val="391669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F630-D6BC-404B-9AC8-6E64813FD4B2}"/>
              </a:ext>
            </a:extLst>
          </p:cNvPr>
          <p:cNvSpPr>
            <a:spLocks noGrp="1"/>
          </p:cNvSpPr>
          <p:nvPr>
            <p:ph type="title"/>
          </p:nvPr>
        </p:nvSpPr>
        <p:spPr>
          <a:xfrm>
            <a:off x="280595" y="0"/>
            <a:ext cx="9280094" cy="1325563"/>
          </a:xfrm>
        </p:spPr>
        <p:txBody>
          <a:bodyPr>
            <a:normAutofit/>
          </a:bodyPr>
          <a:lstStyle/>
          <a:p>
            <a:r>
              <a:rPr lang="en-US" sz="4000" b="1" dirty="0"/>
              <a:t>What is SERAL?</a:t>
            </a:r>
          </a:p>
        </p:txBody>
      </p:sp>
      <p:sp>
        <p:nvSpPr>
          <p:cNvPr id="8" name="Content Placeholder 7">
            <a:extLst>
              <a:ext uri="{FF2B5EF4-FFF2-40B4-BE49-F238E27FC236}">
                <a16:creationId xmlns:a16="http://schemas.microsoft.com/office/drawing/2014/main" id="{C9B978E8-1F89-4641-AB9C-39107E245B3A}"/>
              </a:ext>
            </a:extLst>
          </p:cNvPr>
          <p:cNvSpPr>
            <a:spLocks noGrp="1"/>
          </p:cNvSpPr>
          <p:nvPr>
            <p:ph idx="1"/>
          </p:nvPr>
        </p:nvSpPr>
        <p:spPr>
          <a:xfrm>
            <a:off x="280595" y="1325563"/>
            <a:ext cx="8088772" cy="4351338"/>
          </a:xfrm>
        </p:spPr>
        <p:txBody>
          <a:bodyPr/>
          <a:lstStyle/>
          <a:p>
            <a:r>
              <a:rPr lang="en-US" dirty="0"/>
              <a:t>Planning effort designed to </a:t>
            </a:r>
          </a:p>
          <a:p>
            <a:pPr lvl="1">
              <a:buFont typeface="Wingdings" panose="05000000000000000000" pitchFamily="2" charset="2"/>
              <a:buChar char="Ø"/>
            </a:pPr>
            <a:r>
              <a:rPr lang="en-US" dirty="0"/>
              <a:t> Restore Forest Resilience</a:t>
            </a:r>
          </a:p>
          <a:p>
            <a:pPr marL="0" indent="0">
              <a:buNone/>
            </a:pPr>
            <a:r>
              <a:rPr lang="en-US" i="1" dirty="0"/>
              <a:t>		or</a:t>
            </a:r>
          </a:p>
          <a:p>
            <a:pPr lvl="1">
              <a:buFont typeface="Wingdings" panose="05000000000000000000" pitchFamily="2" charset="2"/>
              <a:buChar char="Ø"/>
            </a:pPr>
            <a:r>
              <a:rPr lang="en-US" dirty="0"/>
              <a:t> Reduce the landscape’s susceptibility to natural   </a:t>
            </a:r>
          </a:p>
          <a:p>
            <a:pPr marL="457205" lvl="1" indent="0">
              <a:buNone/>
            </a:pPr>
            <a:r>
              <a:rPr lang="en-US" dirty="0"/>
              <a:t>     disturbances (insect, disease, drought, wildfire).</a:t>
            </a:r>
          </a:p>
          <a:p>
            <a:endParaRPr lang="en-US" dirty="0"/>
          </a:p>
          <a:p>
            <a:endParaRPr lang="en-US" dirty="0"/>
          </a:p>
        </p:txBody>
      </p:sp>
    </p:spTree>
    <p:extLst>
      <p:ext uri="{BB962C8B-B14F-4D97-AF65-F5344CB8AC3E}">
        <p14:creationId xmlns:p14="http://schemas.microsoft.com/office/powerpoint/2010/main" val="2790142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F630-D6BC-404B-9AC8-6E64813FD4B2}"/>
              </a:ext>
            </a:extLst>
          </p:cNvPr>
          <p:cNvSpPr>
            <a:spLocks noGrp="1"/>
          </p:cNvSpPr>
          <p:nvPr>
            <p:ph type="title"/>
          </p:nvPr>
        </p:nvSpPr>
        <p:spPr>
          <a:xfrm>
            <a:off x="333103" y="435084"/>
            <a:ext cx="9416015" cy="1272692"/>
          </a:xfrm>
        </p:spPr>
        <p:txBody>
          <a:bodyPr>
            <a:normAutofit fontScale="90000"/>
          </a:bodyPr>
          <a:lstStyle/>
          <a:p>
            <a:r>
              <a:rPr lang="en-US" sz="4900" b="1" dirty="0"/>
              <a:t>How will we restore landscape conditions?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32" y="2857501"/>
            <a:ext cx="1048107" cy="1142998"/>
          </a:xfrm>
          <a:prstGeom prst="rect">
            <a:avLst/>
          </a:prstGeom>
        </p:spPr>
      </p:pic>
      <p:sp>
        <p:nvSpPr>
          <p:cNvPr id="5" name="Content Placeholder 4">
            <a:extLst>
              <a:ext uri="{FF2B5EF4-FFF2-40B4-BE49-F238E27FC236}">
                <a16:creationId xmlns:a16="http://schemas.microsoft.com/office/drawing/2014/main" id="{61CDA653-73C7-42E4-B329-DBE8F8CD2C64}"/>
              </a:ext>
            </a:extLst>
          </p:cNvPr>
          <p:cNvSpPr>
            <a:spLocks noGrp="1"/>
          </p:cNvSpPr>
          <p:nvPr>
            <p:ph idx="1"/>
          </p:nvPr>
        </p:nvSpPr>
        <p:spPr>
          <a:xfrm>
            <a:off x="333103" y="1824830"/>
            <a:ext cx="8469551" cy="4351338"/>
          </a:xfrm>
        </p:spPr>
        <p:txBody>
          <a:bodyPr/>
          <a:lstStyle/>
          <a:p>
            <a:pPr marR="0" lvl="0">
              <a:spcBef>
                <a:spcPts val="600"/>
              </a:spcBef>
              <a:spcAft>
                <a:spcPts val="0"/>
              </a:spcAft>
              <a:buFont typeface="Wingdings" panose="05000000000000000000"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Increase forest heterogeneity by restoring the proportion of different size and density classes across forested areas</a:t>
            </a:r>
            <a:endParaRPr lang="en-US" sz="2000" dirty="0">
              <a:effectLst/>
              <a:latin typeface="Times New Roman" panose="02020603050405020304" pitchFamily="18" charset="0"/>
              <a:ea typeface="Times New Roman" panose="02020603050405020304" pitchFamily="18" charset="0"/>
              <a:cs typeface="Calibri" panose="020F0502020204030204" pitchFamily="34" charset="0"/>
            </a:endParaRPr>
          </a:p>
          <a:p>
            <a:pPr marR="0" lvl="0">
              <a:spcBef>
                <a:spcPts val="600"/>
              </a:spcBef>
              <a:spcAft>
                <a:spcPts val="0"/>
              </a:spcAft>
              <a:buFont typeface="Wingdings" panose="05000000000000000000"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Reduce tree densities. </a:t>
            </a:r>
            <a:endParaRPr lang="en-US" sz="2000" dirty="0">
              <a:effectLst/>
              <a:latin typeface="Times New Roman" panose="02020603050405020304" pitchFamily="18" charset="0"/>
              <a:ea typeface="Times New Roman" panose="02020603050405020304" pitchFamily="18" charset="0"/>
              <a:cs typeface="Calibri" panose="020F0502020204030204" pitchFamily="34" charset="0"/>
            </a:endParaRPr>
          </a:p>
          <a:p>
            <a:pPr marR="0" lvl="0">
              <a:spcBef>
                <a:spcPts val="600"/>
              </a:spcBef>
              <a:spcAft>
                <a:spcPts val="0"/>
              </a:spcAft>
              <a:buFont typeface="Wingdings" panose="05000000000000000000"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Increase the relative abundance of fire-tolerant and shade-intolerant trees. </a:t>
            </a:r>
            <a:endParaRPr lang="en-US" sz="2000" dirty="0">
              <a:effectLst/>
              <a:latin typeface="Times New Roman" panose="02020603050405020304" pitchFamily="18" charset="0"/>
              <a:ea typeface="Times New Roman" panose="02020603050405020304" pitchFamily="18" charset="0"/>
              <a:cs typeface="Calibri" panose="020F0502020204030204" pitchFamily="34" charset="0"/>
            </a:endParaRPr>
          </a:p>
          <a:p>
            <a:pPr marR="0" lvl="0">
              <a:spcBef>
                <a:spcPts val="600"/>
              </a:spcBef>
              <a:spcAft>
                <a:spcPts val="0"/>
              </a:spcAft>
              <a:buFont typeface="Wingdings" panose="05000000000000000000"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Reduce and maintain low levels of surface and ladder fuels.</a:t>
            </a:r>
            <a:endParaRPr lang="en-US" sz="2000" dirty="0">
              <a:effectLst/>
              <a:latin typeface="Times New Roman" panose="02020603050405020304" pitchFamily="18" charset="0"/>
              <a:ea typeface="Times New Roman" panose="02020603050405020304" pitchFamily="18" charset="0"/>
              <a:cs typeface="Calibri" panose="020F0502020204030204" pitchFamily="34" charset="0"/>
            </a:endParaRPr>
          </a:p>
          <a:p>
            <a:pPr marR="0" lvl="0">
              <a:spcBef>
                <a:spcPts val="600"/>
              </a:spcBef>
              <a:spcAft>
                <a:spcPts val="0"/>
              </a:spcAft>
              <a:buFont typeface="Wingdings" panose="05000000000000000000"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Apply or reintroduce fire to the landscape across larger areas, with low severity, more regular intervals</a:t>
            </a:r>
            <a:endParaRPr lang="en-US" sz="2000" dirty="0">
              <a:effectLst/>
              <a:latin typeface="Times New Roman" panose="02020603050405020304" pitchFamily="18" charset="0"/>
              <a:ea typeface="Times New Roman" panose="02020603050405020304" pitchFamily="18" charset="0"/>
              <a:cs typeface="Calibri" panose="020F0502020204030204" pitchFamily="34" charset="0"/>
            </a:endParaRPr>
          </a:p>
          <a:p>
            <a:pPr marR="0" lvl="0">
              <a:spcBef>
                <a:spcPts val="600"/>
              </a:spcBef>
              <a:spcAft>
                <a:spcPts val="0"/>
              </a:spcAft>
              <a:buFont typeface="Wingdings" panose="05000000000000000000" pitchFamily="2" charset="2"/>
              <a:buChar char="Ø"/>
            </a:pPr>
            <a:r>
              <a:rPr lang="en-US" sz="2000" dirty="0">
                <a:effectLst/>
                <a:latin typeface="Calibri" panose="020F0502020204030204" pitchFamily="34" charset="0"/>
                <a:ea typeface="Times New Roman" panose="02020603050405020304" pitchFamily="18" charset="0"/>
                <a:cs typeface="Calibri" panose="020F0502020204030204" pitchFamily="34" charset="0"/>
              </a:rPr>
              <a:t>Respond to natural disturbances which result in tree mortality rates exceeding the natural range of variation. </a:t>
            </a:r>
            <a:endParaRPr lang="en-US" sz="2000" dirty="0">
              <a:effectLst/>
              <a:latin typeface="Times New Roman" panose="02020603050405020304" pitchFamily="18"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393862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F630-D6BC-404B-9AC8-6E64813FD4B2}"/>
              </a:ext>
            </a:extLst>
          </p:cNvPr>
          <p:cNvSpPr>
            <a:spLocks noGrp="1"/>
          </p:cNvSpPr>
          <p:nvPr>
            <p:ph type="title"/>
          </p:nvPr>
        </p:nvSpPr>
        <p:spPr>
          <a:xfrm>
            <a:off x="397565" y="278296"/>
            <a:ext cx="9939131" cy="1391477"/>
          </a:xfrm>
        </p:spPr>
        <p:txBody>
          <a:bodyPr>
            <a:normAutofit fontScale="90000"/>
          </a:bodyPr>
          <a:lstStyle/>
          <a:p>
            <a:r>
              <a:rPr lang="en-US" sz="4900" b="1" dirty="0"/>
              <a:t>What are the key conservation objectives while restoring forest resilience?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32" y="2857501"/>
            <a:ext cx="1048107" cy="1142998"/>
          </a:xfrm>
          <a:prstGeom prst="rect">
            <a:avLst/>
          </a:prstGeom>
        </p:spPr>
      </p:pic>
      <p:sp>
        <p:nvSpPr>
          <p:cNvPr id="5" name="Content Placeholder 4">
            <a:extLst>
              <a:ext uri="{FF2B5EF4-FFF2-40B4-BE49-F238E27FC236}">
                <a16:creationId xmlns:a16="http://schemas.microsoft.com/office/drawing/2014/main" id="{61CDA653-73C7-42E4-B329-DBE8F8CD2C64}"/>
              </a:ext>
            </a:extLst>
          </p:cNvPr>
          <p:cNvSpPr>
            <a:spLocks noGrp="1"/>
          </p:cNvSpPr>
          <p:nvPr>
            <p:ph idx="1"/>
          </p:nvPr>
        </p:nvSpPr>
        <p:spPr>
          <a:xfrm>
            <a:off x="290507" y="1876731"/>
            <a:ext cx="8940213" cy="3459296"/>
          </a:xfrm>
        </p:spPr>
        <p:txBody>
          <a:bodyPr/>
          <a:lstStyle/>
          <a:p>
            <a:r>
              <a:rPr lang="en-US" dirty="0"/>
              <a:t>Retain large, old, and structurally diverse trees and snags </a:t>
            </a:r>
          </a:p>
          <a:p>
            <a:pPr lvl="1"/>
            <a:r>
              <a:rPr lang="en-US" dirty="0"/>
              <a:t>CSO habitat</a:t>
            </a:r>
          </a:p>
          <a:p>
            <a:r>
              <a:rPr lang="en-US" dirty="0"/>
              <a:t>Reduce the spread of invasive non-native weeds from existing or new infestations.</a:t>
            </a:r>
          </a:p>
          <a:p>
            <a:endParaRPr lang="en-US" dirty="0"/>
          </a:p>
          <a:p>
            <a:endParaRPr lang="en-US" dirty="0"/>
          </a:p>
        </p:txBody>
      </p:sp>
    </p:spTree>
    <p:extLst>
      <p:ext uri="{BB962C8B-B14F-4D97-AF65-F5344CB8AC3E}">
        <p14:creationId xmlns:p14="http://schemas.microsoft.com/office/powerpoint/2010/main" val="93669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F630-D6BC-404B-9AC8-6E64813FD4B2}"/>
              </a:ext>
            </a:extLst>
          </p:cNvPr>
          <p:cNvSpPr>
            <a:spLocks noGrp="1"/>
          </p:cNvSpPr>
          <p:nvPr>
            <p:ph type="title"/>
          </p:nvPr>
        </p:nvSpPr>
        <p:spPr>
          <a:xfrm>
            <a:off x="368730" y="797251"/>
            <a:ext cx="9280094" cy="1325563"/>
          </a:xfrm>
        </p:spPr>
        <p:txBody>
          <a:bodyPr>
            <a:normAutofit fontScale="90000"/>
          </a:bodyPr>
          <a:lstStyle/>
          <a:p>
            <a:r>
              <a:rPr lang="en-US" sz="4900" b="1"/>
              <a:t>What are the social needs while restoring forest resilience?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432" y="2857501"/>
            <a:ext cx="1048107" cy="1142998"/>
          </a:xfrm>
          <a:prstGeom prst="rect">
            <a:avLst/>
          </a:prstGeom>
        </p:spPr>
      </p:pic>
      <p:sp>
        <p:nvSpPr>
          <p:cNvPr id="5" name="Content Placeholder 4">
            <a:extLst>
              <a:ext uri="{FF2B5EF4-FFF2-40B4-BE49-F238E27FC236}">
                <a16:creationId xmlns:a16="http://schemas.microsoft.com/office/drawing/2014/main" id="{61CDA653-73C7-42E4-B329-DBE8F8CD2C64}"/>
              </a:ext>
            </a:extLst>
          </p:cNvPr>
          <p:cNvSpPr>
            <a:spLocks noGrp="1"/>
          </p:cNvSpPr>
          <p:nvPr>
            <p:ph idx="1"/>
          </p:nvPr>
        </p:nvSpPr>
        <p:spPr>
          <a:xfrm>
            <a:off x="225821" y="2280492"/>
            <a:ext cx="8940213" cy="3459296"/>
          </a:xfrm>
        </p:spPr>
        <p:txBody>
          <a:bodyPr/>
          <a:lstStyle/>
          <a:p>
            <a:r>
              <a:rPr lang="en-US" dirty="0"/>
              <a:t>Provide economic opportunities for local communities </a:t>
            </a:r>
            <a:br>
              <a:rPr lang="en-US" dirty="0"/>
            </a:br>
            <a:r>
              <a:rPr lang="en-US" dirty="0"/>
              <a:t>(e.g., wood products)</a:t>
            </a:r>
          </a:p>
          <a:p>
            <a:r>
              <a:rPr lang="en-US" dirty="0"/>
              <a:t>Maintain safe access to public lands and reduce fire threats</a:t>
            </a:r>
          </a:p>
          <a:p>
            <a:endParaRPr lang="en-US" dirty="0"/>
          </a:p>
          <a:p>
            <a:endParaRPr lang="en-US" dirty="0"/>
          </a:p>
        </p:txBody>
      </p:sp>
    </p:spTree>
    <p:extLst>
      <p:ext uri="{BB962C8B-B14F-4D97-AF65-F5344CB8AC3E}">
        <p14:creationId xmlns:p14="http://schemas.microsoft.com/office/powerpoint/2010/main" val="4169815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1586</TotalTime>
  <Words>3574</Words>
  <Application>Microsoft Macintosh PowerPoint</Application>
  <PresentationFormat>Widescreen</PresentationFormat>
  <Paragraphs>243</Paragraphs>
  <Slides>26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Wingdings</vt:lpstr>
      <vt:lpstr>Office Theme</vt:lpstr>
      <vt:lpstr>SERAL Project </vt:lpstr>
      <vt:lpstr>PowerPoint Presentation</vt:lpstr>
      <vt:lpstr>PowerPoint Presentation</vt:lpstr>
      <vt:lpstr>PowerPoint Presentation</vt:lpstr>
      <vt:lpstr>PowerPoint Presentation</vt:lpstr>
      <vt:lpstr>What is SERAL?</vt:lpstr>
      <vt:lpstr>How will we restore landscape conditions? </vt:lpstr>
      <vt:lpstr>What are the key conservation objectives while restoring forest resilience?  </vt:lpstr>
      <vt:lpstr>What are the social needs while restoring forest resilience?  </vt:lpstr>
      <vt:lpstr>What actions are proposed to meet the restoration, conservation, and social needs of SERAL? </vt:lpstr>
      <vt:lpstr>How is SERAL the same or different from past forest projects?</vt:lpstr>
      <vt:lpstr>How does the 2019 CA Spotted Owl Conservation Strategy differ from the Framework Owl policies?  The spotted owl is a USFS indicator species for other late seral forest habitat wildlife. Initial years of owl science tied suitable owl habitat to maintaining dense forest stands. More recent science now ties owl use of habitat to clumps and patches of tall, large trees.  </vt:lpstr>
      <vt:lpstr>Herbicide use in the SERAL project  The issue of herbicide use can be very polarizing.    After input from YSS, the Forest Service narrowed its proposed herbicide use in the SERAL project area to primarily aim to treat invasive weeds where currently known populations were already identified.  After receiving public comments, the Forest further adapted by choosing to limit herbicide treatments in the SERAL area to a maximum of 285 acres. The USFS also agreed to make herbicides the last choice if alternative treatments are feasible.  And most important, herbicides in the vast SERAL project would ONLY be used for invasive weeds, not for fuel breaks or for other vegetation management which greatly increases controversy.  Then in response to DEIS comments, the Forest Service dropped the planned use of two of the seven possible herbicides originally listed in the EIS based on public comments objecting to the higher calculated health risk for workers posed by those two herbicides.  The key take-away is that herbicide use ended up NOT being a highly controversial issue in the SERAL project because the Forest staff carefully minimized controversy on that issue by responding to public comments and strictly limiting herbicide use to treating invasive, noxious weeds on a relatively small number of acres.</vt:lpstr>
      <vt:lpstr>Summary of the SERAL planning process   </vt:lpstr>
      <vt:lpstr>PowerPoint Presentation</vt:lpstr>
      <vt:lpstr>PowerPoint Presentation</vt:lpstr>
      <vt:lpstr>PowerPoint Presentation</vt:lpstr>
      <vt:lpstr>PowerPoint Presentation</vt:lpstr>
      <vt:lpstr>PowerPoint Presentation</vt:lpstr>
      <vt:lpstr>Were Objections filed?      ROD-1: No Objections ROD-2: 7 Objection Letters, other letters of support ROD-3: 3 Objection Letters, other letters of support  Objection Issues ROD-2 (No surprises):  1. Habitat Quality Reduction in CSO habitat 2. Circular CSO territory delineations, desired condition,  3. Methodology used to assess restoration needs 4. Adoption of some aspects of the CSO Strategy  Objection Issues ROD-3 (No surprises) 1. Lack of site-specificity related to the salvage actions and temporary road construction needs 2. Use of condition-based management  </vt:lpstr>
      <vt:lpstr>Objection Review Process</vt:lpstr>
      <vt:lpstr> What is the potential for delay if any lawsuits are filed and a stay (Injunction) is sought?  </vt:lpstr>
      <vt:lpstr>       Funding – a key to any project  Patrick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SERAL Project </dc:title>
  <dc:creator>John Buckley</dc:creator>
  <cp:lastModifiedBy>John Buckley</cp:lastModifiedBy>
  <cp:revision>102</cp:revision>
  <dcterms:created xsi:type="dcterms:W3CDTF">2022-04-14T21:59:00Z</dcterms:created>
  <dcterms:modified xsi:type="dcterms:W3CDTF">2022-06-14T21:11:27Z</dcterms:modified>
</cp:coreProperties>
</file>