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7"/>
  </p:notesMasterIdLst>
  <p:sldIdLst>
    <p:sldId id="256" r:id="rId2"/>
    <p:sldId id="294" r:id="rId3"/>
    <p:sldId id="295" r:id="rId4"/>
    <p:sldId id="297" r:id="rId5"/>
    <p:sldId id="298" r:id="rId6"/>
    <p:sldId id="296" r:id="rId7"/>
    <p:sldId id="299" r:id="rId8"/>
    <p:sldId id="279" r:id="rId9"/>
    <p:sldId id="281" r:id="rId10"/>
    <p:sldId id="302" r:id="rId11"/>
    <p:sldId id="291" r:id="rId12"/>
    <p:sldId id="305" r:id="rId13"/>
    <p:sldId id="306" r:id="rId14"/>
    <p:sldId id="300" r:id="rId15"/>
    <p:sldId id="30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36" autoAdjust="0"/>
    <p:restoredTop sz="95196" autoAdjust="0"/>
  </p:normalViewPr>
  <p:slideViewPr>
    <p:cSldViewPr snapToGrid="0">
      <p:cViewPr varScale="1">
        <p:scale>
          <a:sx n="113" d="100"/>
          <a:sy n="113" d="100"/>
        </p:scale>
        <p:origin x="9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1830E-E59D-44E0-97CD-67300C261DA1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5A009-301F-4CFB-8798-2A79A0122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6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Large wildfire context for project area. Ranger District, watershed, and satellite imagery (for wildlife risk context).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5A009-301F-4CFB-8798-2A79A0122E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31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Landscape metrics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5A009-301F-4CFB-8798-2A79A0122E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1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Remove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5A009-301F-4CFB-8798-2A79A0122E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07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5A009-301F-4CFB-8798-2A79A0122E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01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94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7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3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3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35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5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4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54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82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AF4E2B3-AE59-4DD9-982E-3521566B3BA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7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6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AF4E2B3-AE59-4DD9-982E-3521566B3BA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95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88EB0-170C-47CD-A814-A689ADB79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0" y="2681056"/>
            <a:ext cx="9980325" cy="157407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n-US" sz="4800" dirty="0">
                <a:latin typeface="Arial Black" panose="020B0A04020102020204" pitchFamily="34" charset="0"/>
              </a:rPr>
              <a:t>UMRWA Forest Projects Plan</a:t>
            </a:r>
            <a:br>
              <a:rPr lang="en-US" sz="2700" dirty="0"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Presentation &amp; discussion with the ACCG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0394A-18D0-4110-8A7F-0CBC8B8C7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Wednesday, March 16, 2022</a:t>
            </a:r>
          </a:p>
        </p:txBody>
      </p:sp>
    </p:spTree>
    <p:extLst>
      <p:ext uri="{BB962C8B-B14F-4D97-AF65-F5344CB8AC3E}">
        <p14:creationId xmlns:p14="http://schemas.microsoft.com/office/powerpoint/2010/main" val="3210478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73B0E0-E0DE-4176-815B-CFE3003E52B9}"/>
              </a:ext>
            </a:extLst>
          </p:cNvPr>
          <p:cNvSpPr txBox="1"/>
          <p:nvPr/>
        </p:nvSpPr>
        <p:spPr>
          <a:xfrm>
            <a:off x="1116550" y="2619057"/>
            <a:ext cx="102603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Project boundary &amp; proposed activities map </a:t>
            </a:r>
          </a:p>
          <a:p>
            <a:pPr algn="ctr"/>
            <a:r>
              <a:rPr lang="en-US" sz="4400" dirty="0">
                <a:latin typeface="+mj-lt"/>
              </a:rPr>
              <a:t>(coming soon)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8992F0-9E0D-4A98-A24D-FDF44DF82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97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4C43-3D29-4E7A-AE20-B41C6D678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75" y="623103"/>
            <a:ext cx="3363934" cy="2547850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Activities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A1067B3-218E-43B1-9403-B8B1482EAD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1308514"/>
              </p:ext>
            </p:extLst>
          </p:nvPr>
        </p:nvGraphicFramePr>
        <p:xfrm>
          <a:off x="4338536" y="1524301"/>
          <a:ext cx="7360488" cy="32933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9757">
                  <a:extLst>
                    <a:ext uri="{9D8B030D-6E8A-4147-A177-3AD203B41FA5}">
                      <a16:colId xmlns:a16="http://schemas.microsoft.com/office/drawing/2014/main" val="2466090218"/>
                    </a:ext>
                  </a:extLst>
                </a:gridCol>
                <a:gridCol w="3300731">
                  <a:extLst>
                    <a:ext uri="{9D8B030D-6E8A-4147-A177-3AD203B41FA5}">
                      <a16:colId xmlns:a16="http://schemas.microsoft.com/office/drawing/2014/main" val="110052496"/>
                    </a:ext>
                  </a:extLst>
                </a:gridCol>
              </a:tblGrid>
              <a:tr h="60092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Proposed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Estimated acres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589910"/>
                  </a:ext>
                </a:extLst>
              </a:tr>
              <a:tr h="5507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Mechanical Fuels Reduction</a:t>
                      </a:r>
                      <a:endParaRPr lang="en-US" sz="2000" b="1" i="0" dirty="0"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dirty="0">
                          <a:latin typeface="+mj-lt"/>
                        </a:rPr>
                        <a:t>9,560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239380"/>
                  </a:ext>
                </a:extLst>
              </a:tr>
              <a:tr h="5507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effectLst/>
                          <a:latin typeface="+mj-lt"/>
                        </a:rPr>
                        <a:t>Hand Thinning (only)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37,872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881662"/>
                  </a:ext>
                </a:extLst>
              </a:tr>
              <a:tr h="104023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effectLst/>
                          <a:latin typeface="+mj-lt"/>
                        </a:rPr>
                        <a:t>Prescribed Burning</a:t>
                      </a:r>
                    </a:p>
                    <a:p>
                      <a:pPr algn="l"/>
                      <a:r>
                        <a:rPr lang="en-US" sz="1600" b="0" i="0" dirty="0">
                          <a:effectLst/>
                          <a:latin typeface="+mj-lt"/>
                        </a:rPr>
                        <a:t>with option of pre-treatments (e.g., mechanical, hand; locations TBD).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dirty="0">
                          <a:latin typeface="+mj-lt"/>
                        </a:rPr>
                        <a:t>52,668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829923"/>
                  </a:ext>
                </a:extLst>
              </a:tr>
              <a:tr h="550715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effectLst/>
                          <a:latin typeface="+mj-lt"/>
                        </a:rPr>
                        <a:t>Aspen Restoration*</a:t>
                      </a:r>
                      <a:endParaRPr lang="en-US" sz="2000" b="1" i="0" dirty="0"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dirty="0">
                          <a:latin typeface="+mj-lt"/>
                        </a:rPr>
                        <a:t>2,315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54586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1C190-8C33-432F-8FE4-6CB7D5440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575" y="3216674"/>
            <a:ext cx="3200400" cy="337912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400" dirty="0"/>
              <a:t>---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+mj-lt"/>
              </a:rPr>
              <a:t>UMRWA FPP, Phase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CE2FB2-4B58-49E1-95FB-451E69B547F6}"/>
              </a:ext>
            </a:extLst>
          </p:cNvPr>
          <p:cNvSpPr txBox="1"/>
          <p:nvPr/>
        </p:nvSpPr>
        <p:spPr>
          <a:xfrm>
            <a:off x="4338536" y="5002253"/>
            <a:ext cx="7360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--: Activity is proposed to be performed where applicable and as needed.</a:t>
            </a:r>
          </a:p>
          <a:p>
            <a:r>
              <a:rPr lang="en-US" sz="1400" dirty="0">
                <a:latin typeface="+mj-lt"/>
              </a:rPr>
              <a:t>*: Some aspen restoration areas would overlap with Prescribed Burning areas.</a:t>
            </a:r>
          </a:p>
          <a:p>
            <a:r>
              <a:rPr lang="en-US" sz="1400" dirty="0">
                <a:latin typeface="+mj-lt"/>
              </a:rPr>
              <a:t>Note: Hazard Tree Felling &amp; Removal is proposed where trees are identified as an imminent hazard to the project. Pruning locations TBD.</a:t>
            </a:r>
          </a:p>
        </p:txBody>
      </p:sp>
    </p:spTree>
    <p:extLst>
      <p:ext uri="{BB962C8B-B14F-4D97-AF65-F5344CB8AC3E}">
        <p14:creationId xmlns:p14="http://schemas.microsoft.com/office/powerpoint/2010/main" val="4229500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69C8C6-9941-4282-9B1B-0DBDAD9B5B60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27059" y="3538267"/>
            <a:ext cx="3174898" cy="64610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Photo is of roadside ladder fuels in the Foster Meadow Area (photo courtesy of J. Plummer).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0B29A2-75C3-4448-9A69-D7ED86B7FF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982" y="160202"/>
            <a:ext cx="7980329" cy="5985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0CA0E1-9F7F-458F-BE63-9A01F3484F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891" y="2497409"/>
            <a:ext cx="3728293" cy="8223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Hazard ladder fuels within the proposed project area</a:t>
            </a:r>
          </a:p>
        </p:txBody>
      </p:sp>
    </p:spTree>
    <p:extLst>
      <p:ext uri="{BB962C8B-B14F-4D97-AF65-F5344CB8AC3E}">
        <p14:creationId xmlns:p14="http://schemas.microsoft.com/office/powerpoint/2010/main" val="260273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E3F1D0-6755-4486-91E3-231A14AD0366}"/>
              </a:ext>
            </a:extLst>
          </p:cNvPr>
          <p:cNvSpPr/>
          <p:nvPr/>
        </p:nvSpPr>
        <p:spPr>
          <a:xfrm>
            <a:off x="6995906" y="72312"/>
            <a:ext cx="4917065" cy="6713375"/>
          </a:xfrm>
          <a:prstGeom prst="roundRect">
            <a:avLst>
              <a:gd name="adj" fmla="val 44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A9C325-C0D2-46AC-9CBE-C1864660CA64}"/>
              </a:ext>
            </a:extLst>
          </p:cNvPr>
          <p:cNvSpPr/>
          <p:nvPr/>
        </p:nvSpPr>
        <p:spPr>
          <a:xfrm>
            <a:off x="188843" y="1247199"/>
            <a:ext cx="6182140" cy="5352384"/>
          </a:xfrm>
          <a:prstGeom prst="roundRect">
            <a:avLst>
              <a:gd name="adj" fmla="val 44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EE39A-0FE1-4AC4-8F5F-4B43E90588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54007" y="959923"/>
            <a:ext cx="5800860" cy="4350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0CA0E1-9F7F-458F-BE63-9A01F3484F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262" y="-514628"/>
            <a:ext cx="5693251" cy="1619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Example outcomes of proposed activities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C4823E90-672E-40E0-BB06-A38A469A94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29" y="1919579"/>
            <a:ext cx="5962745" cy="4472058"/>
          </a:xfrm>
          <a:prstGeom prst="rect">
            <a:avLst/>
          </a:prstGeom>
          <a:noFill/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F036189-5534-48DF-BAA3-0A5856C31E3E}"/>
              </a:ext>
            </a:extLst>
          </p:cNvPr>
          <p:cNvSpPr txBox="1">
            <a:spLocks/>
          </p:cNvSpPr>
          <p:nvPr/>
        </p:nvSpPr>
        <p:spPr>
          <a:xfrm>
            <a:off x="7075422" y="6035675"/>
            <a:ext cx="4762082" cy="8223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Another example of hand cut (&lt;10” dbh) and lop/scatter treatment in WUI spotted owl PAC. Panther Creek area along federal property line. 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Showing minimal increase in surface fuel load and great reduction in ladder fuels.</a:t>
            </a:r>
            <a:r>
              <a:rPr lang="en-US" sz="1200" dirty="0"/>
              <a:t> (photo - J. Plummer).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69C8C6-9941-4282-9B1B-0DBDAD9B5B60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79029" y="1306833"/>
            <a:ext cx="4793861" cy="62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600" dirty="0"/>
              <a:t>Hand cut (&lt;10” dbh) and lop/scatter treatment in WUI spotted owl PAC (photo - J. Plummer).</a:t>
            </a:r>
          </a:p>
        </p:txBody>
      </p:sp>
    </p:spTree>
    <p:extLst>
      <p:ext uri="{BB962C8B-B14F-4D97-AF65-F5344CB8AC3E}">
        <p14:creationId xmlns:p14="http://schemas.microsoft.com/office/powerpoint/2010/main" val="1776375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C051-6D32-43F9-939A-F6CF918C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FD46274-356B-4809-A464-98DE4859D4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031965"/>
              </p:ext>
            </p:extLst>
          </p:nvPr>
        </p:nvGraphicFramePr>
        <p:xfrm>
          <a:off x="2209047" y="2238489"/>
          <a:ext cx="7867460" cy="298704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607389">
                  <a:extLst>
                    <a:ext uri="{9D8B030D-6E8A-4147-A177-3AD203B41FA5}">
                      <a16:colId xmlns:a16="http://schemas.microsoft.com/office/drawing/2014/main" val="1836091382"/>
                    </a:ext>
                  </a:extLst>
                </a:gridCol>
                <a:gridCol w="3260071">
                  <a:extLst>
                    <a:ext uri="{9D8B030D-6E8A-4147-A177-3AD203B41FA5}">
                      <a16:colId xmlns:a16="http://schemas.microsoft.com/office/drawing/2014/main" val="5594081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PHASE 1 TASKS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TIMELINE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070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Finalize Project Summary and Treatment Area Maps*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TBD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458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Provide project update to full ACCG  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March 16, 2022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2400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Public Scoping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April 15 to May 15, 2022 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454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Sign contracts with resource specialists 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May 30, 2022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857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Initiate archaeological field surveys 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June 15, 2022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314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Compile draft and Final Wildlife Biological Evaluation (BE), Botanical BE and Cultural Resources Reports 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June 1, 2022 to September 1, 2022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15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 consensus support from ACCG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September 21, 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072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If Categorical Exclusion/Decision Memo and CEQA CE Notice of Exemption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Execute October 2022 to December 2022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0055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If Environmental Assessment/Decision Notice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Execute March 1, 2023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04075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CC3936E-FCEE-44F0-93E7-38451907BDB2}"/>
              </a:ext>
            </a:extLst>
          </p:cNvPr>
          <p:cNvSpPr txBox="1"/>
          <p:nvPr/>
        </p:nvSpPr>
        <p:spPr>
          <a:xfrm>
            <a:off x="2209047" y="5317066"/>
            <a:ext cx="5875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*: Continued discussions with ACCG Planning Work Group on refining Phase 1.</a:t>
            </a:r>
          </a:p>
        </p:txBody>
      </p:sp>
    </p:spTree>
    <p:extLst>
      <p:ext uri="{BB962C8B-B14F-4D97-AF65-F5344CB8AC3E}">
        <p14:creationId xmlns:p14="http://schemas.microsoft.com/office/powerpoint/2010/main" val="1323268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33B1-BB59-47F5-A9AE-DCAFBC1C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32FB1-B867-4539-B9B8-DBBE2F4A0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400" b="1" dirty="0">
                <a:latin typeface="+mj-lt"/>
              </a:rPr>
              <a:t>Phase 1</a:t>
            </a:r>
          </a:p>
          <a:p>
            <a:r>
              <a:rPr lang="en-US" sz="2400" dirty="0">
                <a:latin typeface="+mj-lt"/>
              </a:rPr>
              <a:t>• Refine Project scope and scale based on Planning Work Group, ACCG and other input.  </a:t>
            </a:r>
          </a:p>
          <a:p>
            <a:pPr lvl="1"/>
            <a:r>
              <a:rPr lang="en-US" sz="2200" dirty="0">
                <a:latin typeface="+mj-lt"/>
              </a:rPr>
              <a:t>Scale of the project is currently a central focus (how big should Phase 1 be?)</a:t>
            </a:r>
          </a:p>
          <a:p>
            <a:pPr lvl="1"/>
            <a:r>
              <a:rPr lang="en-US" sz="2200" dirty="0">
                <a:latin typeface="+mj-lt"/>
              </a:rPr>
              <a:t>Emphasis is on mutually agreeable work – we strongly believe there is strong consensus on moving forward with a relatively large project to take advantage of near term state and federal funding.</a:t>
            </a:r>
          </a:p>
          <a:p>
            <a:pPr lvl="1"/>
            <a:r>
              <a:rPr lang="en-US" sz="2200" dirty="0">
                <a:latin typeface="+mj-lt"/>
              </a:rPr>
              <a:t>Prioritizing and clarifying precisely what actions would be covered in what areas.</a:t>
            </a:r>
          </a:p>
          <a:p>
            <a:r>
              <a:rPr lang="en-US" sz="2400" dirty="0">
                <a:latin typeface="+mj-lt"/>
              </a:rPr>
              <a:t>• Provide update today and at all ACCG General Meetings until approval of Phase 1, and continue to use PWG as the TAC.</a:t>
            </a:r>
          </a:p>
          <a:p>
            <a:r>
              <a:rPr lang="en-US" sz="2400" dirty="0">
                <a:latin typeface="+mj-lt"/>
              </a:rPr>
              <a:t>• Move on with other tasks on schedule while incorporating input from PWG, ACCG and others.</a:t>
            </a:r>
          </a:p>
          <a:p>
            <a:pPr marL="0" indent="0">
              <a:buNone/>
            </a:pP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Phase 2</a:t>
            </a:r>
          </a:p>
          <a:p>
            <a:r>
              <a:rPr lang="en-US" sz="2400" dirty="0">
                <a:latin typeface="+mj-lt"/>
              </a:rPr>
              <a:t>• Will incorporate Calaveras Ranger District into the project area.</a:t>
            </a:r>
          </a:p>
          <a:p>
            <a:r>
              <a:rPr lang="en-US" sz="2400" dirty="0">
                <a:latin typeface="+mj-lt"/>
              </a:rPr>
              <a:t>• Comprehensive Planning Document. </a:t>
            </a:r>
          </a:p>
          <a:p>
            <a:r>
              <a:rPr lang="en-US" sz="2400" dirty="0">
                <a:latin typeface="+mj-lt"/>
              </a:rPr>
              <a:t>• Will likely include additional forest management actions such as commercial thinning.</a:t>
            </a:r>
          </a:p>
          <a:p>
            <a:r>
              <a:rPr lang="en-US" sz="2400" dirty="0">
                <a:latin typeface="+mj-lt"/>
              </a:rPr>
              <a:t>• Expected to take approximately two years to complete. </a:t>
            </a:r>
          </a:p>
        </p:txBody>
      </p:sp>
    </p:spTree>
    <p:extLst>
      <p:ext uri="{BB962C8B-B14F-4D97-AF65-F5344CB8AC3E}">
        <p14:creationId xmlns:p14="http://schemas.microsoft.com/office/powerpoint/2010/main" val="1774866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A027-D8AE-4E55-A102-7D8B0646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Purpose of 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EB966-4577-41F1-BCEF-44AED6B3A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514" y="2091350"/>
            <a:ext cx="9775372" cy="3777744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  Provide an update to the ACCG on UMRWA’s Forest Projects Plan (FPP) Phase 1 with the ultimate goal of achieving consensus support.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  Review input from ACCG Planning Work Group (which is functioning as the Technical Advisory Committee).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  Identify any concerns from the ACCG general membership at this time and confirm approach to address concerns and ensure continued communication with ACCG as Phase 1 develops.</a:t>
            </a:r>
          </a:p>
        </p:txBody>
      </p:sp>
    </p:spTree>
    <p:extLst>
      <p:ext uri="{BB962C8B-B14F-4D97-AF65-F5344CB8AC3E}">
        <p14:creationId xmlns:p14="http://schemas.microsoft.com/office/powerpoint/2010/main" val="1601995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F7BB-B980-4885-9149-05F9D23C7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UMRWA Forest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8AEA0-00A0-4E19-9F22-259CC98F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742" y="1845734"/>
            <a:ext cx="9892937" cy="4023360"/>
          </a:xfrm>
        </p:spPr>
        <p:txBody>
          <a:bodyPr>
            <a:normAutofit fontScale="92500" lnSpcReduction="10000"/>
          </a:bodyPr>
          <a:lstStyle/>
          <a:p>
            <a:pPr algn="l">
              <a:buClrTx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  Master Stewardship Agreement - 2016</a:t>
            </a:r>
          </a:p>
          <a:p>
            <a:pPr algn="l">
              <a:buClrTx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  UMRWA’s Role under MSA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Maintain planning, management &amp; financial capabilities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Explore &amp; secure funding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Develop project-specific SPAs with USFS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Develop plans; perform environmental review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Provide personnel/hire contractors to implement projects</a:t>
            </a:r>
          </a:p>
          <a:p>
            <a:pPr algn="l">
              <a:buClrTx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  UMRWA Forest Projects as Lead Agency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SNF Treatments: Pumpkin Hollow, Black Springs, Cabbage Patch, WCT (4,162 acres)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ENF Road/drainage fixes (58 miles/338 drainage structures)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Mapping Tool Project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8 grant applications; 6 grant awards; 19 contracts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Total secured project funding $5,570,000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4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F7BB-B980-4885-9149-05F9D23C7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Goal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8AEA0-00A0-4E19-9F22-259CC98F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324" y="1845734"/>
            <a:ext cx="9915355" cy="4023360"/>
          </a:xfrm>
        </p:spPr>
        <p:txBody>
          <a:bodyPr>
            <a:norm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“</a:t>
            </a:r>
            <a:r>
              <a:rPr lang="en-US" b="0" i="1" dirty="0">
                <a:solidFill>
                  <a:srgbClr val="222222"/>
                </a:solidFill>
                <a:effectLst/>
                <a:latin typeface="+mj-lt"/>
              </a:rPr>
              <a:t>The goal of the Forest Projects Plan is to provide landscape level fire resilience and forest health to the National Forest lands located in the Mokelumne River watershed.”</a:t>
            </a:r>
            <a:endParaRPr lang="en-US" dirty="0">
              <a:solidFill>
                <a:srgbClr val="222222"/>
              </a:solidFill>
              <a:latin typeface="+mj-lt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Two-phased</a:t>
            </a:r>
            <a:r>
              <a:rPr lang="en-US" dirty="0">
                <a:solidFill>
                  <a:srgbClr val="222222"/>
                </a:solidFill>
                <a:latin typeface="+mj-lt"/>
              </a:rPr>
              <a:t>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+mj-lt"/>
              </a:rPr>
              <a:t>Phase 1. “Mutually agreeable” ladder fuels treatments.  </a:t>
            </a:r>
            <a:r>
              <a:rPr lang="en-US" sz="2000" b="0" i="0" u="sng" dirty="0">
                <a:solidFill>
                  <a:srgbClr val="222222"/>
                </a:solidFill>
                <a:effectLst/>
                <a:latin typeface="+mj-lt"/>
              </a:rPr>
              <a:t>&gt;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+mj-lt"/>
              </a:rPr>
              <a:t>10,000 acres ASAP.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+mj-lt"/>
              </a:rPr>
              <a:t>Phase 2. Landscape scale – probably most of ARD and much of CRD, thinning of trees &gt;12” dbh and other forest treatment activities requiring more time and resources to analyze and collaboratively plan.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sz="2000" b="1" i="0" dirty="0">
              <a:solidFill>
                <a:srgbClr val="222222"/>
              </a:solidFill>
              <a:effectLst/>
              <a:latin typeface="+mj-lt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Approach and Strategy</a:t>
            </a:r>
            <a:endParaRPr lang="en-US" dirty="0">
              <a:solidFill>
                <a:srgbClr val="222222"/>
              </a:solidFill>
              <a:latin typeface="+mj-lt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+mj-lt"/>
              </a:rPr>
              <a:t>Clear the way for Phase 1 near-term implementation using treatments independent of commercial timber value.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+mj-lt"/>
              </a:rPr>
              <a:t>Simultaneously address Phase 2’s more complex but much-needed “revenue producing treatments.”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0793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F7BB-B980-4885-9149-05F9D23C7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90641"/>
          </a:xfrm>
        </p:spPr>
        <p:txBody>
          <a:bodyPr>
            <a:normAutofit/>
          </a:bodyPr>
          <a:lstStyle/>
          <a:p>
            <a:r>
              <a:rPr lang="en-US" sz="4400" dirty="0"/>
              <a:t>Purpose and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8AEA0-00A0-4E19-9F22-259CC98F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324" y="1715911"/>
            <a:ext cx="9915355" cy="4538974"/>
          </a:xfrm>
        </p:spPr>
        <p:txBody>
          <a:bodyPr>
            <a:noAutofit/>
          </a:bodyPr>
          <a:lstStyle/>
          <a:p>
            <a:r>
              <a:rPr lang="en-US" sz="1800" dirty="0">
                <a:latin typeface="+mj-lt"/>
              </a:rPr>
              <a:t>• Reduce and maintain lower ladder fuels to slow the spread and reduce the intensity of future wildfires.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latin typeface="+mj-lt"/>
              </a:rPr>
              <a:t>• Reduce fuel loads within late seral/old forest ecosystems, aquatic ecosystems, and aspen stands.  Preserve these habitats from loss due to large, high severity wildfire.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• </a:t>
            </a:r>
            <a:r>
              <a:rPr lang="en-US" sz="1800" dirty="0">
                <a:latin typeface="+mj-lt"/>
              </a:rPr>
              <a:t>Protect special-status species that rely on these habitats such as California spotted owl, northern goshawk, Sierra Nevada yellow-legged frog and Yosemite toad.</a:t>
            </a:r>
          </a:p>
          <a:p>
            <a:r>
              <a:rPr lang="en-US" sz="1800" dirty="0">
                <a:latin typeface="+mj-lt"/>
              </a:rPr>
              <a:t>• To the extent possible, prepare the landscape for prescribed burning and improve the safety and efficacy of wildfire suppression efforts. </a:t>
            </a:r>
          </a:p>
          <a:p>
            <a:r>
              <a:rPr lang="en-US" sz="1800" dirty="0">
                <a:latin typeface="+mj-lt"/>
              </a:rPr>
              <a:t>• Protect water quality, wildlife habitat and developed communities within the Wildland Urban Interface (WUI).</a:t>
            </a:r>
          </a:p>
          <a:p>
            <a:r>
              <a:rPr lang="en-US" sz="1800" dirty="0">
                <a:latin typeface="+mj-lt"/>
              </a:rPr>
              <a:t>• Protect aspen stands from conifer encroachment.</a:t>
            </a:r>
          </a:p>
          <a:p>
            <a:r>
              <a:rPr lang="en-US" sz="1800" dirty="0">
                <a:latin typeface="+mj-lt"/>
              </a:rPr>
              <a:t>• Work collaboratively with the ACCG to design effective, solutions-oriented treatment activities. </a:t>
            </a:r>
          </a:p>
          <a:p>
            <a:r>
              <a:rPr lang="en-US" sz="1800" dirty="0">
                <a:latin typeface="+mj-lt"/>
              </a:rPr>
              <a:t>• Build relationships, rapport and set the foundation for Phase 2.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40719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A027-D8AE-4E55-A102-7D8B0646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FPP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EB966-4577-41F1-BCEF-44AED6B3A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74409"/>
          </a:xfrm>
        </p:spPr>
        <p:txBody>
          <a:bodyPr>
            <a:normAutofit fontScale="85000" lnSpcReduction="200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  Achieve UMRWA (and ACCG) goal of healthy forests resilient to wildfire and drought, protective 	of the ecosystem, water quality and the community.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  Initiated in 2021 with $100,000 in UMRWA funds and a $200,000 SNC grant.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  Ultimate goal is Phase 2, which will be a SERAL-like effort with comprehensive detailed planning 	and likely an EIS.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  First goal of Phase 1 - to get NEPA/CEQA coverage ASAP for mutually agreeable but important 	ladder fuel and related work for as much priority area as possible by the end of 2022.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  Objective is to use the completed Phase 1 NEPA/CEQA to obtain grants and proceed with 	implementation while the more comprehensive and complex Phase 2 effort is conducted.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  Phase 1 actions to date: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900" dirty="0">
                <a:latin typeface="+mj-lt"/>
              </a:rPr>
              <a:t> Collect background information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900" dirty="0">
                <a:latin typeface="+mj-lt"/>
              </a:rPr>
              <a:t> Meetings with USFS to refine scope, assemble team, create SPAs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900" dirty="0">
                <a:latin typeface="+mj-lt"/>
              </a:rPr>
              <a:t> Define project boundary, proposed actions, timeline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900" dirty="0">
                <a:latin typeface="+mj-lt"/>
              </a:rPr>
              <a:t> Reviewed scope, scale and schedule with ACCG Planning WG in February, met with CSERC in early March to obtain additional input including some lessons learned from the SERAL effort</a:t>
            </a:r>
            <a:endParaRPr lang="en-US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2537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F7BB-B980-4885-9149-05F9D23C7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Project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8AEA0-00A0-4E19-9F22-259CC98F5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+mj-lt"/>
              </a:rPr>
              <a:t>• Mechanical Fuels Reduction </a:t>
            </a:r>
          </a:p>
          <a:p>
            <a:r>
              <a:rPr lang="en-US" sz="2800" dirty="0">
                <a:latin typeface="+mj-lt"/>
              </a:rPr>
              <a:t>• Hand Thinning Brush and Small Trees</a:t>
            </a:r>
          </a:p>
          <a:p>
            <a:r>
              <a:rPr lang="en-US" sz="2800" dirty="0">
                <a:latin typeface="+mj-lt"/>
              </a:rPr>
              <a:t>• Pruning</a:t>
            </a:r>
          </a:p>
          <a:p>
            <a:r>
              <a:rPr lang="en-US" sz="2800" dirty="0">
                <a:latin typeface="+mj-lt"/>
              </a:rPr>
              <a:t>• Prescribed Burning</a:t>
            </a:r>
          </a:p>
          <a:p>
            <a:r>
              <a:rPr lang="en-US" sz="2800" dirty="0">
                <a:latin typeface="+mj-lt"/>
              </a:rPr>
              <a:t>• Hazard Tree Felling and Removal (for operational safety)</a:t>
            </a:r>
          </a:p>
          <a:p>
            <a:r>
              <a:rPr lang="en-US" sz="2800" dirty="0">
                <a:latin typeface="+mj-lt"/>
              </a:rPr>
              <a:t>• Aspen Restoration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5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1C4AE-5D6A-40E7-952F-67FB15909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81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8FE63D-ED41-4038-9155-F275DF2D1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8" y="220575"/>
            <a:ext cx="5938137" cy="311045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5DE0A-E48C-4ECC-9A7F-D6ED395E4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02" y="220575"/>
            <a:ext cx="5938139" cy="311045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BD7438-0875-4CBB-BF1F-AA4307812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58" y="3526972"/>
            <a:ext cx="5938137" cy="311045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276E7-162D-4A6A-BB77-5D7797888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8802" y="3526971"/>
            <a:ext cx="5938137" cy="311045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567710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8651</TotalTime>
  <Words>1248</Words>
  <Application>Microsoft Office PowerPoint</Application>
  <PresentationFormat>Widescreen</PresentationFormat>
  <Paragraphs>124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Courier New</vt:lpstr>
      <vt:lpstr>Retrospect</vt:lpstr>
      <vt:lpstr>UMRWA Forest Projects Plan Presentation &amp; discussion with the ACCG</vt:lpstr>
      <vt:lpstr>Purpose of the presentation</vt:lpstr>
      <vt:lpstr>UMRWA Forest Work</vt:lpstr>
      <vt:lpstr>Goal Statement</vt:lpstr>
      <vt:lpstr>Purpose and Need</vt:lpstr>
      <vt:lpstr>FPP Background</vt:lpstr>
      <vt:lpstr>Project Summary</vt:lpstr>
      <vt:lpstr>PowerPoint Presentation</vt:lpstr>
      <vt:lpstr>PowerPoint Presentation</vt:lpstr>
      <vt:lpstr>PowerPoint Presentation</vt:lpstr>
      <vt:lpstr>Proposed Activities</vt:lpstr>
      <vt:lpstr>Hazard ladder fuels within the proposed project area</vt:lpstr>
      <vt:lpstr>Example outcomes of proposed activities</vt:lpstr>
      <vt:lpstr>Schedule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ACCG Planning WG Mapping Exercise</dc:title>
  <dc:creator>Megan Layhee</dc:creator>
  <cp:lastModifiedBy>Megan Layhee</cp:lastModifiedBy>
  <cp:revision>63</cp:revision>
  <dcterms:created xsi:type="dcterms:W3CDTF">2021-08-24T23:05:28Z</dcterms:created>
  <dcterms:modified xsi:type="dcterms:W3CDTF">2022-03-11T23:32:09Z</dcterms:modified>
</cp:coreProperties>
</file>