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14"/>
  </p:notesMasterIdLst>
  <p:handoutMasterIdLst>
    <p:handoutMasterId r:id="rId15"/>
  </p:handoutMasterIdLst>
  <p:sldIdLst>
    <p:sldId id="256" r:id="rId2"/>
    <p:sldId id="291" r:id="rId3"/>
    <p:sldId id="332" r:id="rId4"/>
    <p:sldId id="324" r:id="rId5"/>
    <p:sldId id="327" r:id="rId6"/>
    <p:sldId id="313" r:id="rId7"/>
    <p:sldId id="331" r:id="rId8"/>
    <p:sldId id="330" r:id="rId9"/>
    <p:sldId id="329" r:id="rId10"/>
    <p:sldId id="294" r:id="rId11"/>
    <p:sldId id="297" r:id="rId12"/>
    <p:sldId id="306" r:id="rId1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lvl1pPr>
    <a:lvl2pPr marL="0" marR="0" indent="45720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lvl2pPr>
    <a:lvl3pPr marL="0" marR="0" indent="91440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lvl3pPr>
    <a:lvl4pPr marL="0" marR="0" indent="137160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lvl4pPr>
    <a:lvl5pPr marL="0" marR="0" indent="182880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lvl5pPr>
    <a:lvl6pPr marL="0" marR="0" indent="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lvl6pPr>
    <a:lvl7pPr marL="0" marR="0" indent="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lvl7pPr>
    <a:lvl8pPr marL="0" marR="0" indent="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lvl8pPr>
    <a:lvl9pPr marL="0" marR="0" indent="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Layhee" initials="ML" lastIdx="6" clrIdx="0">
    <p:extLst>
      <p:ext uri="{19B8F6BF-5375-455C-9EA6-DF929625EA0E}">
        <p15:presenceInfo xmlns:p15="http://schemas.microsoft.com/office/powerpoint/2012/main" userId="1d0e7e8d9cae85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ahoma"/>
          <a:ea typeface="Tahoma"/>
          <a:cs typeface="Tahom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9918" autoAdjust="0"/>
  </p:normalViewPr>
  <p:slideViewPr>
    <p:cSldViewPr snapToGrid="0" snapToObjects="1">
      <p:cViewPr varScale="1">
        <p:scale>
          <a:sx n="60" d="100"/>
          <a:sy n="60" d="100"/>
        </p:scale>
        <p:origin x="1128"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AD921E-D527-9A43-950A-048B5ED6C499}" type="datetimeFigureOut">
              <a:rPr lang="en-US" smtClean="0"/>
              <a:t>10/24/2022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918B60-106D-A640-B7D7-E8BCA51A62E3}" type="slidenum">
              <a:rPr lang="en-US" smtClean="0"/>
              <a:t>‹#›</a:t>
            </a:fld>
            <a:endParaRPr lang="en-US" dirty="0"/>
          </a:p>
        </p:txBody>
      </p:sp>
    </p:spTree>
    <p:extLst>
      <p:ext uri="{BB962C8B-B14F-4D97-AF65-F5344CB8AC3E}">
        <p14:creationId xmlns:p14="http://schemas.microsoft.com/office/powerpoint/2010/main" val="2877123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79843981"/>
      </p:ext>
    </p:extLst>
  </p:cSld>
  <p:clrMap bg1="lt1" tx1="dk1" bg2="lt2" tx2="dk2" accent1="accent1" accent2="accent2" accent3="accent3" accent4="accent4" accent5="accent5" accent6="accent6" hlink="hlink" folHlink="folHlink"/>
  <p:notesStyle>
    <a:lvl1pPr defTabSz="457200" latinLnBrk="0">
      <a:lnSpc>
        <a:spcPct val="117999"/>
      </a:lnSpc>
      <a:spcBef>
        <a:spcPts val="700"/>
      </a:spcBef>
      <a:defRPr sz="2200">
        <a:latin typeface="+mj-lt"/>
        <a:ea typeface="+mj-ea"/>
        <a:cs typeface="+mj-cs"/>
        <a:sym typeface="Helvetica Neue"/>
      </a:defRPr>
    </a:lvl1pPr>
    <a:lvl2pPr indent="228600" defTabSz="457200" latinLnBrk="0">
      <a:lnSpc>
        <a:spcPct val="117999"/>
      </a:lnSpc>
      <a:spcBef>
        <a:spcPts val="700"/>
      </a:spcBef>
      <a:defRPr sz="2200">
        <a:latin typeface="+mj-lt"/>
        <a:ea typeface="+mj-ea"/>
        <a:cs typeface="+mj-cs"/>
        <a:sym typeface="Helvetica Neue"/>
      </a:defRPr>
    </a:lvl2pPr>
    <a:lvl3pPr indent="457200" defTabSz="457200" latinLnBrk="0">
      <a:lnSpc>
        <a:spcPct val="117999"/>
      </a:lnSpc>
      <a:spcBef>
        <a:spcPts val="700"/>
      </a:spcBef>
      <a:defRPr sz="2200">
        <a:latin typeface="+mj-lt"/>
        <a:ea typeface="+mj-ea"/>
        <a:cs typeface="+mj-cs"/>
        <a:sym typeface="Helvetica Neue"/>
      </a:defRPr>
    </a:lvl3pPr>
    <a:lvl4pPr indent="685800" defTabSz="457200" latinLnBrk="0">
      <a:lnSpc>
        <a:spcPct val="117999"/>
      </a:lnSpc>
      <a:spcBef>
        <a:spcPts val="700"/>
      </a:spcBef>
      <a:defRPr sz="2200">
        <a:latin typeface="+mj-lt"/>
        <a:ea typeface="+mj-ea"/>
        <a:cs typeface="+mj-cs"/>
        <a:sym typeface="Helvetica Neue"/>
      </a:defRPr>
    </a:lvl4pPr>
    <a:lvl5pPr indent="914400" defTabSz="457200" latinLnBrk="0">
      <a:lnSpc>
        <a:spcPct val="117999"/>
      </a:lnSpc>
      <a:spcBef>
        <a:spcPts val="700"/>
      </a:spcBef>
      <a:defRPr sz="2200">
        <a:latin typeface="+mj-lt"/>
        <a:ea typeface="+mj-ea"/>
        <a:cs typeface="+mj-cs"/>
        <a:sym typeface="Helvetica Neue"/>
      </a:defRPr>
    </a:lvl5pPr>
    <a:lvl6pPr indent="1143000" defTabSz="457200" latinLnBrk="0">
      <a:lnSpc>
        <a:spcPct val="117999"/>
      </a:lnSpc>
      <a:spcBef>
        <a:spcPts val="700"/>
      </a:spcBef>
      <a:defRPr sz="2200">
        <a:latin typeface="+mj-lt"/>
        <a:ea typeface="+mj-ea"/>
        <a:cs typeface="+mj-cs"/>
        <a:sym typeface="Helvetica Neue"/>
      </a:defRPr>
    </a:lvl6pPr>
    <a:lvl7pPr indent="1371600" defTabSz="457200" latinLnBrk="0">
      <a:lnSpc>
        <a:spcPct val="117999"/>
      </a:lnSpc>
      <a:spcBef>
        <a:spcPts val="700"/>
      </a:spcBef>
      <a:defRPr sz="2200">
        <a:latin typeface="+mj-lt"/>
        <a:ea typeface="+mj-ea"/>
        <a:cs typeface="+mj-cs"/>
        <a:sym typeface="Helvetica Neue"/>
      </a:defRPr>
    </a:lvl7pPr>
    <a:lvl8pPr indent="1600200" defTabSz="457200" latinLnBrk="0">
      <a:lnSpc>
        <a:spcPct val="117999"/>
      </a:lnSpc>
      <a:spcBef>
        <a:spcPts val="700"/>
      </a:spcBef>
      <a:defRPr sz="2200">
        <a:latin typeface="+mj-lt"/>
        <a:ea typeface="+mj-ea"/>
        <a:cs typeface="+mj-cs"/>
        <a:sym typeface="Helvetica Neue"/>
      </a:defRPr>
    </a:lvl8pPr>
    <a:lvl9pPr indent="1828800" defTabSz="457200" latinLnBrk="0">
      <a:lnSpc>
        <a:spcPct val="117999"/>
      </a:lnSpc>
      <a:spcBef>
        <a:spcPts val="700"/>
      </a:spcBef>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7483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3365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9994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180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377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700"/>
              </a:spcBef>
              <a:spcAft>
                <a:spcPts val="0"/>
              </a:spcAft>
              <a:buClrTx/>
              <a:buSzTx/>
              <a:buFontTx/>
              <a:buNone/>
              <a:tabLst/>
              <a:defRPr/>
            </a:pPr>
            <a:r>
              <a:rPr lang="en-US" dirty="0"/>
              <a:t>Does not include inventoried roadless areas, wilderness areas or areas covered by recent NEPA decisions. </a:t>
            </a:r>
          </a:p>
          <a:p>
            <a:endParaRPr lang="en-US" dirty="0"/>
          </a:p>
        </p:txBody>
      </p:sp>
    </p:spTree>
    <p:extLst>
      <p:ext uri="{BB962C8B-B14F-4D97-AF65-F5344CB8AC3E}">
        <p14:creationId xmlns:p14="http://schemas.microsoft.com/office/powerpoint/2010/main" val="1536202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700"/>
              </a:spcBef>
              <a:spcAft>
                <a:spcPts val="0"/>
              </a:spcAft>
              <a:buClrTx/>
              <a:buSzTx/>
              <a:buFontTx/>
              <a:buNone/>
              <a:tabLst/>
              <a:defRPr/>
            </a:pPr>
            <a:r>
              <a:rPr lang="en-US" dirty="0"/>
              <a:t>Please bring up revised comments in </a:t>
            </a:r>
            <a:r>
              <a:rPr lang="en-US"/>
              <a:t>Decision Memo in response </a:t>
            </a:r>
            <a:r>
              <a:rPr lang="en-US" dirty="0"/>
              <a:t>to John Buckley. </a:t>
            </a:r>
          </a:p>
        </p:txBody>
      </p:sp>
    </p:spTree>
    <p:extLst>
      <p:ext uri="{BB962C8B-B14F-4D97-AF65-F5344CB8AC3E}">
        <p14:creationId xmlns:p14="http://schemas.microsoft.com/office/powerpoint/2010/main" val="1206685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*Prescribed burning to be implemented by USFS.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**Aspen restoration in upper Mokelumne will be addressed in detail by a different project funded by Wildlife Conservation Board and potentially also in FPP Phase 2. Under these projects, aspen stands will be clearly defined.</a:t>
            </a:r>
            <a:endParaRPr kumimoji="0" lang="en-US" altLang="en-US" sz="4000" b="0" i="0" u="none" strike="noStrike" cap="none" normalizeH="0" baseline="0" dirty="0">
              <a:ln>
                <a:noFill/>
              </a:ln>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23851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3659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6656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700"/>
              </a:spcBef>
              <a:spcAft>
                <a:spcPts val="0"/>
              </a:spcAft>
              <a:buClrTx/>
              <a:buSzTx/>
              <a:buFontTx/>
              <a:buNone/>
              <a:tabLst/>
              <a:defRPr/>
            </a:pPr>
            <a:r>
              <a:rPr lang="en-US" dirty="0"/>
              <a:t>Karen talking points – PRC Section 4799.05(d) is </a:t>
            </a:r>
            <a:r>
              <a:rPr lang="en-US" sz="2400" b="0" dirty="0">
                <a:effectLst/>
                <a:latin typeface="Tahoma" panose="020B0604030504040204" pitchFamily="34" charset="0"/>
                <a:ea typeface="Tahoma" panose="020B0604030504040204" pitchFamily="34" charset="0"/>
                <a:cs typeface="Tahoma" panose="020B0604030504040204" pitchFamily="34" charset="0"/>
              </a:rPr>
              <a:t>AKA Senate Bill 901.</a:t>
            </a:r>
            <a:endParaRPr lang="en-US" dirty="0"/>
          </a:p>
        </p:txBody>
      </p:sp>
    </p:spTree>
    <p:extLst>
      <p:ext uri="{BB962C8B-B14F-4D97-AF65-F5344CB8AC3E}">
        <p14:creationId xmlns:p14="http://schemas.microsoft.com/office/powerpoint/2010/main" val="4180820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rPr>
                <a:solidFill>
                  <a:srgbClr val="000000"/>
                </a:solidFill>
                <a:latin typeface="Helvetica"/>
                <a:ea typeface="Helvetica"/>
                <a:cs typeface="Helvetica"/>
              </a:rPr>
              <a:pPr/>
              <a:t>‹#›</a:t>
            </a:fld>
            <a:endParaRPr>
              <a:solidFill>
                <a:srgbClr val="000000"/>
              </a:solidFill>
              <a:latin typeface="Helvetica"/>
              <a:ea typeface="Helvetica"/>
              <a:cs typeface="Helvetica"/>
            </a:endParaRPr>
          </a:p>
        </p:txBody>
      </p:sp>
    </p:spTree>
    <p:extLst>
      <p:ext uri="{BB962C8B-B14F-4D97-AF65-F5344CB8AC3E}">
        <p14:creationId xmlns:p14="http://schemas.microsoft.com/office/powerpoint/2010/main" val="1754131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0" y="1981200"/>
            <a:ext cx="3200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6400" y="1981200"/>
            <a:ext cx="3200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991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UMRWA">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hangingPunct="1"/>
            <a:fld id="{EF69E7B9-883A-4875-B36D-188F24589C0C}" type="datetimeFigureOut">
              <a:rPr lang="en-US" sz="1800" b="0" kern="1200" smtClean="0">
                <a:latin typeface="Helvetica"/>
                <a:ea typeface="Helvetica"/>
                <a:cs typeface="Helvetica"/>
              </a:rPr>
              <a:pPr hangingPunct="1"/>
              <a:t>10/24/2022</a:t>
            </a:fld>
            <a:endParaRPr lang="en-US" sz="1800" b="0" kern="1200">
              <a:latin typeface="Helvetica"/>
              <a:ea typeface="Helvetica"/>
              <a:cs typeface="Helvetic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hangingPunct="1"/>
            <a:endParaRPr lang="en-US" sz="1800" b="0" kern="1200">
              <a:latin typeface="Helvetica"/>
              <a:ea typeface="Helvetica"/>
              <a:cs typeface="Helvetica"/>
            </a:endParaRPr>
          </a:p>
        </p:txBody>
      </p:sp>
      <p:sp>
        <p:nvSpPr>
          <p:cNvPr id="6" name="Slide Number Placeholder 5"/>
          <p:cNvSpPr>
            <a:spLocks noGrp="1"/>
          </p:cNvSpPr>
          <p:nvPr>
            <p:ph type="sldNum" sz="quarter" idx="12"/>
          </p:nvPr>
        </p:nvSpPr>
        <p:spPr/>
        <p:txBody>
          <a:bodyPr/>
          <a:lstStyle/>
          <a:p>
            <a:fld id="{B82EC074-9A23-4237-8828-E3B2D4E866F7}" type="slidenum">
              <a:rPr lang="en-US" smtClean="0">
                <a:solidFill>
                  <a:srgbClr val="000000"/>
                </a:solidFill>
                <a:latin typeface="Helvetica"/>
                <a:ea typeface="Helvetica"/>
                <a:cs typeface="Helvetica"/>
              </a:rPr>
              <a:pPr/>
              <a:t>‹#›</a:t>
            </a:fld>
            <a:endParaRPr lang="en-US">
              <a:solidFill>
                <a:srgbClr val="000000"/>
              </a:solidFill>
              <a:latin typeface="Helvetica"/>
              <a:ea typeface="Helvetica"/>
              <a:cs typeface="Helvetica"/>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0798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slide.jpeg" descr="slide"/>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3175"/>
            <a:ext cx="9144001" cy="6854825"/>
          </a:xfrm>
          <a:prstGeom prst="rect">
            <a:avLst/>
          </a:prstGeom>
          <a:ln w="12700">
            <a:miter lim="400000"/>
          </a:ln>
        </p:spPr>
      </p:pic>
      <p:sp>
        <p:nvSpPr>
          <p:cNvPr id="3" name="Shape 3"/>
          <p:cNvSpPr>
            <a:spLocks noGrp="1"/>
          </p:cNvSpPr>
          <p:nvPr>
            <p:ph type="title"/>
          </p:nvPr>
        </p:nvSpPr>
        <p:spPr>
          <a:xfrm>
            <a:off x="457200" y="274637"/>
            <a:ext cx="8229600" cy="123743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r>
              <a:t>Title Text</a:t>
            </a:r>
          </a:p>
        </p:txBody>
      </p:sp>
      <p:sp>
        <p:nvSpPr>
          <p:cNvPr id="4" name="Shape 4"/>
          <p:cNvSpPr>
            <a:spLocks noGrp="1"/>
          </p:cNvSpPr>
          <p:nvPr>
            <p:ph type="body" idx="1"/>
          </p:nvPr>
        </p:nvSpPr>
        <p:spPr>
          <a:xfrm>
            <a:off x="457200" y="1512066"/>
            <a:ext cx="8229600" cy="461409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388590" y="6221731"/>
            <a:ext cx="298211" cy="269239"/>
          </a:xfrm>
          <a:prstGeom prst="rect">
            <a:avLst/>
          </a:prstGeom>
          <a:ln w="12700">
            <a:miter lim="400000"/>
          </a:ln>
        </p:spPr>
        <p:txBody>
          <a:bodyPr wrap="none" lIns="45718" tIns="45718" rIns="45718" bIns="45718" anchor="ctr">
            <a:spAutoFit/>
          </a:bodyPr>
          <a:lstStyle>
            <a:lvl1pPr algn="r">
              <a:defRPr sz="1200"/>
            </a:lvl1pPr>
          </a:lstStyle>
          <a:p>
            <a:fld id="{86CB4B4D-7CA3-9044-876B-883B54F8677D}" type="slidenum">
              <a:rPr/>
              <a:pPr/>
              <a:t>‹#›</a:t>
            </a:fld>
            <a:endParaRPr/>
          </a:p>
        </p:txBody>
      </p:sp>
    </p:spTree>
    <p:extLst>
      <p:ext uri="{BB962C8B-B14F-4D97-AF65-F5344CB8AC3E}">
        <p14:creationId xmlns:p14="http://schemas.microsoft.com/office/powerpoint/2010/main" val="330168955"/>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67" r:id="rId3"/>
  </p:sldLayoutIdLst>
  <p:txStyles>
    <p:titleStyle>
      <a:lvl1pPr marL="0" marR="0" indent="0" algn="l" defTabSz="914400" rtl="0" latinLnBrk="0">
        <a:lnSpc>
          <a:spcPct val="100000"/>
        </a:lnSpc>
        <a:spcBef>
          <a:spcPts val="0"/>
        </a:spcBef>
        <a:spcAft>
          <a:spcPts val="0"/>
        </a:spcAft>
        <a:buClrTx/>
        <a:buSzTx/>
        <a:buFontTx/>
        <a:buNone/>
        <a:tabLst/>
        <a:defRPr sz="4000" b="1" i="0" u="none" strike="noStrike" cap="none" spc="0" baseline="0">
          <a:ln>
            <a:noFill/>
          </a:ln>
          <a:solidFill>
            <a:srgbClr val="1F497D"/>
          </a:solidFill>
          <a:uFillTx/>
          <a:latin typeface="Tahoma"/>
          <a:ea typeface="Tahoma"/>
          <a:cs typeface="Tahoma"/>
          <a:sym typeface="Tahoma"/>
        </a:defRPr>
      </a:lvl1pPr>
      <a:lvl2pPr marL="0" marR="0" indent="0" algn="l" defTabSz="914400" rtl="0" latinLnBrk="0">
        <a:lnSpc>
          <a:spcPct val="100000"/>
        </a:lnSpc>
        <a:spcBef>
          <a:spcPts val="0"/>
        </a:spcBef>
        <a:spcAft>
          <a:spcPts val="0"/>
        </a:spcAft>
        <a:buClrTx/>
        <a:buSzTx/>
        <a:buFontTx/>
        <a:buNone/>
        <a:tabLst/>
        <a:defRPr sz="4000" b="1" i="0" u="none" strike="noStrike" cap="none" spc="0" baseline="0">
          <a:ln>
            <a:noFill/>
          </a:ln>
          <a:solidFill>
            <a:srgbClr val="1F497D"/>
          </a:solidFill>
          <a:uFillTx/>
          <a:latin typeface="Tahoma"/>
          <a:ea typeface="Tahoma"/>
          <a:cs typeface="Tahoma"/>
          <a:sym typeface="Tahoma"/>
        </a:defRPr>
      </a:lvl2pPr>
      <a:lvl3pPr marL="0" marR="0" indent="0" algn="l" defTabSz="914400" rtl="0" latinLnBrk="0">
        <a:lnSpc>
          <a:spcPct val="100000"/>
        </a:lnSpc>
        <a:spcBef>
          <a:spcPts val="0"/>
        </a:spcBef>
        <a:spcAft>
          <a:spcPts val="0"/>
        </a:spcAft>
        <a:buClrTx/>
        <a:buSzTx/>
        <a:buFontTx/>
        <a:buNone/>
        <a:tabLst/>
        <a:defRPr sz="4000" b="1" i="0" u="none" strike="noStrike" cap="none" spc="0" baseline="0">
          <a:ln>
            <a:noFill/>
          </a:ln>
          <a:solidFill>
            <a:srgbClr val="1F497D"/>
          </a:solidFill>
          <a:uFillTx/>
          <a:latin typeface="Tahoma"/>
          <a:ea typeface="Tahoma"/>
          <a:cs typeface="Tahoma"/>
          <a:sym typeface="Tahoma"/>
        </a:defRPr>
      </a:lvl3pPr>
      <a:lvl4pPr marL="0" marR="0" indent="0" algn="l" defTabSz="914400" rtl="0" latinLnBrk="0">
        <a:lnSpc>
          <a:spcPct val="100000"/>
        </a:lnSpc>
        <a:spcBef>
          <a:spcPts val="0"/>
        </a:spcBef>
        <a:spcAft>
          <a:spcPts val="0"/>
        </a:spcAft>
        <a:buClrTx/>
        <a:buSzTx/>
        <a:buFontTx/>
        <a:buNone/>
        <a:tabLst/>
        <a:defRPr sz="4000" b="1" i="0" u="none" strike="noStrike" cap="none" spc="0" baseline="0">
          <a:ln>
            <a:noFill/>
          </a:ln>
          <a:solidFill>
            <a:srgbClr val="1F497D"/>
          </a:solidFill>
          <a:uFillTx/>
          <a:latin typeface="Tahoma"/>
          <a:ea typeface="Tahoma"/>
          <a:cs typeface="Tahoma"/>
          <a:sym typeface="Tahoma"/>
        </a:defRPr>
      </a:lvl4pPr>
      <a:lvl5pPr marL="0" marR="0" indent="0" algn="l" defTabSz="914400" rtl="0" latinLnBrk="0">
        <a:lnSpc>
          <a:spcPct val="100000"/>
        </a:lnSpc>
        <a:spcBef>
          <a:spcPts val="0"/>
        </a:spcBef>
        <a:spcAft>
          <a:spcPts val="0"/>
        </a:spcAft>
        <a:buClrTx/>
        <a:buSzTx/>
        <a:buFontTx/>
        <a:buNone/>
        <a:tabLst/>
        <a:defRPr sz="4000" b="1" i="0" u="none" strike="noStrike" cap="none" spc="0" baseline="0">
          <a:ln>
            <a:noFill/>
          </a:ln>
          <a:solidFill>
            <a:srgbClr val="1F497D"/>
          </a:solidFill>
          <a:uFillTx/>
          <a:latin typeface="Tahoma"/>
          <a:ea typeface="Tahoma"/>
          <a:cs typeface="Tahoma"/>
          <a:sym typeface="Tahoma"/>
        </a:defRPr>
      </a:lvl5pPr>
      <a:lvl6pPr marL="0" marR="0" indent="457200" algn="l" defTabSz="914400" rtl="0" latinLnBrk="0">
        <a:lnSpc>
          <a:spcPct val="100000"/>
        </a:lnSpc>
        <a:spcBef>
          <a:spcPts val="0"/>
        </a:spcBef>
        <a:spcAft>
          <a:spcPts val="0"/>
        </a:spcAft>
        <a:buClrTx/>
        <a:buSzTx/>
        <a:buFontTx/>
        <a:buNone/>
        <a:tabLst/>
        <a:defRPr sz="4000" b="1" i="0" u="none" strike="noStrike" cap="none" spc="0" baseline="0">
          <a:ln>
            <a:noFill/>
          </a:ln>
          <a:solidFill>
            <a:srgbClr val="1F497D"/>
          </a:solidFill>
          <a:uFillTx/>
          <a:latin typeface="Tahoma"/>
          <a:ea typeface="Tahoma"/>
          <a:cs typeface="Tahoma"/>
          <a:sym typeface="Tahoma"/>
        </a:defRPr>
      </a:lvl6pPr>
      <a:lvl7pPr marL="0" marR="0" indent="914400" algn="l" defTabSz="914400" rtl="0" latinLnBrk="0">
        <a:lnSpc>
          <a:spcPct val="100000"/>
        </a:lnSpc>
        <a:spcBef>
          <a:spcPts val="0"/>
        </a:spcBef>
        <a:spcAft>
          <a:spcPts val="0"/>
        </a:spcAft>
        <a:buClrTx/>
        <a:buSzTx/>
        <a:buFontTx/>
        <a:buNone/>
        <a:tabLst/>
        <a:defRPr sz="4000" b="1" i="0" u="none" strike="noStrike" cap="none" spc="0" baseline="0">
          <a:ln>
            <a:noFill/>
          </a:ln>
          <a:solidFill>
            <a:srgbClr val="1F497D"/>
          </a:solidFill>
          <a:uFillTx/>
          <a:latin typeface="Tahoma"/>
          <a:ea typeface="Tahoma"/>
          <a:cs typeface="Tahoma"/>
          <a:sym typeface="Tahoma"/>
        </a:defRPr>
      </a:lvl7pPr>
      <a:lvl8pPr marL="0" marR="0" indent="1371600" algn="l" defTabSz="914400" rtl="0" latinLnBrk="0">
        <a:lnSpc>
          <a:spcPct val="100000"/>
        </a:lnSpc>
        <a:spcBef>
          <a:spcPts val="0"/>
        </a:spcBef>
        <a:spcAft>
          <a:spcPts val="0"/>
        </a:spcAft>
        <a:buClrTx/>
        <a:buSzTx/>
        <a:buFontTx/>
        <a:buNone/>
        <a:tabLst/>
        <a:defRPr sz="4000" b="1" i="0" u="none" strike="noStrike" cap="none" spc="0" baseline="0">
          <a:ln>
            <a:noFill/>
          </a:ln>
          <a:solidFill>
            <a:srgbClr val="1F497D"/>
          </a:solidFill>
          <a:uFillTx/>
          <a:latin typeface="Tahoma"/>
          <a:ea typeface="Tahoma"/>
          <a:cs typeface="Tahoma"/>
          <a:sym typeface="Tahoma"/>
        </a:defRPr>
      </a:lvl8pPr>
      <a:lvl9pPr marL="0" marR="0" indent="1828800" algn="l" defTabSz="914400" rtl="0" latinLnBrk="0">
        <a:lnSpc>
          <a:spcPct val="100000"/>
        </a:lnSpc>
        <a:spcBef>
          <a:spcPts val="0"/>
        </a:spcBef>
        <a:spcAft>
          <a:spcPts val="0"/>
        </a:spcAft>
        <a:buClrTx/>
        <a:buSzTx/>
        <a:buFontTx/>
        <a:buNone/>
        <a:tabLst/>
        <a:defRPr sz="4000" b="1" i="0" u="none" strike="noStrike" cap="none" spc="0" baseline="0">
          <a:ln>
            <a:noFill/>
          </a:ln>
          <a:solidFill>
            <a:srgbClr val="1F497D"/>
          </a:solidFill>
          <a:uFillTx/>
          <a:latin typeface="Tahoma"/>
          <a:ea typeface="Tahoma"/>
          <a:cs typeface="Tahoma"/>
          <a:sym typeface="Tahoma"/>
        </a:defRPr>
      </a:lvl9pPr>
    </p:titleStyle>
    <p:bodyStyle>
      <a:lvl1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Tahoma"/>
          <a:ea typeface="Tahoma"/>
          <a:cs typeface="Tahoma"/>
          <a:sym typeface="Tahoma"/>
        </a:defRPr>
      </a:lvl1pPr>
      <a:lvl2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Tahoma"/>
          <a:ea typeface="Tahoma"/>
          <a:cs typeface="Tahoma"/>
          <a:sym typeface="Tahoma"/>
        </a:defRPr>
      </a:lvl2pPr>
      <a:lvl3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Tahoma"/>
          <a:ea typeface="Tahoma"/>
          <a:cs typeface="Tahoma"/>
          <a:sym typeface="Tahoma"/>
        </a:defRPr>
      </a:lvl3pPr>
      <a:lvl4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Tahoma"/>
          <a:ea typeface="Tahoma"/>
          <a:cs typeface="Tahoma"/>
          <a:sym typeface="Tahoma"/>
        </a:defRPr>
      </a:lvl4pPr>
      <a:lvl5pPr marL="0" marR="0" indent="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Tahoma"/>
          <a:ea typeface="Tahoma"/>
          <a:cs typeface="Tahoma"/>
          <a:sym typeface="Tahoma"/>
        </a:defRPr>
      </a:lvl5pPr>
      <a:lvl6pPr marL="0" marR="0" indent="45720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Tahoma"/>
          <a:ea typeface="Tahoma"/>
          <a:cs typeface="Tahoma"/>
          <a:sym typeface="Tahoma"/>
        </a:defRPr>
      </a:lvl6pPr>
      <a:lvl7pPr marL="0" marR="0" indent="91440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Tahoma"/>
          <a:ea typeface="Tahoma"/>
          <a:cs typeface="Tahoma"/>
          <a:sym typeface="Tahoma"/>
        </a:defRPr>
      </a:lvl7pPr>
      <a:lvl8pPr marL="0" marR="0" indent="137160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Tahoma"/>
          <a:ea typeface="Tahoma"/>
          <a:cs typeface="Tahoma"/>
          <a:sym typeface="Tahoma"/>
        </a:defRPr>
      </a:lvl8pPr>
      <a:lvl9pPr marL="0" marR="0" indent="1828800" algn="l" defTabSz="914400" rtl="0" latinLnBrk="0">
        <a:lnSpc>
          <a:spcPct val="100000"/>
        </a:lnSpc>
        <a:spcBef>
          <a:spcPts val="400"/>
        </a:spcBef>
        <a:spcAft>
          <a:spcPts val="0"/>
        </a:spcAft>
        <a:buClrTx/>
        <a:buSzTx/>
        <a:buFontTx/>
        <a:buNone/>
        <a:tabLst/>
        <a:defRPr sz="2000" b="0" i="0" u="none" strike="noStrike" cap="none" spc="0" baseline="0">
          <a:ln>
            <a:noFill/>
          </a:ln>
          <a:solidFill>
            <a:srgbClr val="000000"/>
          </a:solidFill>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ahoma"/>
        </a:defRPr>
      </a:lvl1pPr>
      <a:lvl2pPr marL="0" marR="0" indent="4572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ahoma"/>
        </a:defRPr>
      </a:lvl2pPr>
      <a:lvl3pPr marL="0" marR="0" indent="9144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ahoma"/>
        </a:defRPr>
      </a:lvl3pPr>
      <a:lvl4pPr marL="0" marR="0" indent="13716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ahoma"/>
        </a:defRPr>
      </a:lvl4pPr>
      <a:lvl5pPr marL="0" marR="0" indent="182880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ahoma"/>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ahoma"/>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ahoma"/>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ahoma"/>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idx="4294967295"/>
          </p:nvPr>
        </p:nvSpPr>
        <p:spPr>
          <a:xfrm>
            <a:off x="2076451" y="266700"/>
            <a:ext cx="7067550" cy="6286500"/>
          </a:xfrm>
          <a:prstGeom prst="rect">
            <a:avLst/>
          </a:prstGeom>
        </p:spPr>
        <p:txBody>
          <a:bodyPr lIns="0" tIns="0" rIns="0" bIns="0" anchor="ctr">
            <a:normAutofit fontScale="90000"/>
          </a:bodyPr>
          <a:lstStyle/>
          <a:p>
            <a:pPr algn="ctr">
              <a:spcBef>
                <a:spcPts val="600"/>
              </a:spcBef>
              <a:defRPr sz="3600"/>
            </a:pPr>
            <a:br>
              <a:rPr lang="en-US" dirty="0"/>
            </a:br>
            <a:r>
              <a:rPr lang="en-US" dirty="0"/>
              <a:t>For Amador Calaveras Consensus Group  </a:t>
            </a:r>
            <a:br>
              <a:rPr lang="en-US" dirty="0"/>
            </a:br>
            <a:r>
              <a:rPr lang="en-US" dirty="0"/>
              <a:t>Planning Work Group </a:t>
            </a:r>
            <a:br>
              <a:rPr lang="en-US" dirty="0"/>
            </a:br>
            <a:br>
              <a:rPr dirty="0"/>
            </a:br>
            <a:r>
              <a:rPr lang="en-US" sz="2400" dirty="0"/>
              <a:t>October 26, 2022</a:t>
            </a:r>
            <a:br>
              <a:rPr lang="en-US" sz="2000" dirty="0"/>
            </a:br>
            <a:br>
              <a:rPr lang="en-US" sz="2000" dirty="0"/>
            </a:br>
            <a:r>
              <a:rPr lang="en-US" sz="1800" dirty="0"/>
              <a:t>Richard Sykes, Executive Officer</a:t>
            </a:r>
            <a:br>
              <a:rPr lang="en-US" sz="1800" dirty="0"/>
            </a:br>
            <a:r>
              <a:rPr lang="en-US" sz="1800" dirty="0"/>
              <a:t>Karen Quidachay, NEPA ID Team Leader</a:t>
            </a:r>
            <a:br>
              <a:rPr lang="en-US" sz="1800" dirty="0"/>
            </a:br>
            <a:br>
              <a:rPr lang="en-US" sz="2200" b="0" dirty="0"/>
            </a:br>
            <a:r>
              <a:rPr lang="en-US" sz="2200" b="0" dirty="0"/>
              <a:t>Representing the</a:t>
            </a:r>
            <a:br>
              <a:rPr lang="en-US" sz="2200" b="0" dirty="0"/>
            </a:br>
            <a:r>
              <a:rPr lang="en-US" sz="2200" dirty="0"/>
              <a:t>Upper Mokelumne River Watershed Authority</a:t>
            </a:r>
            <a:br>
              <a:rPr sz="2200" dirty="0"/>
            </a:br>
            <a:br>
              <a:rPr lang="en-US" sz="2200" dirty="0"/>
            </a:br>
            <a:r>
              <a:rPr lang="en-US" sz="2200" dirty="0"/>
              <a:t>FOCUS: Request Letter of Support for UMRWA Forest Projects Plan Phase 1 </a:t>
            </a:r>
            <a:br>
              <a:rPr lang="en-US" sz="2200" dirty="0"/>
            </a:br>
            <a:endParaRPr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44749" y="2094646"/>
            <a:ext cx="7224608" cy="2585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1"/>
            <a:endParaRPr lang="en-US" sz="1800" b="0" dirty="0">
              <a:latin typeface="Tahoma" panose="020B0604030504040204" pitchFamily="34" charset="0"/>
              <a:ea typeface="Tahoma" panose="020B0604030504040204" pitchFamily="34" charset="0"/>
              <a:cs typeface="Tahoma" panose="020B0604030504040204" pitchFamily="34" charset="0"/>
            </a:endParaRPr>
          </a:p>
          <a:p>
            <a:pPr marL="457200" indent="-457200" hangingPunct="1">
              <a:buFont typeface="+mj-lt"/>
              <a:buAutoNum type="arabicPeriod"/>
            </a:pPr>
            <a:r>
              <a:rPr lang="en-US" sz="2400" b="0" dirty="0">
                <a:latin typeface="Tahoma" panose="020B0604030504040204" pitchFamily="34" charset="0"/>
                <a:ea typeface="Tahoma" panose="020B0604030504040204" pitchFamily="34" charset="0"/>
                <a:cs typeface="Tahoma" panose="020B0604030504040204" pitchFamily="34" charset="0"/>
              </a:rPr>
              <a:t>Letter of Support from ACCG (November 16, 2022)</a:t>
            </a:r>
          </a:p>
          <a:p>
            <a:pPr marL="457200" indent="-457200" hangingPunct="1">
              <a:buFont typeface="+mj-lt"/>
              <a:buAutoNum type="arabicPeriod"/>
            </a:pPr>
            <a:r>
              <a:rPr lang="en-US" sz="2400" b="0" dirty="0">
                <a:latin typeface="Tahoma" panose="020B0604030504040204" pitchFamily="34" charset="0"/>
                <a:ea typeface="Tahoma" panose="020B0604030504040204" pitchFamily="34" charset="0"/>
                <a:cs typeface="Tahoma" panose="020B0604030504040204" pitchFamily="34" charset="0"/>
              </a:rPr>
              <a:t>Execute Decision Memo (First Week December)</a:t>
            </a:r>
          </a:p>
          <a:p>
            <a:pPr marL="457200" indent="-457200" hangingPunct="1">
              <a:buFont typeface="+mj-lt"/>
              <a:buAutoNum type="arabicPeriod"/>
            </a:pPr>
            <a:r>
              <a:rPr lang="en-US" sz="2400" b="0" dirty="0">
                <a:latin typeface="Tahoma" panose="020B0604030504040204" pitchFamily="34" charset="0"/>
                <a:ea typeface="Tahoma" panose="020B0604030504040204" pitchFamily="34" charset="0"/>
                <a:cs typeface="Tahoma" panose="020B0604030504040204" pitchFamily="34" charset="0"/>
              </a:rPr>
              <a:t>Complete CEQA Compliance (January 27, 2023 – UMRWA Board Meeting)</a:t>
            </a:r>
          </a:p>
          <a:p>
            <a:pPr hangingPunct="1"/>
            <a:endParaRPr lang="en-US" sz="2400" b="0" kern="1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19E24C5D-4B02-43A1-A554-27767C51EC1F}"/>
              </a:ext>
            </a:extLst>
          </p:cNvPr>
          <p:cNvSpPr txBox="1"/>
          <p:nvPr/>
        </p:nvSpPr>
        <p:spPr>
          <a:xfrm>
            <a:off x="3946849" y="1236022"/>
            <a:ext cx="457200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hangingPunct="1"/>
            <a:r>
              <a:rPr lang="en-US" sz="3200" dirty="0"/>
              <a:t>Key Steps Remaining</a:t>
            </a:r>
          </a:p>
        </p:txBody>
      </p:sp>
    </p:spTree>
    <p:extLst>
      <p:ext uri="{BB962C8B-B14F-4D97-AF65-F5344CB8AC3E}">
        <p14:creationId xmlns:p14="http://schemas.microsoft.com/office/powerpoint/2010/main" val="2928689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6377" y="105626"/>
            <a:ext cx="6352953" cy="1184328"/>
          </a:xfrm>
        </p:spPr>
        <p:txBody>
          <a:bodyPr>
            <a:noAutofit/>
          </a:bodyPr>
          <a:lstStyle/>
          <a:p>
            <a:pPr algn="ctr"/>
            <a:r>
              <a:rPr lang="en-US" sz="2800" b="1" dirty="0"/>
              <a:t>Phase 1 – Implementation</a:t>
            </a:r>
            <a:br>
              <a:rPr lang="en-US" sz="2800" b="1" dirty="0"/>
            </a:br>
            <a:r>
              <a:rPr lang="en-US" sz="2800" b="1" dirty="0"/>
              <a:t>Next Steps</a:t>
            </a:r>
            <a:br>
              <a:rPr lang="en-US" sz="2800" b="1" dirty="0"/>
            </a:br>
            <a:endParaRPr lang="en-US" sz="2800" b="1" dirty="0"/>
          </a:p>
        </p:txBody>
      </p:sp>
      <p:sp>
        <p:nvSpPr>
          <p:cNvPr id="3" name="TextBox 2"/>
          <p:cNvSpPr txBox="1"/>
          <p:nvPr/>
        </p:nvSpPr>
        <p:spPr>
          <a:xfrm>
            <a:off x="2140189" y="1389564"/>
            <a:ext cx="6825327" cy="6115520"/>
          </a:xfrm>
          <a:prstGeom prst="rect">
            <a:avLst/>
          </a:prstGeom>
          <a:noFill/>
        </p:spPr>
        <p:txBody>
          <a:bodyPr wrap="square" rtlCol="0">
            <a:spAutoFit/>
          </a:bodyPr>
          <a:lstStyle/>
          <a:p>
            <a:pPr marL="342900" indent="-342900" hangingPunct="1">
              <a:buFont typeface="Arial" panose="020B0604020202020204" pitchFamily="34" charset="0"/>
              <a:buChar char="•"/>
            </a:pPr>
            <a:r>
              <a:rPr lang="en-US" sz="2400" b="0" dirty="0">
                <a:latin typeface="Tahoma" panose="020B0604030504040204" pitchFamily="34" charset="0"/>
                <a:ea typeface="Tahoma" panose="020B0604030504040204" pitchFamily="34" charset="0"/>
                <a:cs typeface="Tahoma" panose="020B0604030504040204" pitchFamily="34" charset="0"/>
              </a:rPr>
              <a:t>Complete Implementation Action Plan: Jan-Feb 2023.</a:t>
            </a:r>
          </a:p>
          <a:p>
            <a:pPr marL="342900" indent="-342900" hangingPunct="1">
              <a:buFont typeface="Arial" panose="020B0604020202020204" pitchFamily="34" charset="0"/>
              <a:buChar char="•"/>
            </a:pPr>
            <a:r>
              <a:rPr lang="en-US" sz="2400" b="0" dirty="0">
                <a:latin typeface="Tahoma" panose="020B0604030504040204" pitchFamily="34" charset="0"/>
                <a:ea typeface="Tahoma" panose="020B0604030504040204" pitchFamily="34" charset="0"/>
                <a:cs typeface="Tahoma" panose="020B0604030504040204" pitchFamily="34" charset="0"/>
              </a:rPr>
              <a:t>Conduct pre-field flagging and surveys for implementation of CalFire Project ($5 million grant award).</a:t>
            </a:r>
          </a:p>
          <a:p>
            <a:pPr marL="342900" indent="-342900" hangingPunct="1">
              <a:buFont typeface="Arial" panose="020B0604020202020204" pitchFamily="34" charset="0"/>
              <a:buChar char="•"/>
            </a:pPr>
            <a:r>
              <a:rPr lang="en-US" sz="2400" b="0" dirty="0">
                <a:latin typeface="Tahoma" panose="020B0604030504040204" pitchFamily="34" charset="0"/>
                <a:ea typeface="Tahoma" panose="020B0604030504040204" pitchFamily="34" charset="0"/>
                <a:cs typeface="Tahoma" panose="020B0604030504040204" pitchFamily="34" charset="0"/>
              </a:rPr>
              <a:t>Bidding/Procurement: May/June 2023</a:t>
            </a:r>
          </a:p>
          <a:p>
            <a:pPr marL="342900" indent="-342900" hangingPunct="1">
              <a:buFont typeface="Arial" panose="020B0604020202020204" pitchFamily="34" charset="0"/>
              <a:buChar char="•"/>
            </a:pPr>
            <a:r>
              <a:rPr lang="en-US" sz="2400" b="0" dirty="0">
                <a:latin typeface="Tahoma" panose="020B0604030504040204" pitchFamily="34" charset="0"/>
                <a:ea typeface="Tahoma" panose="020B0604030504040204" pitchFamily="34" charset="0"/>
                <a:cs typeface="Tahoma" panose="020B0604030504040204" pitchFamily="34" charset="0"/>
              </a:rPr>
              <a:t>Award Contracts: July 2023. </a:t>
            </a:r>
          </a:p>
          <a:p>
            <a:pPr marL="342900" indent="-342900" hangingPunct="1">
              <a:buFont typeface="Arial" panose="020B0604020202020204" pitchFamily="34" charset="0"/>
              <a:buChar char="•"/>
            </a:pPr>
            <a:r>
              <a:rPr lang="en-US" sz="2400" b="0" dirty="0">
                <a:latin typeface="Tahoma" panose="020B0604030504040204" pitchFamily="34" charset="0"/>
                <a:ea typeface="Tahoma" panose="020B0604030504040204" pitchFamily="34" charset="0"/>
                <a:cs typeface="Tahoma" panose="020B0604030504040204" pitchFamily="34" charset="0"/>
              </a:rPr>
              <a:t>Implement Project: Approximately 2000+ acres of hand and mastication treatments to be implemented from July/August 2023 to 2025.</a:t>
            </a:r>
          </a:p>
          <a:p>
            <a:pPr marL="342900" indent="-342900" hangingPunct="1">
              <a:buFont typeface="Arial" panose="020B0604020202020204" pitchFamily="34" charset="0"/>
              <a:buChar char="•"/>
            </a:pPr>
            <a:r>
              <a:rPr lang="en-US" sz="2400" b="0" dirty="0">
                <a:latin typeface="Tahoma" panose="020B0604030504040204" pitchFamily="34" charset="0"/>
                <a:ea typeface="Tahoma" panose="020B0604030504040204" pitchFamily="34" charset="0"/>
                <a:cs typeface="Tahoma" panose="020B0604030504040204" pitchFamily="34" charset="0"/>
              </a:rPr>
              <a:t>Apply for SNC Grant (est. $4.3 million)</a:t>
            </a:r>
          </a:p>
          <a:p>
            <a:pPr marL="342900" indent="-342900" hangingPunct="1">
              <a:buFont typeface="Arial" panose="020B0604020202020204" pitchFamily="34" charset="0"/>
              <a:buChar char="•"/>
            </a:pPr>
            <a:r>
              <a:rPr lang="en-US" sz="2400" b="0" dirty="0">
                <a:latin typeface="Tahoma" panose="020B0604030504040204" pitchFamily="34" charset="0"/>
                <a:ea typeface="Tahoma" panose="020B0604030504040204" pitchFamily="34" charset="0"/>
                <a:cs typeface="Tahoma" panose="020B0604030504040204" pitchFamily="34" charset="0"/>
              </a:rPr>
              <a:t>SNC Landscape Assessment Block Grant Possibility</a:t>
            </a:r>
          </a:p>
          <a:p>
            <a:pPr hangingPunct="1">
              <a:spcBef>
                <a:spcPct val="20000"/>
              </a:spcBef>
              <a:spcAft>
                <a:spcPts val="600"/>
              </a:spcAft>
            </a:pPr>
            <a:endParaRPr lang="en-US" sz="2000" b="0" dirty="0">
              <a:effectLst/>
              <a:latin typeface="Tahoma" panose="020B0604030504040204" pitchFamily="34" charset="0"/>
              <a:ea typeface="Tahoma" panose="020B0604030504040204" pitchFamily="34" charset="0"/>
              <a:cs typeface="Tahoma" panose="020B0604030504040204" pitchFamily="34" charset="0"/>
            </a:endParaRPr>
          </a:p>
          <a:p>
            <a:pPr hangingPunct="1">
              <a:spcBef>
                <a:spcPct val="20000"/>
              </a:spcBef>
              <a:spcAft>
                <a:spcPts val="600"/>
              </a:spcAft>
            </a:pPr>
            <a:endParaRPr lang="en-US" sz="2200" b="0"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9320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59419" y="1167582"/>
            <a:ext cx="5295013" cy="1006775"/>
          </a:xfrm>
        </p:spPr>
        <p:txBody>
          <a:bodyPr/>
          <a:lstStyle/>
          <a:p>
            <a:pPr algn="ctr"/>
            <a:r>
              <a:rPr lang="en-US" sz="3200" dirty="0">
                <a:solidFill>
                  <a:schemeClr val="tx1"/>
                </a:solidFill>
              </a:rPr>
              <a:t>To ACCG, USFS and Project Supporters……</a:t>
            </a:r>
          </a:p>
        </p:txBody>
      </p:sp>
      <p:sp>
        <p:nvSpPr>
          <p:cNvPr id="5" name="Subtitle 4">
            <a:extLst>
              <a:ext uri="{FF2B5EF4-FFF2-40B4-BE49-F238E27FC236}">
                <a16:creationId xmlns:a16="http://schemas.microsoft.com/office/drawing/2014/main" id="{2CB866BE-9EF6-ABF6-A8CB-0319DE52630C}"/>
              </a:ext>
            </a:extLst>
          </p:cNvPr>
          <p:cNvSpPr>
            <a:spLocks noGrp="1"/>
          </p:cNvSpPr>
          <p:nvPr>
            <p:ph type="subTitle" idx="1"/>
          </p:nvPr>
        </p:nvSpPr>
        <p:spPr>
          <a:xfrm>
            <a:off x="1860697" y="2599660"/>
            <a:ext cx="6400800" cy="3460899"/>
          </a:xfrm>
        </p:spPr>
        <p:txBody>
          <a:bodyPr/>
          <a:lstStyle/>
          <a:p>
            <a:r>
              <a:rPr lang="en-US" sz="3600" b="1" dirty="0">
                <a:solidFill>
                  <a:schemeClr val="tx1"/>
                </a:solidFill>
              </a:rPr>
              <a:t>For Your Time, Energy, Efforts, Support….</a:t>
            </a:r>
          </a:p>
          <a:p>
            <a:endParaRPr lang="en-US" sz="3600" b="1" dirty="0">
              <a:solidFill>
                <a:schemeClr val="tx1"/>
              </a:solidFill>
            </a:endParaRPr>
          </a:p>
          <a:p>
            <a:r>
              <a:rPr lang="en-US" sz="3600" b="1" dirty="0">
                <a:solidFill>
                  <a:schemeClr val="tx1"/>
                </a:solidFill>
              </a:rPr>
              <a:t>THANK YOU!!</a:t>
            </a:r>
          </a:p>
          <a:p>
            <a:endParaRPr lang="en-US" sz="3600" b="1" dirty="0">
              <a:solidFill>
                <a:schemeClr val="tx1"/>
              </a:solidFill>
            </a:endParaRPr>
          </a:p>
        </p:txBody>
      </p:sp>
    </p:spTree>
    <p:extLst>
      <p:ext uri="{BB962C8B-B14F-4D97-AF65-F5344CB8AC3E}">
        <p14:creationId xmlns:p14="http://schemas.microsoft.com/office/powerpoint/2010/main" val="242640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383" y="56979"/>
            <a:ext cx="5923127" cy="1527272"/>
          </a:xfrm>
        </p:spPr>
        <p:txBody>
          <a:bodyPr/>
          <a:lstStyle/>
          <a:p>
            <a:pPr algn="ctr"/>
            <a:r>
              <a:rPr lang="en-US" sz="3200" dirty="0"/>
              <a:t>Goals for today’s presentation* &amp; discussion</a:t>
            </a:r>
          </a:p>
        </p:txBody>
      </p:sp>
      <p:sp>
        <p:nvSpPr>
          <p:cNvPr id="3" name="Content Placeholder 2"/>
          <p:cNvSpPr>
            <a:spLocks noGrp="1"/>
          </p:cNvSpPr>
          <p:nvPr>
            <p:ph sz="half" idx="1"/>
          </p:nvPr>
        </p:nvSpPr>
        <p:spPr>
          <a:xfrm>
            <a:off x="1674628" y="1892594"/>
            <a:ext cx="7331149" cy="4965406"/>
          </a:xfrm>
        </p:spPr>
        <p:txBody>
          <a:bodyPr/>
          <a:lstStyle/>
          <a:p>
            <a:pPr marL="514350" indent="-514350" eaLnBrk="1" hangingPunct="1">
              <a:buFont typeface="+mj-lt"/>
              <a:buAutoNum type="arabicPeriod"/>
            </a:pPr>
            <a:r>
              <a:rPr lang="en-US" dirty="0"/>
              <a:t>Recap of Phase 1 proposed activities.</a:t>
            </a:r>
          </a:p>
          <a:p>
            <a:pPr marL="514350" indent="-514350" eaLnBrk="1" hangingPunct="1">
              <a:buFont typeface="+mj-lt"/>
              <a:buAutoNum type="arabicPeriod"/>
            </a:pPr>
            <a:r>
              <a:rPr lang="en-US" dirty="0"/>
              <a:t>Review key draft decision elements (e.g., specialist report major findings &amp; status of USFWS consultation).</a:t>
            </a:r>
          </a:p>
          <a:p>
            <a:pPr marL="514350" indent="-514350" eaLnBrk="1" hangingPunct="1">
              <a:buFont typeface="+mj-lt"/>
              <a:buAutoNum type="arabicPeriod"/>
            </a:pPr>
            <a:r>
              <a:rPr lang="en-US" dirty="0"/>
              <a:t>Review key planning &amp; implementation next steps.</a:t>
            </a:r>
          </a:p>
          <a:p>
            <a:pPr marL="514350" indent="-514350" eaLnBrk="1" hangingPunct="1">
              <a:buFont typeface="+mj-lt"/>
              <a:buAutoNum type="arabicPeriod"/>
            </a:pPr>
            <a:r>
              <a:rPr lang="en-US" dirty="0"/>
              <a:t>Review draft letter of support.</a:t>
            </a:r>
          </a:p>
          <a:p>
            <a:pPr marL="514350" indent="-514350" eaLnBrk="1" hangingPunct="1">
              <a:buFont typeface="+mj-lt"/>
              <a:buAutoNum type="arabicPeriod"/>
            </a:pPr>
            <a:r>
              <a:rPr lang="en-US" dirty="0"/>
              <a:t>Seek consensus recommendation from work group for Phase 1 decision &amp; future implementation.</a:t>
            </a:r>
          </a:p>
          <a:p>
            <a:pPr eaLnBrk="1" hangingPunct="1"/>
            <a:endParaRPr lang="en-US" sz="2000" dirty="0">
              <a:solidFill>
                <a:srgbClr val="FF0000"/>
              </a:solidFill>
            </a:endParaRPr>
          </a:p>
          <a:p>
            <a:pPr eaLnBrk="1" hangingPunct="1"/>
            <a:r>
              <a:rPr lang="en-US" sz="2000" dirty="0">
                <a:solidFill>
                  <a:srgbClr val="FF0000"/>
                </a:solidFill>
              </a:rPr>
              <a:t>*Will take questions from work group throughout presentation.</a:t>
            </a:r>
          </a:p>
        </p:txBody>
      </p:sp>
    </p:spTree>
    <p:extLst>
      <p:ext uri="{BB962C8B-B14F-4D97-AF65-F5344CB8AC3E}">
        <p14:creationId xmlns:p14="http://schemas.microsoft.com/office/powerpoint/2010/main" val="145374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383" y="56979"/>
            <a:ext cx="5923127" cy="1527272"/>
          </a:xfrm>
        </p:spPr>
        <p:txBody>
          <a:bodyPr/>
          <a:lstStyle/>
          <a:p>
            <a:pPr algn="ctr"/>
            <a:r>
              <a:rPr lang="en-US" sz="3200" dirty="0"/>
              <a:t>Summary of UMRWA/ACCG Meetings for Forest Projects Plan Phase 1</a:t>
            </a:r>
          </a:p>
        </p:txBody>
      </p:sp>
      <p:sp>
        <p:nvSpPr>
          <p:cNvPr id="3" name="Content Placeholder 2"/>
          <p:cNvSpPr>
            <a:spLocks noGrp="1"/>
          </p:cNvSpPr>
          <p:nvPr>
            <p:ph sz="half" idx="1"/>
          </p:nvPr>
        </p:nvSpPr>
        <p:spPr>
          <a:xfrm>
            <a:off x="1674628" y="1892594"/>
            <a:ext cx="7331149" cy="5582094"/>
          </a:xfrm>
        </p:spPr>
        <p:txBody>
          <a:bodyPr/>
          <a:lstStyle/>
          <a:p>
            <a:pPr marL="457200" indent="-457200" eaLnBrk="1" hangingPunct="1">
              <a:buFont typeface="Wingdings" panose="05000000000000000000" pitchFamily="2" charset="2"/>
              <a:buChar char="Ø"/>
            </a:pPr>
            <a:r>
              <a:rPr lang="en-US" dirty="0"/>
              <a:t>April 28, 2021 – Initial Presentation </a:t>
            </a:r>
          </a:p>
          <a:p>
            <a:pPr marL="457200" indent="-457200" eaLnBrk="1" hangingPunct="1">
              <a:buFont typeface="Wingdings" panose="05000000000000000000" pitchFamily="2" charset="2"/>
              <a:buChar char="Ø"/>
            </a:pPr>
            <a:r>
              <a:rPr lang="en-US" dirty="0"/>
              <a:t>February 23, 2022 – Planning Work Group</a:t>
            </a:r>
          </a:p>
          <a:p>
            <a:pPr marL="457200" indent="-457200" eaLnBrk="1" hangingPunct="1">
              <a:buFont typeface="Wingdings" panose="05000000000000000000" pitchFamily="2" charset="2"/>
              <a:buChar char="Ø"/>
            </a:pPr>
            <a:r>
              <a:rPr lang="en-US" dirty="0"/>
              <a:t>March 16, 2022 – ACCG Project Presentation</a:t>
            </a:r>
          </a:p>
          <a:p>
            <a:pPr marL="457200" indent="-457200" eaLnBrk="1" hangingPunct="1">
              <a:buFont typeface="Wingdings" panose="05000000000000000000" pitchFamily="2" charset="2"/>
              <a:buChar char="Ø"/>
            </a:pPr>
            <a:r>
              <a:rPr lang="en-US" dirty="0"/>
              <a:t>March 23, 2022 – Planning Work Group</a:t>
            </a:r>
          </a:p>
          <a:p>
            <a:pPr marL="457200" indent="-457200" eaLnBrk="1" hangingPunct="1">
              <a:buFont typeface="Wingdings" panose="05000000000000000000" pitchFamily="2" charset="2"/>
              <a:buChar char="Ø"/>
            </a:pPr>
            <a:r>
              <a:rPr lang="en-US" dirty="0"/>
              <a:t>April 5, 2022 – Pre-Public Scoping Small Group Meeting</a:t>
            </a:r>
          </a:p>
          <a:p>
            <a:pPr marL="457200" indent="-457200" eaLnBrk="1" hangingPunct="1">
              <a:buFont typeface="Wingdings" panose="05000000000000000000" pitchFamily="2" charset="2"/>
              <a:buChar char="Ø"/>
            </a:pPr>
            <a:r>
              <a:rPr lang="en-US" dirty="0"/>
              <a:t>August 17, 2022 – Schedule Update</a:t>
            </a:r>
          </a:p>
          <a:p>
            <a:pPr marL="457200" indent="-457200" eaLnBrk="1" hangingPunct="1">
              <a:buFont typeface="Wingdings" panose="05000000000000000000" pitchFamily="2" charset="2"/>
              <a:buChar char="Ø"/>
            </a:pPr>
            <a:r>
              <a:rPr lang="en-US" dirty="0"/>
              <a:t>August 24, 2022 – Planning Work Group</a:t>
            </a:r>
          </a:p>
          <a:p>
            <a:pPr marL="457200" indent="-457200" eaLnBrk="1" hangingPunct="1">
              <a:buFont typeface="Wingdings" panose="05000000000000000000" pitchFamily="2" charset="2"/>
              <a:buChar char="Ø"/>
            </a:pPr>
            <a:r>
              <a:rPr lang="en-US" dirty="0"/>
              <a:t>October 26, 2022 - Planning Work Group</a:t>
            </a:r>
          </a:p>
          <a:p>
            <a:pPr eaLnBrk="1" hangingPunct="1"/>
            <a:endParaRPr lang="en-US" dirty="0"/>
          </a:p>
          <a:p>
            <a:pPr eaLnBrk="1" hangingPunct="1"/>
            <a:endParaRPr lang="en-US" dirty="0"/>
          </a:p>
        </p:txBody>
      </p:sp>
    </p:spTree>
    <p:extLst>
      <p:ext uri="{BB962C8B-B14F-4D97-AF65-F5344CB8AC3E}">
        <p14:creationId xmlns:p14="http://schemas.microsoft.com/office/powerpoint/2010/main" val="3359532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8DBBF5-611C-5A55-75AE-88D3D340E6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09" y="0"/>
            <a:ext cx="9298171" cy="6858000"/>
          </a:xfrm>
          <a:prstGeom prst="rect">
            <a:avLst/>
          </a:prstGeom>
        </p:spPr>
      </p:pic>
    </p:spTree>
    <p:extLst>
      <p:ext uri="{BB962C8B-B14F-4D97-AF65-F5344CB8AC3E}">
        <p14:creationId xmlns:p14="http://schemas.microsoft.com/office/powerpoint/2010/main" val="4061231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idx="4294967295"/>
          </p:nvPr>
        </p:nvSpPr>
        <p:spPr>
          <a:xfrm>
            <a:off x="2509935" y="307910"/>
            <a:ext cx="6481665" cy="933061"/>
          </a:xfrm>
          <a:prstGeom prst="rect">
            <a:avLst/>
          </a:prstGeom>
        </p:spPr>
        <p:txBody>
          <a:bodyPr lIns="0" tIns="0" rIns="0" bIns="0" anchor="ctr">
            <a:noAutofit/>
          </a:bodyPr>
          <a:lstStyle/>
          <a:p>
            <a:pPr algn="ctr" defTabSz="839787">
              <a:defRPr sz="1400"/>
            </a:pPr>
            <a:r>
              <a:rPr lang="en-US" sz="2800" dirty="0"/>
              <a:t>Forest Projects Plan (Phase 1) </a:t>
            </a:r>
            <a:br>
              <a:rPr lang="en-US" sz="2800" dirty="0"/>
            </a:br>
            <a:r>
              <a:rPr lang="en-US" sz="2800" dirty="0"/>
              <a:t> Activities and Acreage</a:t>
            </a:r>
            <a:endParaRPr sz="2800" dirty="0"/>
          </a:p>
        </p:txBody>
      </p:sp>
      <p:sp>
        <p:nvSpPr>
          <p:cNvPr id="140" name="Shape 140"/>
          <p:cNvSpPr>
            <a:spLocks noGrp="1"/>
          </p:cNvSpPr>
          <p:nvPr>
            <p:ph type="body" idx="4294967295"/>
          </p:nvPr>
        </p:nvSpPr>
        <p:spPr>
          <a:xfrm>
            <a:off x="2509935" y="1063689"/>
            <a:ext cx="6481665" cy="5654352"/>
          </a:xfrm>
          <a:prstGeom prst="rect">
            <a:avLst/>
          </a:prstGeom>
        </p:spPr>
        <p:txBody>
          <a:bodyPr lIns="0" tIns="0" rIns="0" bIns="0" anchor="t">
            <a:noAutofit/>
          </a:bodyPr>
          <a:lstStyle/>
          <a:p>
            <a:pPr marL="285750" indent="-285750">
              <a:buFont typeface="Arial" panose="020B0604020202020204" pitchFamily="34" charset="0"/>
              <a:buChar char="•"/>
            </a:pPr>
            <a:endParaRPr lang="en-US" sz="1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US" sz="1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US" sz="18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US" sz="1800" dirty="0">
              <a:latin typeface="Tahoma" panose="020B0604030504040204" pitchFamily="34" charset="0"/>
              <a:ea typeface="Tahoma" panose="020B0604030504040204" pitchFamily="34" charset="0"/>
              <a:cs typeface="Tahoma" panose="020B0604030504040204" pitchFamily="34" charset="0"/>
            </a:endParaRPr>
          </a:p>
          <a:p>
            <a:endParaRPr lang="en-US" sz="1800" dirty="0">
              <a:latin typeface="Bookman Old Style" panose="020506040505050202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854BD2EB-436F-3C98-96DD-CCB5F69D9627}"/>
              </a:ext>
            </a:extLst>
          </p:cNvPr>
          <p:cNvGraphicFramePr>
            <a:graphicFrameLocks noGrp="1"/>
          </p:cNvGraphicFramePr>
          <p:nvPr/>
        </p:nvGraphicFramePr>
        <p:xfrm>
          <a:off x="2216888" y="1382233"/>
          <a:ext cx="6481665" cy="4577317"/>
        </p:xfrm>
        <a:graphic>
          <a:graphicData uri="http://schemas.openxmlformats.org/drawingml/2006/table">
            <a:tbl>
              <a:tblPr firstRow="1" firstCol="1" bandRow="1">
                <a:tableStyleId>{5940675A-B579-460E-94D1-54222C63F5DA}</a:tableStyleId>
              </a:tblPr>
              <a:tblGrid>
                <a:gridCol w="4412512">
                  <a:extLst>
                    <a:ext uri="{9D8B030D-6E8A-4147-A177-3AD203B41FA5}">
                      <a16:colId xmlns:a16="http://schemas.microsoft.com/office/drawing/2014/main" val="2717484744"/>
                    </a:ext>
                  </a:extLst>
                </a:gridCol>
                <a:gridCol w="2069153">
                  <a:extLst>
                    <a:ext uri="{9D8B030D-6E8A-4147-A177-3AD203B41FA5}">
                      <a16:colId xmlns:a16="http://schemas.microsoft.com/office/drawing/2014/main" val="245533375"/>
                    </a:ext>
                  </a:extLst>
                </a:gridCol>
              </a:tblGrid>
              <a:tr h="547964">
                <a:tc>
                  <a:txBody>
                    <a:bodyPr/>
                    <a:lstStyle/>
                    <a:p>
                      <a:pPr marL="0" marR="0" algn="l">
                        <a:lnSpc>
                          <a:spcPct val="107000"/>
                        </a:lnSpc>
                        <a:spcBef>
                          <a:spcPts val="0"/>
                        </a:spcBef>
                        <a:spcAft>
                          <a:spcPts val="0"/>
                        </a:spcAft>
                      </a:pPr>
                      <a:r>
                        <a:rPr lang="en-US" sz="1800" dirty="0">
                          <a:effectLst/>
                        </a:rPr>
                        <a:t>TREATMENT ACTIVITIY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800" dirty="0">
                          <a:effectLst/>
                        </a:rPr>
                        <a:t>ACREAGE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2476211405"/>
                  </a:ext>
                </a:extLst>
              </a:tr>
              <a:tr h="545878">
                <a:tc>
                  <a:txBody>
                    <a:bodyPr/>
                    <a:lstStyle/>
                    <a:p>
                      <a:pPr marL="0" marR="0" algn="l">
                        <a:lnSpc>
                          <a:spcPct val="107000"/>
                        </a:lnSpc>
                        <a:spcBef>
                          <a:spcPts val="0"/>
                        </a:spcBef>
                        <a:spcAft>
                          <a:spcPts val="0"/>
                        </a:spcAft>
                      </a:pPr>
                      <a:r>
                        <a:rPr lang="en-US" sz="1600" dirty="0">
                          <a:effectLst/>
                        </a:rPr>
                        <a:t>Mechanical Fuels Reduction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600">
                          <a:effectLst/>
                        </a:rPr>
                        <a:t>14,537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2024323256"/>
                  </a:ext>
                </a:extLst>
              </a:tr>
              <a:tr h="661310">
                <a:tc>
                  <a:txBody>
                    <a:bodyPr/>
                    <a:lstStyle/>
                    <a:p>
                      <a:pPr marL="0" marR="0" algn="l">
                        <a:lnSpc>
                          <a:spcPct val="107000"/>
                        </a:lnSpc>
                        <a:spcBef>
                          <a:spcPts val="0"/>
                        </a:spcBef>
                        <a:spcAft>
                          <a:spcPts val="0"/>
                        </a:spcAft>
                      </a:pPr>
                      <a:r>
                        <a:rPr lang="en-US" sz="1600" dirty="0">
                          <a:effectLst/>
                        </a:rPr>
                        <a:t>Mechanical Fuels Reduction, Prescribed Burning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600" dirty="0">
                          <a:effectLst/>
                        </a:rPr>
                        <a:t>4,715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1237646042"/>
                  </a:ext>
                </a:extLst>
              </a:tr>
              <a:tr h="468203">
                <a:tc>
                  <a:txBody>
                    <a:bodyPr/>
                    <a:lstStyle/>
                    <a:p>
                      <a:pPr marL="0" marR="0" algn="l">
                        <a:lnSpc>
                          <a:spcPct val="107000"/>
                        </a:lnSpc>
                        <a:spcBef>
                          <a:spcPts val="0"/>
                        </a:spcBef>
                        <a:spcAft>
                          <a:spcPts val="0"/>
                        </a:spcAft>
                      </a:pPr>
                      <a:r>
                        <a:rPr lang="en-US" sz="1600" dirty="0">
                          <a:effectLst/>
                        </a:rPr>
                        <a:t>Prescribed Burning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600" dirty="0">
                          <a:effectLst/>
                        </a:rPr>
                        <a:t>1,888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480129993"/>
                  </a:ext>
                </a:extLst>
              </a:tr>
              <a:tr h="671019">
                <a:tc>
                  <a:txBody>
                    <a:bodyPr/>
                    <a:lstStyle/>
                    <a:p>
                      <a:pPr marL="0" marR="0" algn="l">
                        <a:lnSpc>
                          <a:spcPct val="107000"/>
                        </a:lnSpc>
                        <a:spcBef>
                          <a:spcPts val="0"/>
                        </a:spcBef>
                        <a:spcAft>
                          <a:spcPts val="0"/>
                        </a:spcAft>
                      </a:pPr>
                      <a:r>
                        <a:rPr lang="en-US" sz="1600" dirty="0">
                          <a:effectLst/>
                        </a:rPr>
                        <a:t>Aspen Restoration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600" dirty="0">
                          <a:effectLst/>
                        </a:rPr>
                        <a:t>172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822592388"/>
                  </a:ext>
                </a:extLst>
              </a:tr>
              <a:tr h="525381">
                <a:tc>
                  <a:txBody>
                    <a:bodyPr/>
                    <a:lstStyle/>
                    <a:p>
                      <a:pPr marL="0" marR="0" algn="l">
                        <a:lnSpc>
                          <a:spcPct val="107000"/>
                        </a:lnSpc>
                        <a:spcBef>
                          <a:spcPts val="0"/>
                        </a:spcBef>
                        <a:spcAft>
                          <a:spcPts val="0"/>
                        </a:spcAft>
                      </a:pPr>
                      <a:r>
                        <a:rPr lang="en-US" sz="1600" dirty="0">
                          <a:effectLst/>
                        </a:rPr>
                        <a:t>Aspen Restoration, Prescribed Burning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600" dirty="0">
                          <a:effectLst/>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2054159324"/>
                  </a:ext>
                </a:extLst>
              </a:tr>
              <a:tr h="583636">
                <a:tc>
                  <a:txBody>
                    <a:bodyPr/>
                    <a:lstStyle/>
                    <a:p>
                      <a:pPr marL="0" marR="0" algn="l">
                        <a:lnSpc>
                          <a:spcPct val="107000"/>
                        </a:lnSpc>
                        <a:spcBef>
                          <a:spcPts val="0"/>
                        </a:spcBef>
                        <a:spcAft>
                          <a:spcPts val="0"/>
                        </a:spcAft>
                      </a:pPr>
                      <a:r>
                        <a:rPr lang="en-US" sz="1600" dirty="0">
                          <a:effectLst/>
                        </a:rPr>
                        <a:t>Hand Thinning Only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600" dirty="0">
                          <a:effectLst/>
                        </a:rPr>
                        <a:t>4,337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1726140097"/>
                  </a:ext>
                </a:extLst>
              </a:tr>
              <a:tr h="573926">
                <a:tc>
                  <a:txBody>
                    <a:bodyPr/>
                    <a:lstStyle/>
                    <a:p>
                      <a:pPr marL="0" marR="0" algn="l">
                        <a:lnSpc>
                          <a:spcPct val="107000"/>
                        </a:lnSpc>
                        <a:spcBef>
                          <a:spcPts val="0"/>
                        </a:spcBef>
                        <a:spcAft>
                          <a:spcPts val="0"/>
                        </a:spcAft>
                      </a:pPr>
                      <a:r>
                        <a:rPr lang="en-US" sz="1800" dirty="0">
                          <a:effectLst/>
                        </a:rPr>
                        <a:t>TOTAL ACREAGE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algn="ctr">
                        <a:lnSpc>
                          <a:spcPct val="107000"/>
                        </a:lnSpc>
                        <a:spcBef>
                          <a:spcPts val="0"/>
                        </a:spcBef>
                        <a:spcAft>
                          <a:spcPts val="0"/>
                        </a:spcAft>
                      </a:pPr>
                      <a:r>
                        <a:rPr lang="en-US" sz="1800" dirty="0">
                          <a:effectLst/>
                        </a:rPr>
                        <a:t>25,671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1493453573"/>
                  </a:ext>
                </a:extLst>
              </a:tr>
            </a:tbl>
          </a:graphicData>
        </a:graphic>
      </p:graphicFrame>
      <p:sp>
        <p:nvSpPr>
          <p:cNvPr id="7" name="Rectangle 3">
            <a:extLst>
              <a:ext uri="{FF2B5EF4-FFF2-40B4-BE49-F238E27FC236}">
                <a16:creationId xmlns:a16="http://schemas.microsoft.com/office/drawing/2014/main" id="{94C2F88D-F17C-7771-2A25-D86FEA87CCD7}"/>
              </a:ext>
            </a:extLst>
          </p:cNvPr>
          <p:cNvSpPr>
            <a:spLocks noChangeArrowheads="1"/>
          </p:cNvSpPr>
          <p:nvPr/>
        </p:nvSpPr>
        <p:spPr bwMode="auto">
          <a:xfrm>
            <a:off x="1917700" y="2474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9047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03A57-6B65-2A63-5B1B-8EA5DAAAC301}"/>
              </a:ext>
            </a:extLst>
          </p:cNvPr>
          <p:cNvSpPr>
            <a:spLocks noGrp="1"/>
          </p:cNvSpPr>
          <p:nvPr>
            <p:ph type="title"/>
          </p:nvPr>
        </p:nvSpPr>
        <p:spPr>
          <a:xfrm>
            <a:off x="855922" y="148856"/>
            <a:ext cx="7830878" cy="1363211"/>
          </a:xfrm>
        </p:spPr>
        <p:txBody>
          <a:bodyPr/>
          <a:lstStyle/>
          <a:p>
            <a:r>
              <a:rPr lang="en-US" sz="2800" dirty="0"/>
              <a:t>ACCG Member Changes to Proposed Action</a:t>
            </a:r>
          </a:p>
        </p:txBody>
      </p:sp>
      <p:graphicFrame>
        <p:nvGraphicFramePr>
          <p:cNvPr id="5" name="Content Placeholder 4">
            <a:extLst>
              <a:ext uri="{FF2B5EF4-FFF2-40B4-BE49-F238E27FC236}">
                <a16:creationId xmlns:a16="http://schemas.microsoft.com/office/drawing/2014/main" id="{DBD15BC7-D10B-06D1-258B-82AAF24137C8}"/>
              </a:ext>
            </a:extLst>
          </p:cNvPr>
          <p:cNvGraphicFramePr>
            <a:graphicFrameLocks noGrp="1"/>
          </p:cNvGraphicFramePr>
          <p:nvPr>
            <p:ph sz="half" idx="1"/>
            <p:extLst>
              <p:ext uri="{D42A27DB-BD31-4B8C-83A1-F6EECF244321}">
                <p14:modId xmlns:p14="http://schemas.microsoft.com/office/powerpoint/2010/main" val="1495984440"/>
              </p:ext>
            </p:extLst>
          </p:nvPr>
        </p:nvGraphicFramePr>
        <p:xfrm>
          <a:off x="1456661" y="844018"/>
          <a:ext cx="7378997" cy="5428730"/>
        </p:xfrm>
        <a:graphic>
          <a:graphicData uri="http://schemas.openxmlformats.org/drawingml/2006/table">
            <a:tbl>
              <a:tblPr firstRow="1" firstCol="1" bandRow="1">
                <a:tableStyleId>{5940675A-B579-460E-94D1-54222C63F5DA}</a:tableStyleId>
              </a:tblPr>
              <a:tblGrid>
                <a:gridCol w="1959481">
                  <a:extLst>
                    <a:ext uri="{9D8B030D-6E8A-4147-A177-3AD203B41FA5}">
                      <a16:colId xmlns:a16="http://schemas.microsoft.com/office/drawing/2014/main" val="1217083677"/>
                    </a:ext>
                  </a:extLst>
                </a:gridCol>
                <a:gridCol w="2469978">
                  <a:extLst>
                    <a:ext uri="{9D8B030D-6E8A-4147-A177-3AD203B41FA5}">
                      <a16:colId xmlns:a16="http://schemas.microsoft.com/office/drawing/2014/main" val="1238797805"/>
                    </a:ext>
                  </a:extLst>
                </a:gridCol>
                <a:gridCol w="2949538">
                  <a:extLst>
                    <a:ext uri="{9D8B030D-6E8A-4147-A177-3AD203B41FA5}">
                      <a16:colId xmlns:a16="http://schemas.microsoft.com/office/drawing/2014/main" val="1143832638"/>
                    </a:ext>
                  </a:extLst>
                </a:gridCol>
              </a:tblGrid>
              <a:tr h="445549">
                <a:tc>
                  <a:txBody>
                    <a:bodyPr/>
                    <a:lstStyle/>
                    <a:p>
                      <a:pPr marL="0" marR="0" algn="ctr">
                        <a:lnSpc>
                          <a:spcPct val="107000"/>
                        </a:lnSpc>
                        <a:spcBef>
                          <a:spcPts val="0"/>
                        </a:spcBef>
                        <a:spcAft>
                          <a:spcPts val="0"/>
                        </a:spcAft>
                      </a:pPr>
                      <a:r>
                        <a:rPr lang="en-US" sz="1400" dirty="0">
                          <a:solidFill>
                            <a:schemeClr val="tx1"/>
                          </a:solidFill>
                          <a:effectLst/>
                        </a:rPr>
                        <a:t>ACCG MEMBER COMMENT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tc>
                  <a:txBody>
                    <a:bodyPr/>
                    <a:lstStyle/>
                    <a:p>
                      <a:pPr marL="0" marR="0" algn="ctr">
                        <a:lnSpc>
                          <a:spcPct val="107000"/>
                        </a:lnSpc>
                        <a:spcBef>
                          <a:spcPts val="0"/>
                        </a:spcBef>
                        <a:spcAft>
                          <a:spcPts val="0"/>
                        </a:spcAft>
                      </a:pPr>
                      <a:r>
                        <a:rPr lang="en-US" sz="1400" dirty="0">
                          <a:solidFill>
                            <a:schemeClr val="tx1"/>
                          </a:solidFill>
                          <a:effectLst/>
                        </a:rPr>
                        <a:t>INITIAL DRAFT PROPOSED ACTION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tc>
                  <a:txBody>
                    <a:bodyPr/>
                    <a:lstStyle/>
                    <a:p>
                      <a:pPr marL="0" marR="0" algn="ctr">
                        <a:lnSpc>
                          <a:spcPct val="107000"/>
                        </a:lnSpc>
                        <a:spcBef>
                          <a:spcPts val="0"/>
                        </a:spcBef>
                        <a:spcAft>
                          <a:spcPts val="0"/>
                        </a:spcAft>
                      </a:pPr>
                      <a:r>
                        <a:rPr lang="en-US" sz="1400" dirty="0">
                          <a:solidFill>
                            <a:schemeClr val="tx1"/>
                          </a:solidFill>
                          <a:effectLst/>
                        </a:rPr>
                        <a:t>RESPONSE TO ACCG COMMENTER/CURRENT PROPOSED ACTION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extLst>
                  <a:ext uri="{0D108BD9-81ED-4DB2-BD59-A6C34878D82A}">
                    <a16:rowId xmlns:a16="http://schemas.microsoft.com/office/drawing/2014/main" val="2754286811"/>
                  </a:ext>
                </a:extLst>
              </a:tr>
              <a:tr h="241651">
                <a:tc>
                  <a:txBody>
                    <a:bodyPr/>
                    <a:lstStyle/>
                    <a:p>
                      <a:pPr marL="0" marR="0">
                        <a:lnSpc>
                          <a:spcPct val="107000"/>
                        </a:lnSpc>
                        <a:spcBef>
                          <a:spcPts val="0"/>
                        </a:spcBef>
                        <a:spcAft>
                          <a:spcPts val="0"/>
                        </a:spcAft>
                      </a:pPr>
                      <a:r>
                        <a:rPr lang="en-US" sz="1400">
                          <a:solidFill>
                            <a:schemeClr val="tx1"/>
                          </a:solidFill>
                          <a:effectLst/>
                        </a:rPr>
                        <a:t>Project too big</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tc>
                  <a:txBody>
                    <a:bodyPr/>
                    <a:lstStyle/>
                    <a:p>
                      <a:pPr marL="0" marR="0">
                        <a:lnSpc>
                          <a:spcPct val="107000"/>
                        </a:lnSpc>
                        <a:spcBef>
                          <a:spcPts val="0"/>
                        </a:spcBef>
                        <a:spcAft>
                          <a:spcPts val="0"/>
                        </a:spcAft>
                      </a:pPr>
                      <a:r>
                        <a:rPr lang="en-US" sz="1400" dirty="0">
                          <a:solidFill>
                            <a:schemeClr val="tx1"/>
                          </a:solidFill>
                          <a:effectLst/>
                        </a:rPr>
                        <a:t>&gt;100,000 acres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tc>
                  <a:txBody>
                    <a:bodyPr/>
                    <a:lstStyle/>
                    <a:p>
                      <a:pPr marL="0" marR="0">
                        <a:lnSpc>
                          <a:spcPct val="107000"/>
                        </a:lnSpc>
                        <a:spcBef>
                          <a:spcPts val="0"/>
                        </a:spcBef>
                        <a:spcAft>
                          <a:spcPts val="0"/>
                        </a:spcAft>
                      </a:pPr>
                      <a:r>
                        <a:rPr lang="en-US" sz="1400" dirty="0">
                          <a:solidFill>
                            <a:schemeClr val="tx1"/>
                          </a:solidFill>
                          <a:effectLst/>
                        </a:rPr>
                        <a:t>25,671 acres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extLst>
                  <a:ext uri="{0D108BD9-81ED-4DB2-BD59-A6C34878D82A}">
                    <a16:rowId xmlns:a16="http://schemas.microsoft.com/office/drawing/2014/main" val="473461832"/>
                  </a:ext>
                </a:extLst>
              </a:tr>
              <a:tr h="994745">
                <a:tc>
                  <a:txBody>
                    <a:bodyPr/>
                    <a:lstStyle/>
                    <a:p>
                      <a:pPr marL="0" marR="0">
                        <a:lnSpc>
                          <a:spcPct val="107000"/>
                        </a:lnSpc>
                        <a:spcBef>
                          <a:spcPts val="0"/>
                        </a:spcBef>
                        <a:spcAft>
                          <a:spcPts val="0"/>
                        </a:spcAft>
                      </a:pPr>
                      <a:r>
                        <a:rPr lang="en-US" sz="1400" dirty="0">
                          <a:solidFill>
                            <a:schemeClr val="tx1"/>
                          </a:solidFill>
                          <a:effectLst/>
                        </a:rPr>
                        <a:t>Less hand treatments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tc>
                  <a:txBody>
                    <a:bodyPr/>
                    <a:lstStyle/>
                    <a:p>
                      <a:pPr marL="0" marR="0">
                        <a:lnSpc>
                          <a:spcPct val="107000"/>
                        </a:lnSpc>
                        <a:spcBef>
                          <a:spcPts val="0"/>
                        </a:spcBef>
                        <a:spcAft>
                          <a:spcPts val="0"/>
                        </a:spcAft>
                      </a:pPr>
                      <a:r>
                        <a:rPr lang="en-US" sz="1400" dirty="0">
                          <a:solidFill>
                            <a:schemeClr val="tx1"/>
                          </a:solidFill>
                          <a:effectLst/>
                        </a:rPr>
                        <a:t>Hand treatments proposed throughout entire project area</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tc>
                  <a:txBody>
                    <a:bodyPr/>
                    <a:lstStyle/>
                    <a:p>
                      <a:pPr marL="0" marR="0">
                        <a:lnSpc>
                          <a:spcPct val="107000"/>
                        </a:lnSpc>
                        <a:spcBef>
                          <a:spcPts val="0"/>
                        </a:spcBef>
                        <a:spcAft>
                          <a:spcPts val="0"/>
                        </a:spcAft>
                      </a:pPr>
                      <a:r>
                        <a:rPr lang="en-US" sz="1400" dirty="0">
                          <a:solidFill>
                            <a:schemeClr val="tx1"/>
                          </a:solidFill>
                          <a:effectLst/>
                        </a:rPr>
                        <a:t>Hand thinning only treatment</a:t>
                      </a:r>
                      <a:r>
                        <a:rPr lang="en-US" sz="1400" strike="sngStrike" dirty="0">
                          <a:solidFill>
                            <a:schemeClr val="tx1"/>
                          </a:solidFill>
                          <a:effectLst/>
                        </a:rPr>
                        <a:t>s</a:t>
                      </a:r>
                      <a:r>
                        <a:rPr lang="en-US" sz="1400" dirty="0">
                          <a:solidFill>
                            <a:schemeClr val="tx1"/>
                          </a:solidFill>
                          <a:effectLst/>
                        </a:rPr>
                        <a:t> limited to areas where there is no other option due to steep slopes or regulatory limitations (e.g., inside PACs)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extLst>
                  <a:ext uri="{0D108BD9-81ED-4DB2-BD59-A6C34878D82A}">
                    <a16:rowId xmlns:a16="http://schemas.microsoft.com/office/drawing/2014/main" val="1260226792"/>
                  </a:ext>
                </a:extLst>
              </a:tr>
              <a:tr h="888919">
                <a:tc>
                  <a:txBody>
                    <a:bodyPr/>
                    <a:lstStyle/>
                    <a:p>
                      <a:pPr marL="0" marR="0">
                        <a:lnSpc>
                          <a:spcPct val="107000"/>
                        </a:lnSpc>
                        <a:spcBef>
                          <a:spcPts val="0"/>
                        </a:spcBef>
                        <a:spcAft>
                          <a:spcPts val="0"/>
                        </a:spcAft>
                      </a:pPr>
                      <a:r>
                        <a:rPr lang="en-US" sz="1400">
                          <a:solidFill>
                            <a:schemeClr val="tx1"/>
                          </a:solidFill>
                          <a:effectLst/>
                        </a:rPr>
                        <a:t>Maximize mechanical treatments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tc>
                  <a:txBody>
                    <a:bodyPr/>
                    <a:lstStyle/>
                    <a:p>
                      <a:pPr marL="0" marR="0">
                        <a:lnSpc>
                          <a:spcPct val="107000"/>
                        </a:lnSpc>
                        <a:spcBef>
                          <a:spcPts val="0"/>
                        </a:spcBef>
                        <a:spcAft>
                          <a:spcPts val="0"/>
                        </a:spcAft>
                      </a:pPr>
                      <a:r>
                        <a:rPr lang="en-US" sz="1400" dirty="0">
                          <a:solidFill>
                            <a:schemeClr val="tx1"/>
                          </a:solidFill>
                          <a:effectLst/>
                        </a:rPr>
                        <a:t>Mechanical treatments were limited due to lack of funding for arch field surveys.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tc>
                  <a:txBody>
                    <a:bodyPr/>
                    <a:lstStyle/>
                    <a:p>
                      <a:pPr marL="0" marR="0">
                        <a:lnSpc>
                          <a:spcPct val="107000"/>
                        </a:lnSpc>
                        <a:spcBef>
                          <a:spcPts val="0"/>
                        </a:spcBef>
                        <a:spcAft>
                          <a:spcPts val="0"/>
                        </a:spcAft>
                      </a:pPr>
                      <a:r>
                        <a:rPr lang="en-US" sz="1400" dirty="0">
                          <a:solidFill>
                            <a:schemeClr val="tx1"/>
                          </a:solidFill>
                          <a:effectLst/>
                        </a:rPr>
                        <a:t>UMRWA received funding from SNC/CalFire to conduct arch field surveys in all areas where mechanical treatments are feasible.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extLst>
                  <a:ext uri="{0D108BD9-81ED-4DB2-BD59-A6C34878D82A}">
                    <a16:rowId xmlns:a16="http://schemas.microsoft.com/office/drawing/2014/main" val="542061648"/>
                  </a:ext>
                </a:extLst>
              </a:tr>
              <a:tr h="742520">
                <a:tc>
                  <a:txBody>
                    <a:bodyPr/>
                    <a:lstStyle/>
                    <a:p>
                      <a:pPr marL="0" marR="0">
                        <a:lnSpc>
                          <a:spcPct val="107000"/>
                        </a:lnSpc>
                        <a:spcBef>
                          <a:spcPts val="0"/>
                        </a:spcBef>
                        <a:spcAft>
                          <a:spcPts val="0"/>
                        </a:spcAft>
                      </a:pPr>
                      <a:r>
                        <a:rPr lang="en-US" sz="1400">
                          <a:solidFill>
                            <a:schemeClr val="tx1"/>
                          </a:solidFill>
                          <a:effectLst/>
                        </a:rPr>
                        <a:t>Limit tethered mastication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tc>
                  <a:txBody>
                    <a:bodyPr/>
                    <a:lstStyle/>
                    <a:p>
                      <a:pPr marL="0" marR="0">
                        <a:lnSpc>
                          <a:spcPct val="107000"/>
                        </a:lnSpc>
                        <a:spcBef>
                          <a:spcPts val="0"/>
                        </a:spcBef>
                        <a:spcAft>
                          <a:spcPts val="0"/>
                        </a:spcAft>
                      </a:pPr>
                      <a:r>
                        <a:rPr lang="en-US" sz="1400" dirty="0">
                          <a:solidFill>
                            <a:schemeClr val="tx1"/>
                          </a:solidFill>
                          <a:effectLst/>
                        </a:rPr>
                        <a:t>Number of acres not identified.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tc>
                  <a:txBody>
                    <a:bodyPr/>
                    <a:lstStyle/>
                    <a:p>
                      <a:pPr marL="0" marR="0">
                        <a:lnSpc>
                          <a:spcPct val="107000"/>
                        </a:lnSpc>
                        <a:spcBef>
                          <a:spcPts val="0"/>
                        </a:spcBef>
                        <a:spcAft>
                          <a:spcPts val="0"/>
                        </a:spcAft>
                      </a:pPr>
                      <a:r>
                        <a:rPr lang="en-US" sz="1400" dirty="0">
                          <a:solidFill>
                            <a:schemeClr val="tx1"/>
                          </a:solidFill>
                          <a:effectLst/>
                        </a:rPr>
                        <a:t>Limited number of acres proposed for tethered mastication</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extLst>
                  <a:ext uri="{0D108BD9-81ED-4DB2-BD59-A6C34878D82A}">
                    <a16:rowId xmlns:a16="http://schemas.microsoft.com/office/drawing/2014/main" val="2781524327"/>
                  </a:ext>
                </a:extLst>
              </a:tr>
              <a:tr h="783498">
                <a:tc>
                  <a:txBody>
                    <a:bodyPr/>
                    <a:lstStyle/>
                    <a:p>
                      <a:pPr marL="0" marR="0">
                        <a:lnSpc>
                          <a:spcPct val="107000"/>
                        </a:lnSpc>
                        <a:spcBef>
                          <a:spcPts val="0"/>
                        </a:spcBef>
                        <a:spcAft>
                          <a:spcPts val="0"/>
                        </a:spcAft>
                      </a:pPr>
                      <a:r>
                        <a:rPr lang="en-US" sz="1400">
                          <a:solidFill>
                            <a:schemeClr val="tx1"/>
                          </a:solidFill>
                          <a:effectLst/>
                        </a:rPr>
                        <a:t>Limit timeframe for implementation to 10 years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tc>
                  <a:txBody>
                    <a:bodyPr/>
                    <a:lstStyle/>
                    <a:p>
                      <a:pPr marL="0" marR="0">
                        <a:lnSpc>
                          <a:spcPct val="107000"/>
                        </a:lnSpc>
                        <a:spcBef>
                          <a:spcPts val="0"/>
                        </a:spcBef>
                        <a:spcAft>
                          <a:spcPts val="0"/>
                        </a:spcAft>
                      </a:pPr>
                      <a:r>
                        <a:rPr lang="en-US" sz="1400" dirty="0">
                          <a:solidFill>
                            <a:schemeClr val="tx1"/>
                          </a:solidFill>
                          <a:effectLst/>
                        </a:rPr>
                        <a:t>Not defined in public review draft.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tc>
                  <a:txBody>
                    <a:bodyPr/>
                    <a:lstStyle/>
                    <a:p>
                      <a:pPr marL="0" marR="0">
                        <a:lnSpc>
                          <a:spcPct val="107000"/>
                        </a:lnSpc>
                        <a:spcBef>
                          <a:spcPts val="0"/>
                        </a:spcBef>
                        <a:spcAft>
                          <a:spcPts val="0"/>
                        </a:spcAft>
                      </a:pPr>
                      <a:r>
                        <a:rPr lang="en-US" sz="1400" dirty="0">
                          <a:solidFill>
                            <a:schemeClr val="tx1"/>
                          </a:solidFill>
                          <a:effectLst/>
                        </a:rPr>
                        <a:t>UMRWA and other USFS partners aim to implement project within 10 years.*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extLst>
                  <a:ext uri="{0D108BD9-81ED-4DB2-BD59-A6C34878D82A}">
                    <a16:rowId xmlns:a16="http://schemas.microsoft.com/office/drawing/2014/main" val="4143137042"/>
                  </a:ext>
                </a:extLst>
              </a:tr>
              <a:tr h="727869">
                <a:tc>
                  <a:txBody>
                    <a:bodyPr/>
                    <a:lstStyle/>
                    <a:p>
                      <a:pPr marL="0" marR="0">
                        <a:lnSpc>
                          <a:spcPct val="107000"/>
                        </a:lnSpc>
                        <a:spcBef>
                          <a:spcPts val="0"/>
                        </a:spcBef>
                        <a:spcAft>
                          <a:spcPts val="0"/>
                        </a:spcAft>
                      </a:pPr>
                      <a:r>
                        <a:rPr lang="en-US" sz="1400" dirty="0">
                          <a:solidFill>
                            <a:schemeClr val="tx1"/>
                          </a:solidFill>
                          <a:effectLst/>
                          <a:latin typeface="+mn-lt"/>
                        </a:rPr>
                        <a:t>Eliminate/define aspen stands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3138" marR="53138" marT="0" marB="0"/>
                </a:tc>
                <a:tc>
                  <a:txBody>
                    <a:bodyPr/>
                    <a:lstStyle/>
                    <a:p>
                      <a:pPr marL="0" marR="0">
                        <a:lnSpc>
                          <a:spcPct val="107000"/>
                        </a:lnSpc>
                        <a:spcBef>
                          <a:spcPts val="0"/>
                        </a:spcBef>
                        <a:spcAft>
                          <a:spcPts val="0"/>
                        </a:spcAft>
                      </a:pPr>
                      <a:r>
                        <a:rPr lang="en-US" sz="1400" dirty="0">
                          <a:solidFill>
                            <a:schemeClr val="tx1"/>
                          </a:solidFill>
                          <a:effectLst/>
                          <a:latin typeface="+mn-lt"/>
                        </a:rPr>
                        <a:t>Not defined in </a:t>
                      </a:r>
                    </a:p>
                    <a:p>
                      <a:pPr marL="0" marR="0">
                        <a:lnSpc>
                          <a:spcPct val="107000"/>
                        </a:lnSpc>
                        <a:spcBef>
                          <a:spcPts val="0"/>
                        </a:spcBef>
                        <a:spcAft>
                          <a:spcPts val="0"/>
                        </a:spcAft>
                      </a:pPr>
                      <a:r>
                        <a:rPr lang="en-US" sz="1400" dirty="0">
                          <a:solidFill>
                            <a:schemeClr val="tx1"/>
                          </a:solidFill>
                          <a:effectLst/>
                          <a:latin typeface="+mn-lt"/>
                        </a:rPr>
                        <a:t>public review draft.</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53138" marR="53138" marT="0" marB="0"/>
                </a:tc>
                <a:tc>
                  <a:txBody>
                    <a:bodyPr/>
                    <a:lstStyle/>
                    <a:p>
                      <a:pPr marL="0" marR="0">
                        <a:lnSpc>
                          <a:spcPct val="107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Aspen stand/scope</a:t>
                      </a:r>
                    </a:p>
                    <a:p>
                      <a:pPr marL="0" marR="0">
                        <a:lnSpc>
                          <a:spcPct val="107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dramatically reduced</a:t>
                      </a:r>
                    </a:p>
                  </a:txBody>
                  <a:tcPr marL="53138" marR="53138" marT="0" marB="0"/>
                </a:tc>
                <a:extLst>
                  <a:ext uri="{0D108BD9-81ED-4DB2-BD59-A6C34878D82A}">
                    <a16:rowId xmlns:a16="http://schemas.microsoft.com/office/drawing/2014/main" val="214986894"/>
                  </a:ext>
                </a:extLst>
              </a:tr>
            </a:tbl>
          </a:graphicData>
        </a:graphic>
      </p:graphicFrame>
    </p:spTree>
    <p:extLst>
      <p:ext uri="{BB962C8B-B14F-4D97-AF65-F5344CB8AC3E}">
        <p14:creationId xmlns:p14="http://schemas.microsoft.com/office/powerpoint/2010/main" val="197989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3CADB-4E1A-B478-C22D-3D2295FC1217}"/>
              </a:ext>
            </a:extLst>
          </p:cNvPr>
          <p:cNvSpPr>
            <a:spLocks noGrp="1"/>
          </p:cNvSpPr>
          <p:nvPr>
            <p:ph type="title"/>
          </p:nvPr>
        </p:nvSpPr>
        <p:spPr>
          <a:xfrm>
            <a:off x="2838893" y="1029549"/>
            <a:ext cx="4524153" cy="1237430"/>
          </a:xfrm>
        </p:spPr>
        <p:txBody>
          <a:bodyPr/>
          <a:lstStyle/>
          <a:p>
            <a:pPr algn="ctr"/>
            <a:r>
              <a:rPr lang="en-US" dirty="0"/>
              <a:t>Status of USFWS Consultation</a:t>
            </a:r>
          </a:p>
        </p:txBody>
      </p:sp>
      <p:sp>
        <p:nvSpPr>
          <p:cNvPr id="5" name="TextBox 4">
            <a:extLst>
              <a:ext uri="{FF2B5EF4-FFF2-40B4-BE49-F238E27FC236}">
                <a16:creationId xmlns:a16="http://schemas.microsoft.com/office/drawing/2014/main" id="{7BF32EFB-38A4-1F02-9C1E-DC0C5B3D1B52}"/>
              </a:ext>
            </a:extLst>
          </p:cNvPr>
          <p:cNvSpPr txBox="1"/>
          <p:nvPr/>
        </p:nvSpPr>
        <p:spPr>
          <a:xfrm>
            <a:off x="1989422" y="2195655"/>
            <a:ext cx="7212841" cy="44319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1"/>
            <a:endParaRPr lang="en-US" sz="1800" b="0" dirty="0">
              <a:latin typeface="Tahoma" panose="020B0604030504040204" pitchFamily="34" charset="0"/>
              <a:ea typeface="Tahoma" panose="020B0604030504040204" pitchFamily="34" charset="0"/>
              <a:cs typeface="Tahoma" panose="020B0604030504040204" pitchFamily="34" charset="0"/>
            </a:endParaRPr>
          </a:p>
          <a:p>
            <a:pPr marL="457200" indent="-457200" hangingPunct="1">
              <a:buFont typeface="+mj-lt"/>
              <a:buAutoNum type="arabicPeriod"/>
            </a:pPr>
            <a:r>
              <a:rPr lang="en-US" sz="2400" b="0" dirty="0">
                <a:latin typeface="Tahoma" panose="020B0604030504040204" pitchFamily="34" charset="0"/>
                <a:ea typeface="Tahoma" panose="020B0604030504040204" pitchFamily="34" charset="0"/>
                <a:cs typeface="Tahoma" panose="020B0604030504040204" pitchFamily="34" charset="0"/>
              </a:rPr>
              <a:t>Consultation with the United States Fish and Wildlife Service was initiated on August 15, 2022.</a:t>
            </a:r>
          </a:p>
          <a:p>
            <a:pPr marL="457200" indent="-457200" hangingPunct="1">
              <a:buFont typeface="+mj-lt"/>
              <a:buAutoNum type="arabicPeriod"/>
            </a:pPr>
            <a:r>
              <a:rPr lang="en-US" sz="2400" b="0" dirty="0">
                <a:latin typeface="Tahoma" panose="020B0604030504040204" pitchFamily="34" charset="0"/>
                <a:ea typeface="Tahoma" panose="020B0604030504040204" pitchFamily="34" charset="0"/>
                <a:cs typeface="Tahoma" panose="020B0604030504040204" pitchFamily="34" charset="0"/>
              </a:rPr>
              <a:t>It was determined that formal consultation would be the best path forward due to potential impacts from prescribed burning activities. </a:t>
            </a:r>
          </a:p>
          <a:p>
            <a:pPr marL="457200" indent="-457200" hangingPunct="1">
              <a:buFont typeface="+mj-lt"/>
              <a:buAutoNum type="arabicPeriod"/>
            </a:pPr>
            <a:r>
              <a:rPr lang="en-US" sz="2400" b="0" dirty="0">
                <a:latin typeface="Tahoma" panose="020B0604030504040204" pitchFamily="34" charset="0"/>
                <a:ea typeface="Tahoma" panose="020B0604030504040204" pitchFamily="34" charset="0"/>
                <a:cs typeface="Tahoma" panose="020B0604030504040204" pitchFamily="34" charset="0"/>
              </a:rPr>
              <a:t>UMRWA anticipates the consultation process will be completed by November 11, 2022 and USFWS will compile Conservation Measures for the protection of federally listed species.</a:t>
            </a:r>
          </a:p>
          <a:p>
            <a:pPr marL="457200" indent="-457200" hangingPunct="1">
              <a:buFont typeface="+mj-lt"/>
              <a:buAutoNum type="arabicPeriod"/>
            </a:pPr>
            <a:endParaRPr lang="en-US" sz="2400" b="0" dirty="0">
              <a:latin typeface="Tahoma" panose="020B0604030504040204" pitchFamily="34" charset="0"/>
              <a:ea typeface="Tahoma" panose="020B0604030504040204" pitchFamily="34" charset="0"/>
              <a:cs typeface="Tahoma" panose="020B0604030504040204" pitchFamily="34" charset="0"/>
            </a:endParaRPr>
          </a:p>
          <a:p>
            <a:pPr hangingPunct="1"/>
            <a:endParaRPr lang="en-US" sz="2400" b="0" kern="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28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03A57-6B65-2A63-5B1B-8EA5DAAAC301}"/>
              </a:ext>
            </a:extLst>
          </p:cNvPr>
          <p:cNvSpPr>
            <a:spLocks noGrp="1"/>
          </p:cNvSpPr>
          <p:nvPr>
            <p:ph type="title"/>
          </p:nvPr>
        </p:nvSpPr>
        <p:spPr>
          <a:xfrm>
            <a:off x="1866014" y="148856"/>
            <a:ext cx="6820786" cy="1363211"/>
          </a:xfrm>
        </p:spPr>
        <p:txBody>
          <a:bodyPr/>
          <a:lstStyle/>
          <a:p>
            <a:pPr algn="ctr"/>
            <a:r>
              <a:rPr lang="en-US" sz="2800" dirty="0"/>
              <a:t>Summary Conclusions of NEPA </a:t>
            </a:r>
            <a:br>
              <a:rPr lang="en-US" sz="2800" dirty="0"/>
            </a:br>
            <a:r>
              <a:rPr lang="en-US" sz="2800" dirty="0"/>
              <a:t>Project Record Reports</a:t>
            </a:r>
          </a:p>
        </p:txBody>
      </p:sp>
      <p:graphicFrame>
        <p:nvGraphicFramePr>
          <p:cNvPr id="5" name="Content Placeholder 4">
            <a:extLst>
              <a:ext uri="{FF2B5EF4-FFF2-40B4-BE49-F238E27FC236}">
                <a16:creationId xmlns:a16="http://schemas.microsoft.com/office/drawing/2014/main" id="{DBD15BC7-D10B-06D1-258B-82AAF24137C8}"/>
              </a:ext>
            </a:extLst>
          </p:cNvPr>
          <p:cNvGraphicFramePr>
            <a:graphicFrameLocks noGrp="1"/>
          </p:cNvGraphicFramePr>
          <p:nvPr>
            <p:ph sz="half" idx="1"/>
            <p:extLst>
              <p:ext uri="{D42A27DB-BD31-4B8C-83A1-F6EECF244321}">
                <p14:modId xmlns:p14="http://schemas.microsoft.com/office/powerpoint/2010/main" val="492400209"/>
              </p:ext>
            </p:extLst>
          </p:nvPr>
        </p:nvGraphicFramePr>
        <p:xfrm>
          <a:off x="2046767" y="1210841"/>
          <a:ext cx="6788891" cy="5733512"/>
        </p:xfrm>
        <a:graphic>
          <a:graphicData uri="http://schemas.openxmlformats.org/drawingml/2006/table">
            <a:tbl>
              <a:tblPr firstRow="1" firstCol="1" bandRow="1">
                <a:tableStyleId>{5940675A-B579-460E-94D1-54222C63F5DA}</a:tableStyleId>
              </a:tblPr>
              <a:tblGrid>
                <a:gridCol w="1850066">
                  <a:extLst>
                    <a:ext uri="{9D8B030D-6E8A-4147-A177-3AD203B41FA5}">
                      <a16:colId xmlns:a16="http://schemas.microsoft.com/office/drawing/2014/main" val="1217083677"/>
                    </a:ext>
                  </a:extLst>
                </a:gridCol>
                <a:gridCol w="4938825">
                  <a:extLst>
                    <a:ext uri="{9D8B030D-6E8A-4147-A177-3AD203B41FA5}">
                      <a16:colId xmlns:a16="http://schemas.microsoft.com/office/drawing/2014/main" val="1143832638"/>
                    </a:ext>
                  </a:extLst>
                </a:gridCol>
              </a:tblGrid>
              <a:tr h="445549">
                <a:tc>
                  <a:txBody>
                    <a:bodyPr/>
                    <a:lstStyle/>
                    <a:p>
                      <a:pPr marL="0" marR="0" algn="ctr">
                        <a:lnSpc>
                          <a:spcPct val="107000"/>
                        </a:lnSpc>
                        <a:spcBef>
                          <a:spcPts val="0"/>
                        </a:spcBef>
                        <a:spcAft>
                          <a:spcPts val="0"/>
                        </a:spcAft>
                      </a:pPr>
                      <a:r>
                        <a:rPr lang="en-US" sz="1400" dirty="0">
                          <a:solidFill>
                            <a:schemeClr val="tx1"/>
                          </a:solidFill>
                          <a:effectLst/>
                        </a:rPr>
                        <a:t>NAME OF REPORT</a:t>
                      </a:r>
                      <a:endParaRPr lang="en-US" sz="1400" dirty="0">
                        <a:solidFill>
                          <a:schemeClr val="tx1"/>
                        </a:solidFill>
                        <a:effectLst/>
                        <a:latin typeface="Calibri" panose="020F0502020204030204" pitchFamily="34" charset="0"/>
                        <a:cs typeface="Times New Roman" panose="02020603050405020304" pitchFamily="18" charset="0"/>
                      </a:endParaRPr>
                    </a:p>
                  </a:txBody>
                  <a:tcPr marL="53138" marR="53138" marT="0" marB="0"/>
                </a:tc>
                <a:tc>
                  <a:txBody>
                    <a:bodyPr/>
                    <a:lstStyle/>
                    <a:p>
                      <a:pPr marL="0" marR="0" algn="ctr">
                        <a:lnSpc>
                          <a:spcPct val="107000"/>
                        </a:lnSpc>
                        <a:spcBef>
                          <a:spcPts val="0"/>
                        </a:spcBef>
                        <a:spcAft>
                          <a:spcPts val="0"/>
                        </a:spcAft>
                      </a:pPr>
                      <a:r>
                        <a:rPr lang="en-US" sz="1400" dirty="0">
                          <a:solidFill>
                            <a:schemeClr val="tx1"/>
                          </a:solidFill>
                          <a:effectLst/>
                        </a:rPr>
                        <a:t>SUMMARY CONCLUSIONS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extLst>
                  <a:ext uri="{0D108BD9-81ED-4DB2-BD59-A6C34878D82A}">
                    <a16:rowId xmlns:a16="http://schemas.microsoft.com/office/drawing/2014/main" val="2754286811"/>
                  </a:ext>
                </a:extLst>
              </a:tr>
              <a:tr h="1261072">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1400" dirty="0">
                          <a:solidFill>
                            <a:schemeClr val="tx1"/>
                          </a:solidFill>
                          <a:effectLst/>
                          <a:latin typeface="Arial" panose="020B0604020202020204" pitchFamily="34" charset="0"/>
                          <a:cs typeface="Arial" panose="020B0604020202020204" pitchFamily="34" charset="0"/>
                        </a:rPr>
                        <a:t>Biological Assessment (BA) USFWS Consultation</a:t>
                      </a:r>
                    </a:p>
                    <a:p>
                      <a:pPr marL="0" marR="0" lvl="0" indent="0" algn="r" defTabSz="914400" rtl="0" eaLnBrk="1" fontAlgn="auto" latinLnBrk="0" hangingPunct="1">
                        <a:lnSpc>
                          <a:spcPct val="107000"/>
                        </a:lnSpc>
                        <a:spcBef>
                          <a:spcPts val="0"/>
                        </a:spcBef>
                        <a:spcAft>
                          <a:spcPts val="0"/>
                        </a:spcAft>
                        <a:buClrTx/>
                        <a:buSzTx/>
                        <a:buFontTx/>
                        <a:buNone/>
                        <a:tabLst/>
                        <a:defRPr/>
                      </a:pPr>
                      <a:endParaRPr lang="en-US" sz="1400" dirty="0">
                        <a:solidFill>
                          <a:schemeClr val="tx1"/>
                        </a:solidFill>
                        <a:effectLst/>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7000"/>
                        </a:lnSpc>
                        <a:spcBef>
                          <a:spcPts val="0"/>
                        </a:spcBef>
                        <a:spcAft>
                          <a:spcPts val="0"/>
                        </a:spcAft>
                        <a:buClrTx/>
                        <a:buSzTx/>
                        <a:buFontTx/>
                        <a:buNone/>
                        <a:tabLst/>
                        <a:defRPr/>
                      </a:pPr>
                      <a:endParaRPr lang="en-US" sz="1100" b="1" i="0" u="none" strike="noStrike" cap="none" spc="0" baseline="0" dirty="0">
                        <a:ln>
                          <a:noFill/>
                        </a:ln>
                        <a:solidFill>
                          <a:schemeClr val="tx1"/>
                        </a:solidFill>
                        <a:effectLst/>
                        <a:uFillTx/>
                        <a:latin typeface="+mn-lt"/>
                        <a:ea typeface="+mn-ea"/>
                        <a:cs typeface="+mn-cs"/>
                        <a:sym typeface="Tahoma"/>
                      </a:endParaRPr>
                    </a:p>
                    <a:p>
                      <a:pPr marL="0" marR="0" lvl="0" indent="0" algn="r" defTabSz="914400" rtl="0" eaLnBrk="1" fontAlgn="auto" latinLnBrk="0" hangingPunct="1">
                        <a:lnSpc>
                          <a:spcPct val="107000"/>
                        </a:lnSpc>
                        <a:spcBef>
                          <a:spcPts val="0"/>
                        </a:spcBef>
                        <a:spcAft>
                          <a:spcPts val="0"/>
                        </a:spcAft>
                        <a:buClrTx/>
                        <a:buSzTx/>
                        <a:buFontTx/>
                        <a:buNone/>
                        <a:tabLst/>
                        <a:defRPr/>
                      </a:pPr>
                      <a:r>
                        <a:rPr lang="en-US" sz="1100" b="1" i="0" u="none" strike="noStrike" cap="none" spc="0" baseline="0" dirty="0">
                          <a:ln>
                            <a:noFill/>
                          </a:ln>
                          <a:solidFill>
                            <a:schemeClr val="tx1"/>
                          </a:solidFill>
                          <a:effectLst/>
                          <a:uFillTx/>
                          <a:latin typeface="+mn-lt"/>
                          <a:ea typeface="+mn-ea"/>
                          <a:cs typeface="+mn-cs"/>
                          <a:sym typeface="Tahoma"/>
                        </a:rPr>
                        <a:t>This report analyzed the probability for adverse effects to federally listed species.</a:t>
                      </a:r>
                      <a:r>
                        <a:rPr lang="en-US" sz="1400" b="1" i="0" u="none" strike="noStrike" cap="none" spc="0" baseline="0" dirty="0">
                          <a:ln>
                            <a:noFill/>
                          </a:ln>
                          <a:solidFill>
                            <a:schemeClr val="tx1"/>
                          </a:solidFill>
                          <a:effectLst/>
                          <a:uFillTx/>
                          <a:latin typeface="+mn-lt"/>
                          <a:ea typeface="+mn-ea"/>
                          <a:cs typeface="+mn-cs"/>
                          <a:sym typeface="Tahoma"/>
                        </a:rPr>
                        <a:t> </a:t>
                      </a:r>
                      <a:r>
                        <a:rPr lang="en-US" sz="1400" dirty="0">
                          <a:solidFill>
                            <a:schemeClr val="tx1"/>
                          </a:solidFill>
                          <a:effectLst/>
                          <a:latin typeface="Arial" panose="020B0604020202020204" pitchFamily="34" charset="0"/>
                          <a:cs typeface="Arial" panose="020B0604020202020204" pitchFamily="34" charset="0"/>
                        </a:rPr>
                        <a:t> </a:t>
                      </a:r>
                    </a:p>
                    <a:p>
                      <a:pPr marL="0" marR="0">
                        <a:lnSpc>
                          <a:spcPct val="107000"/>
                        </a:lnSpc>
                        <a:spcBef>
                          <a:spcPts val="0"/>
                        </a:spcBef>
                        <a:spcAft>
                          <a:spcPts val="0"/>
                        </a:spcAft>
                      </a:pPr>
                      <a:endParaRPr lang="en-US" sz="1400" dirty="0">
                        <a:solidFill>
                          <a:schemeClr val="tx1"/>
                        </a:solidFill>
                        <a:effectLst/>
                        <a:latin typeface="Arial" panose="020B0604020202020204" pitchFamily="34" charset="0"/>
                        <a:cs typeface="Arial" panose="020B0604020202020204" pitchFamily="34" charset="0"/>
                      </a:endParaRPr>
                    </a:p>
                  </a:txBody>
                  <a:tcPr marL="53138" marR="53138" marT="0" marB="0"/>
                </a:tc>
                <a:tc>
                  <a:txBody>
                    <a:bodyPr/>
                    <a:lstStyle/>
                    <a:p>
                      <a:r>
                        <a:rPr lang="en-US" sz="1200" b="1" i="0" u="none" strike="noStrike" cap="none" spc="0" baseline="0" dirty="0">
                          <a:ln>
                            <a:noFill/>
                          </a:ln>
                          <a:solidFill>
                            <a:schemeClr val="tx1"/>
                          </a:solidFill>
                          <a:effectLst/>
                          <a:uFillTx/>
                          <a:latin typeface="+mn-lt"/>
                          <a:ea typeface="+mn-ea"/>
                          <a:cs typeface="+mn-cs"/>
                          <a:sym typeface="Tahoma"/>
                        </a:rPr>
                        <a:t>Federally listed species in project area; </a:t>
                      </a:r>
                    </a:p>
                    <a:p>
                      <a:r>
                        <a:rPr lang="en-US" sz="1200" b="1" i="0" u="none" strike="noStrike" cap="none" spc="0" baseline="0" dirty="0">
                          <a:ln>
                            <a:noFill/>
                          </a:ln>
                          <a:solidFill>
                            <a:schemeClr val="tx1"/>
                          </a:solidFill>
                          <a:effectLst/>
                          <a:uFillTx/>
                          <a:latin typeface="+mn-lt"/>
                          <a:ea typeface="+mn-ea"/>
                          <a:cs typeface="+mn-cs"/>
                          <a:sym typeface="Tahoma"/>
                        </a:rPr>
                        <a:t> 1. Sierra Nevada yellow-legged frog (SNYLF)</a:t>
                      </a:r>
                    </a:p>
                    <a:p>
                      <a:r>
                        <a:rPr lang="en-US" sz="1200" b="1" i="0" u="none" strike="noStrike" cap="none" spc="0" baseline="0" dirty="0">
                          <a:ln>
                            <a:noFill/>
                          </a:ln>
                          <a:solidFill>
                            <a:schemeClr val="tx1"/>
                          </a:solidFill>
                          <a:effectLst/>
                          <a:uFillTx/>
                          <a:latin typeface="+mn-lt"/>
                          <a:ea typeface="+mn-ea"/>
                          <a:cs typeface="+mn-cs"/>
                          <a:sym typeface="Tahoma"/>
                        </a:rPr>
                        <a:t> 2. California red-legged Frog (CRLF)</a:t>
                      </a:r>
                    </a:p>
                    <a:p>
                      <a:r>
                        <a:rPr lang="en-US" sz="1200" b="1" i="0" u="none" strike="noStrike" cap="none" spc="0" baseline="0" dirty="0">
                          <a:ln>
                            <a:noFill/>
                          </a:ln>
                          <a:solidFill>
                            <a:schemeClr val="tx1"/>
                          </a:solidFill>
                          <a:effectLst/>
                          <a:uFillTx/>
                          <a:latin typeface="+mn-lt"/>
                          <a:ea typeface="+mn-ea"/>
                          <a:cs typeface="+mn-cs"/>
                          <a:sym typeface="Tahoma"/>
                        </a:rPr>
                        <a:t> Proposed for listing; 3. Foothill yellow-legged frog (FYLF). </a:t>
                      </a:r>
                    </a:p>
                    <a:p>
                      <a:endParaRPr lang="en-US" sz="1200" b="1" i="0" u="none" strike="noStrike" cap="none" spc="0" baseline="0" dirty="0">
                        <a:ln>
                          <a:noFill/>
                        </a:ln>
                        <a:solidFill>
                          <a:schemeClr val="tx1"/>
                        </a:solidFill>
                        <a:effectLst/>
                        <a:uFillTx/>
                        <a:latin typeface="+mn-lt"/>
                        <a:ea typeface="+mn-ea"/>
                        <a:cs typeface="+mn-cs"/>
                        <a:sym typeface="Tahoma"/>
                      </a:endParaRPr>
                    </a:p>
                    <a:p>
                      <a:r>
                        <a:rPr lang="en-US" sz="1200" b="1" i="0" u="none" strike="noStrike" cap="none" spc="0" baseline="0" dirty="0">
                          <a:ln>
                            <a:noFill/>
                          </a:ln>
                          <a:solidFill>
                            <a:schemeClr val="tx1"/>
                          </a:solidFill>
                          <a:effectLst/>
                          <a:uFillTx/>
                          <a:latin typeface="+mn-lt"/>
                          <a:ea typeface="+mn-ea"/>
                          <a:cs typeface="+mn-cs"/>
                          <a:sym typeface="Tahoma"/>
                        </a:rPr>
                        <a:t>The BA concluded that the project will have no effect on CRLF.  </a:t>
                      </a:r>
                    </a:p>
                    <a:p>
                      <a:r>
                        <a:rPr lang="en-US" sz="1200" b="1" i="0" u="none" strike="noStrike" cap="none" spc="0" baseline="0" dirty="0">
                          <a:ln>
                            <a:noFill/>
                          </a:ln>
                          <a:solidFill>
                            <a:schemeClr val="tx1"/>
                          </a:solidFill>
                          <a:effectLst/>
                          <a:uFillTx/>
                          <a:latin typeface="+mn-lt"/>
                          <a:ea typeface="+mn-ea"/>
                          <a:cs typeface="+mn-cs"/>
                          <a:sym typeface="Tahoma"/>
                        </a:rPr>
                        <a:t>For FYLF and SNYLF, potential impacts to suitable habitat will be minimal because the project is designed to retain riparian vegetation and other habitat features in the vicinity of aquatic habitats. However, while prescribed burns will be excluded from within 50 feet of aquatic habitats, including those known to be occupied by FYLF or SNYLF; fire will be allowed to back into the riparian areas.  Therefore, there remains some potential for FYLF/SNYLF along occupied streams to be affected by this activity.  The BA concluded that the prescribed burning activities of the project may adversely affect individual FYLF and SNYLF. The BA also concluded that the project may result in a short-term reduction in habitat suitability within upland and dispersal habitat within critical habitat but will not result in adverse modification or destruction of Primary Constituent Elements within approximately 916 acres of SNYLF Critical Habitat Subunit ELD-1.</a:t>
                      </a:r>
                    </a:p>
                    <a:p>
                      <a:pPr marL="0" marR="0">
                        <a:lnSpc>
                          <a:spcPct val="107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extLst>
                  <a:ext uri="{0D108BD9-81ED-4DB2-BD59-A6C34878D82A}">
                    <a16:rowId xmlns:a16="http://schemas.microsoft.com/office/drawing/2014/main" val="473461832"/>
                  </a:ext>
                </a:extLst>
              </a:tr>
              <a:tr h="802759">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Terrestrial Wildlife and Aquatic Resources Biological Evaluation</a:t>
                      </a:r>
                    </a:p>
                  </a:txBody>
                  <a:tcPr marL="53138" marR="53138" marT="0" marB="0"/>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en-US" sz="1200" b="1"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Tahoma"/>
                        </a:rPr>
                        <a:t>This document analyzes the potential effects of the Project on Forest Service Sensitive (TES). The report concluded that with implementation of the project Design Criteria the project will not affect or is un</a:t>
                      </a:r>
                      <a:r>
                        <a:rPr lang="en-US" sz="1200" b="1" i="0" u="none" strike="noStrike" cap="none" spc="0" baseline="0" dirty="0">
                          <a:ln>
                            <a:noFill/>
                          </a:ln>
                          <a:solidFill>
                            <a:schemeClr val="tx1"/>
                          </a:solidFill>
                          <a:effectLst/>
                          <a:uFillTx/>
                          <a:latin typeface="+mn-lt"/>
                          <a:ea typeface="+mn-ea"/>
                          <a:cs typeface="+mn-cs"/>
                          <a:sym typeface="Tahoma"/>
                        </a:rPr>
                        <a:t>likely to result in a trend toward federal listing for </a:t>
                      </a:r>
                      <a:r>
                        <a:rPr lang="en-US" sz="1200" b="1"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Tahoma"/>
                        </a:rPr>
                        <a:t>the species analyzed</a:t>
                      </a:r>
                      <a:r>
                        <a:rPr lang="en-US" sz="1400" b="1"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Tahoma"/>
                        </a:rPr>
                        <a:t>.</a:t>
                      </a:r>
                    </a:p>
                    <a:p>
                      <a:pPr marL="0" marR="0">
                        <a:lnSpc>
                          <a:spcPct val="107000"/>
                        </a:lnSpc>
                        <a:spcBef>
                          <a:spcPts val="0"/>
                        </a:spcBef>
                        <a:spcAft>
                          <a:spcPts val="0"/>
                        </a:spcAf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extLst>
                  <a:ext uri="{0D108BD9-81ED-4DB2-BD59-A6C34878D82A}">
                    <a16:rowId xmlns:a16="http://schemas.microsoft.com/office/drawing/2014/main" val="1260226792"/>
                  </a:ext>
                </a:extLst>
              </a:tr>
            </a:tbl>
          </a:graphicData>
        </a:graphic>
      </p:graphicFrame>
    </p:spTree>
    <p:extLst>
      <p:ext uri="{BB962C8B-B14F-4D97-AF65-F5344CB8AC3E}">
        <p14:creationId xmlns:p14="http://schemas.microsoft.com/office/powerpoint/2010/main" val="746447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03A57-6B65-2A63-5B1B-8EA5DAAAC301}"/>
              </a:ext>
            </a:extLst>
          </p:cNvPr>
          <p:cNvSpPr>
            <a:spLocks noGrp="1"/>
          </p:cNvSpPr>
          <p:nvPr>
            <p:ph type="title"/>
          </p:nvPr>
        </p:nvSpPr>
        <p:spPr>
          <a:xfrm>
            <a:off x="1866014" y="148856"/>
            <a:ext cx="6820786" cy="1363211"/>
          </a:xfrm>
        </p:spPr>
        <p:txBody>
          <a:bodyPr/>
          <a:lstStyle/>
          <a:p>
            <a:pPr algn="ctr"/>
            <a:r>
              <a:rPr lang="en-US" sz="2800" dirty="0"/>
              <a:t>Summary Conclusions of NEPA </a:t>
            </a:r>
            <a:br>
              <a:rPr lang="en-US" sz="2800" dirty="0"/>
            </a:br>
            <a:r>
              <a:rPr lang="en-US" sz="2800" dirty="0"/>
              <a:t>Project Record Reports</a:t>
            </a:r>
          </a:p>
        </p:txBody>
      </p:sp>
      <p:graphicFrame>
        <p:nvGraphicFramePr>
          <p:cNvPr id="5" name="Content Placeholder 4">
            <a:extLst>
              <a:ext uri="{FF2B5EF4-FFF2-40B4-BE49-F238E27FC236}">
                <a16:creationId xmlns:a16="http://schemas.microsoft.com/office/drawing/2014/main" id="{DBD15BC7-D10B-06D1-258B-82AAF24137C8}"/>
              </a:ext>
            </a:extLst>
          </p:cNvPr>
          <p:cNvGraphicFramePr>
            <a:graphicFrameLocks noGrp="1"/>
          </p:cNvGraphicFramePr>
          <p:nvPr>
            <p:ph sz="half" idx="1"/>
            <p:extLst>
              <p:ext uri="{D42A27DB-BD31-4B8C-83A1-F6EECF244321}">
                <p14:modId xmlns:p14="http://schemas.microsoft.com/office/powerpoint/2010/main" val="3934361567"/>
              </p:ext>
            </p:extLst>
          </p:nvPr>
        </p:nvGraphicFramePr>
        <p:xfrm>
          <a:off x="1430079" y="1077934"/>
          <a:ext cx="7618228" cy="5689348"/>
        </p:xfrm>
        <a:graphic>
          <a:graphicData uri="http://schemas.openxmlformats.org/drawingml/2006/table">
            <a:tbl>
              <a:tblPr firstRow="1" firstCol="1" bandRow="1">
                <a:tableStyleId>{5940675A-B579-460E-94D1-54222C63F5DA}</a:tableStyleId>
              </a:tblPr>
              <a:tblGrid>
                <a:gridCol w="2076072">
                  <a:extLst>
                    <a:ext uri="{9D8B030D-6E8A-4147-A177-3AD203B41FA5}">
                      <a16:colId xmlns:a16="http://schemas.microsoft.com/office/drawing/2014/main" val="1217083677"/>
                    </a:ext>
                  </a:extLst>
                </a:gridCol>
                <a:gridCol w="5542156">
                  <a:extLst>
                    <a:ext uri="{9D8B030D-6E8A-4147-A177-3AD203B41FA5}">
                      <a16:colId xmlns:a16="http://schemas.microsoft.com/office/drawing/2014/main" val="1143832638"/>
                    </a:ext>
                  </a:extLst>
                </a:gridCol>
              </a:tblGrid>
              <a:tr h="445549">
                <a:tc>
                  <a:txBody>
                    <a:bodyPr/>
                    <a:lstStyle/>
                    <a:p>
                      <a:pPr marL="0" marR="0" algn="ctr">
                        <a:lnSpc>
                          <a:spcPct val="107000"/>
                        </a:lnSpc>
                        <a:spcBef>
                          <a:spcPts val="0"/>
                        </a:spcBef>
                        <a:spcAft>
                          <a:spcPts val="0"/>
                        </a:spcAft>
                      </a:pPr>
                      <a:r>
                        <a:rPr lang="en-US" sz="1400" dirty="0">
                          <a:solidFill>
                            <a:schemeClr val="tx1"/>
                          </a:solidFill>
                          <a:effectLst/>
                        </a:rPr>
                        <a:t>NAME OF REPORT</a:t>
                      </a:r>
                      <a:endParaRPr lang="en-US" sz="1400" dirty="0">
                        <a:solidFill>
                          <a:schemeClr val="tx1"/>
                        </a:solidFill>
                        <a:effectLst/>
                        <a:latin typeface="Calibri" panose="020F0502020204030204" pitchFamily="34" charset="0"/>
                        <a:cs typeface="Times New Roman" panose="02020603050405020304" pitchFamily="18" charset="0"/>
                      </a:endParaRPr>
                    </a:p>
                  </a:txBody>
                  <a:tcPr marL="53138" marR="53138" marT="0" marB="0"/>
                </a:tc>
                <a:tc>
                  <a:txBody>
                    <a:bodyPr/>
                    <a:lstStyle/>
                    <a:p>
                      <a:pPr marL="0" marR="0" algn="ctr">
                        <a:lnSpc>
                          <a:spcPct val="107000"/>
                        </a:lnSpc>
                        <a:spcBef>
                          <a:spcPts val="0"/>
                        </a:spcBef>
                        <a:spcAft>
                          <a:spcPts val="0"/>
                        </a:spcAft>
                      </a:pPr>
                      <a:r>
                        <a:rPr lang="en-US" sz="1400" dirty="0">
                          <a:solidFill>
                            <a:schemeClr val="tx1"/>
                          </a:solidFill>
                          <a:effectLst/>
                        </a:rPr>
                        <a:t>SUMMARY CONCLUSIONS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138" marR="53138" marT="0" marB="0"/>
                </a:tc>
                <a:extLst>
                  <a:ext uri="{0D108BD9-81ED-4DB2-BD59-A6C34878D82A}">
                    <a16:rowId xmlns:a16="http://schemas.microsoft.com/office/drawing/2014/main" val="2754286811"/>
                  </a:ext>
                </a:extLst>
              </a:tr>
              <a:tr h="953903">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Botanical Resources Biological Evaluation </a:t>
                      </a:r>
                    </a:p>
                  </a:txBody>
                  <a:tcPr marL="53138" marR="53138" marT="0" marB="0"/>
                </a:tc>
                <a:tc>
                  <a:txBody>
                    <a:bodyPr/>
                    <a:lstStyle/>
                    <a:p>
                      <a:pPr marL="171450" marR="0" indent="-171450" algn="l">
                        <a:lnSpc>
                          <a:spcPct val="107000"/>
                        </a:lnSpc>
                        <a:spcBef>
                          <a:spcPts val="0"/>
                        </a:spcBef>
                        <a:spcAft>
                          <a:spcPts val="0"/>
                        </a:spcAft>
                        <a:buFont typeface="Arial" panose="020B0604020202020204" pitchFamily="34" charset="0"/>
                        <a:buChar char="•"/>
                      </a:pPr>
                      <a:r>
                        <a:rPr lang="en-US" sz="1400" b="1"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Tahoma"/>
                        </a:rPr>
                        <a:t>The report concluded that with implementation of the project Design Criteria the project will have no effect or is not likely to lead to a trend toward federal listing for any plant species.</a:t>
                      </a:r>
                    </a:p>
                    <a:p>
                      <a:pPr marL="171450" marR="0" indent="-171450" algn="l">
                        <a:lnSpc>
                          <a:spcPct val="107000"/>
                        </a:lnSpc>
                        <a:spcBef>
                          <a:spcPts val="0"/>
                        </a:spcBef>
                        <a:spcAft>
                          <a:spcPts val="0"/>
                        </a:spcAft>
                        <a:buFont typeface="Arial" panose="020B0604020202020204" pitchFamily="34" charset="0"/>
                        <a:buChar char="•"/>
                      </a:pPr>
                      <a:r>
                        <a:rPr lang="en-US" sz="1400" b="1"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Tahoma"/>
                        </a:rPr>
                        <a:t>The report concludes that with incorporation of Design Criteria IP1 through IP5, the risk of spreading and/or introducing noxious weeds will be low within forested habitats, and moderate within chaparral habitats.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138" marR="53138" marT="0" marB="0"/>
                </a:tc>
                <a:extLst>
                  <a:ext uri="{0D108BD9-81ED-4DB2-BD59-A6C34878D82A}">
                    <a16:rowId xmlns:a16="http://schemas.microsoft.com/office/drawing/2014/main" val="542061648"/>
                  </a:ext>
                </a:extLst>
              </a:tr>
              <a:tr h="551792">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Cultural Resources Management Report</a:t>
                      </a:r>
                    </a:p>
                  </a:txBody>
                  <a:tcPr marL="53138" marR="53138" marT="0" marB="0"/>
                </a:tc>
                <a:tc>
                  <a:txBody>
                    <a:bodyPr/>
                    <a:lstStyle/>
                    <a:p>
                      <a:pPr marL="171450" marR="0" indent="-171450" algn="l">
                        <a:lnSpc>
                          <a:spcPct val="107000"/>
                        </a:lnSpc>
                        <a:spcBef>
                          <a:spcPts val="0"/>
                        </a:spcBef>
                        <a:spcAft>
                          <a:spcPts val="0"/>
                        </a:spcAft>
                        <a:buFont typeface="Arial" panose="020B0604020202020204" pitchFamily="34" charset="0"/>
                        <a:buChar char="•"/>
                      </a:pPr>
                      <a:r>
                        <a:rPr lang="en-US" sz="1400" b="1"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Tahoma"/>
                        </a:rPr>
                        <a:t>4,980 acres were field surveyed for archeological resources.</a:t>
                      </a:r>
                    </a:p>
                    <a:p>
                      <a:pPr marL="171450" marR="0" indent="-171450" algn="l">
                        <a:lnSpc>
                          <a:spcPct val="107000"/>
                        </a:lnSpc>
                        <a:spcBef>
                          <a:spcPts val="0"/>
                        </a:spcBef>
                        <a:spcAft>
                          <a:spcPts val="0"/>
                        </a:spcAft>
                        <a:buFont typeface="Arial" panose="020B0604020202020204" pitchFamily="34" charset="0"/>
                        <a:buChar char="•"/>
                      </a:pPr>
                      <a:r>
                        <a:rPr lang="en-US" sz="1400" b="1"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Tahoma"/>
                        </a:rPr>
                        <a:t>57 cultural resource sites have been identified within the project area. </a:t>
                      </a:r>
                    </a:p>
                    <a:p>
                      <a:pPr marL="171450" marR="0" indent="-171450" algn="l">
                        <a:lnSpc>
                          <a:spcPct val="107000"/>
                        </a:lnSpc>
                        <a:spcBef>
                          <a:spcPts val="0"/>
                        </a:spcBef>
                        <a:spcAft>
                          <a:spcPts val="0"/>
                        </a:spcAft>
                        <a:buFont typeface="Arial" panose="020B0604020202020204" pitchFamily="34" charset="0"/>
                        <a:buChar char="•"/>
                      </a:pPr>
                      <a:r>
                        <a:rPr lang="en-US" sz="1400" b="1"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Tahoma"/>
                        </a:rPr>
                        <a:t>Cultural resources will be protected by flagging and avoiding sites during project implementation. </a:t>
                      </a:r>
                    </a:p>
                    <a:p>
                      <a:pPr marL="171450" marR="0" indent="-171450" algn="l">
                        <a:lnSpc>
                          <a:spcPct val="107000"/>
                        </a:lnSpc>
                        <a:spcBef>
                          <a:spcPts val="0"/>
                        </a:spcBef>
                        <a:spcAft>
                          <a:spcPts val="0"/>
                        </a:spcAft>
                        <a:buFont typeface="Arial" panose="020B0604020202020204" pitchFamily="34" charset="0"/>
                        <a:buChar char="•"/>
                      </a:pPr>
                      <a:r>
                        <a:rPr lang="en-US" sz="1400" b="1"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Tahoma"/>
                        </a:rPr>
                        <a:t>The CRM Report concluded the project will not result in adverse effects to historic properties.</a:t>
                      </a:r>
                      <a:endParaRPr lang="en-US" sz="14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138" marR="53138" marT="0" marB="0"/>
                </a:tc>
                <a:extLst>
                  <a:ext uri="{0D108BD9-81ED-4DB2-BD59-A6C34878D82A}">
                    <a16:rowId xmlns:a16="http://schemas.microsoft.com/office/drawing/2014/main" val="2781524327"/>
                  </a:ext>
                </a:extLst>
              </a:tr>
              <a:tr h="783498">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Management Indicator Species  (MIS) Report</a:t>
                      </a:r>
                    </a:p>
                  </a:txBody>
                  <a:tcPr marL="53138" marR="53138" marT="0" marB="0"/>
                </a:tc>
                <a:tc>
                  <a:txBody>
                    <a:bodyPr/>
                    <a:lstStyle/>
                    <a:p>
                      <a:pPr marL="171450" marR="0" indent="-171450" algn="l">
                        <a:lnSpc>
                          <a:spcPct val="107000"/>
                        </a:lnSpc>
                        <a:spcBef>
                          <a:spcPts val="0"/>
                        </a:spcBef>
                        <a:spcAft>
                          <a:spcPts val="0"/>
                        </a:spcAft>
                        <a:buFont typeface="Arial" panose="020B0604020202020204" pitchFamily="34" charset="0"/>
                        <a:buChar char="•"/>
                      </a:pPr>
                      <a:r>
                        <a:rPr lang="en-US" sz="1400" b="1"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Tahoma"/>
                        </a:rPr>
                        <a:t>This report evaluated and disclosed the impacts of the project on the habitat of the thirteen MIS.</a:t>
                      </a:r>
                    </a:p>
                    <a:p>
                      <a:pPr marL="171450" marR="0" indent="-171450" algn="l">
                        <a:lnSpc>
                          <a:spcPct val="107000"/>
                        </a:lnSpc>
                        <a:spcBef>
                          <a:spcPts val="0"/>
                        </a:spcBef>
                        <a:spcAft>
                          <a:spcPts val="0"/>
                        </a:spcAft>
                        <a:buFont typeface="Arial" panose="020B0604020202020204" pitchFamily="34" charset="0"/>
                        <a:buChar char="•"/>
                      </a:pPr>
                      <a:r>
                        <a:rPr lang="en-US" sz="1400" b="1"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Tahoma"/>
                        </a:rPr>
                        <a:t>The report concludes that the effects of the project on the habitat of these MIS is minimal and will not alter the existing trend in the habitat, nor will it lead to a change in the distribution of MIS.</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138" marR="53138" marT="0" marB="0"/>
                </a:tc>
                <a:extLst>
                  <a:ext uri="{0D108BD9-81ED-4DB2-BD59-A6C34878D82A}">
                    <a16:rowId xmlns:a16="http://schemas.microsoft.com/office/drawing/2014/main" val="4143137042"/>
                  </a:ext>
                </a:extLst>
              </a:tr>
              <a:tr h="727869">
                <a:tc>
                  <a:txBody>
                    <a:bodyPr/>
                    <a:lstStyle/>
                    <a:p>
                      <a:pPr marL="0" marR="0">
                        <a:lnSpc>
                          <a:spcPct val="107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Migratory Bird Report/Bald Eagle</a:t>
                      </a:r>
                    </a:p>
                  </a:txBody>
                  <a:tcPr marL="53138" marR="53138" marT="0" marB="0"/>
                </a:tc>
                <a:tc>
                  <a:txBody>
                    <a:bodyPr/>
                    <a:lstStyle/>
                    <a:p>
                      <a:pPr marL="171450" marR="0" indent="-171450" algn="l">
                        <a:lnSpc>
                          <a:spcPct val="107000"/>
                        </a:lnSpc>
                        <a:spcBef>
                          <a:spcPts val="0"/>
                        </a:spcBef>
                        <a:spcAft>
                          <a:spcPts val="0"/>
                        </a:spcAft>
                        <a:buFont typeface="Arial" panose="020B0604020202020204" pitchFamily="34" charset="0"/>
                        <a:buChar char="•"/>
                      </a:pPr>
                      <a:r>
                        <a:rPr lang="en-US" sz="1400" b="1"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Tahoma"/>
                        </a:rPr>
                        <a:t>The Migratory Bird Report concludes that the project actions will provide long-term net benefits to migratory birds by increasing habitat diversity and sustainability. </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3138" marR="53138" marT="0" marB="0"/>
                </a:tc>
                <a:extLst>
                  <a:ext uri="{0D108BD9-81ED-4DB2-BD59-A6C34878D82A}">
                    <a16:rowId xmlns:a16="http://schemas.microsoft.com/office/drawing/2014/main" val="214986894"/>
                  </a:ext>
                </a:extLst>
              </a:tr>
            </a:tbl>
          </a:graphicData>
        </a:graphic>
      </p:graphicFrame>
    </p:spTree>
    <p:extLst>
      <p:ext uri="{BB962C8B-B14F-4D97-AF65-F5344CB8AC3E}">
        <p14:creationId xmlns:p14="http://schemas.microsoft.com/office/powerpoint/2010/main" val="2886439195"/>
      </p:ext>
    </p:extLst>
  </p:cSld>
  <p:clrMapOvr>
    <a:masterClrMapping/>
  </p:clrMapOvr>
</p:sld>
</file>

<file path=ppt/theme/theme1.xml><?xml version="1.0" encoding="utf-8"?>
<a:theme xmlns:a="http://schemas.openxmlformats.org/drawingml/2006/main" name="1_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3973</TotalTime>
  <Words>1259</Words>
  <Application>Microsoft Office PowerPoint</Application>
  <PresentationFormat>On-screen Show (4:3)</PresentationFormat>
  <Paragraphs>121</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Bookman Old Style</vt:lpstr>
      <vt:lpstr>Calibri</vt:lpstr>
      <vt:lpstr>Helvetica</vt:lpstr>
      <vt:lpstr>Helvetica Neue</vt:lpstr>
      <vt:lpstr>Tahoma</vt:lpstr>
      <vt:lpstr>Wingdings</vt:lpstr>
      <vt:lpstr>1_Default</vt:lpstr>
      <vt:lpstr> For Amador Calaveras Consensus Group   Planning Work Group   October 26, 2022  Richard Sykes, Executive Officer Karen Quidachay, NEPA ID Team Leader  Representing the Upper Mokelumne River Watershed Authority  FOCUS: Request Letter of Support for UMRWA Forest Projects Plan Phase 1  </vt:lpstr>
      <vt:lpstr>Goals for today’s presentation* &amp; discussion</vt:lpstr>
      <vt:lpstr>Summary of UMRWA/ACCG Meetings for Forest Projects Plan Phase 1</vt:lpstr>
      <vt:lpstr>PowerPoint Presentation</vt:lpstr>
      <vt:lpstr>Forest Projects Plan (Phase 1)   Activities and Acreage</vt:lpstr>
      <vt:lpstr>ACCG Member Changes to Proposed Action</vt:lpstr>
      <vt:lpstr>Status of USFWS Consultation</vt:lpstr>
      <vt:lpstr>Summary Conclusions of NEPA  Project Record Reports</vt:lpstr>
      <vt:lpstr>Summary Conclusions of NEPA  Project Record Reports</vt:lpstr>
      <vt:lpstr>PowerPoint Presentation</vt:lpstr>
      <vt:lpstr>Phase 1 – Implementation Next Steps </vt:lpstr>
      <vt:lpstr>To ACCG, USFS and Project Supporters……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Regular Meeting of the UMRWA Board of Directors April 28, 2017</dc:title>
  <dc:creator>timber beast</dc:creator>
  <cp:lastModifiedBy>Karen Quidachay</cp:lastModifiedBy>
  <cp:revision>250</cp:revision>
  <cp:lastPrinted>2018-04-26T19:07:31Z</cp:lastPrinted>
  <dcterms:modified xsi:type="dcterms:W3CDTF">2022-10-24T18:36:29Z</dcterms:modified>
</cp:coreProperties>
</file>