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4660"/>
  </p:normalViewPr>
  <p:slideViewPr>
    <p:cSldViewPr showGuides="1">
      <p:cViewPr>
        <p:scale>
          <a:sx n="117" d="100"/>
          <a:sy n="117" d="100"/>
        </p:scale>
        <p:origin x="3216" y="14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400" cy="1524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3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65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41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4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841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1/8/20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892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1/8/20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2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1/8/20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1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1/8/20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718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1/8/20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96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3B73-07EC-415C-B943-B1D9232F5970}" type="datetimeFigureOut">
              <a:rPr lang="en-US" smtClean="0"/>
              <a:t>1/8/20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81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63B73-07EC-415C-B943-B1D9232F5970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EE1CB-01F4-4321-9D9E-1071533C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14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egine.chips@gmail.com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Arrow Connector 49"/>
          <p:cNvCxnSpPr>
            <a:cxnSpLocks/>
          </p:cNvCxnSpPr>
          <p:nvPr/>
        </p:nvCxnSpPr>
        <p:spPr>
          <a:xfrm>
            <a:off x="4648200" y="5789750"/>
            <a:ext cx="0" cy="41606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"/>
            <a:ext cx="68580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Arial Black" panose="020B0A04020102020204" pitchFamily="34" charset="0"/>
              </a:rPr>
              <a:t>DRAFT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Project Development &amp; Approval Process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445901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Use this process to request support and/or engagement from ACCG: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2159659"/>
            <a:ext cx="5334000" cy="791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 Black" panose="020B0A04020102020204" pitchFamily="34" charset="0"/>
              </a:rPr>
              <a:t>Contact Planning Work Group (WG)</a:t>
            </a:r>
          </a:p>
          <a:p>
            <a:pPr algn="ctr"/>
            <a:r>
              <a:rPr lang="en-US" sz="1200" dirty="0"/>
              <a:t>Contact Planning WG lead(s) to request time on Planning WG agenda. </a:t>
            </a:r>
          </a:p>
          <a:p>
            <a:pPr algn="ctr"/>
            <a:r>
              <a:rPr lang="en-US" sz="1200" dirty="0"/>
              <a:t>Joe Aragon, Calaveras Ranger District CFLR Coordinator:  </a:t>
            </a:r>
            <a:r>
              <a:rPr lang="en-US" sz="1200" dirty="0" err="1">
                <a:solidFill>
                  <a:schemeClr val="tx1"/>
                </a:solidFill>
              </a:rPr>
              <a:t>joseph.w.aragon@usda.gov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9476" y="882654"/>
            <a:ext cx="5334000" cy="10668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 Black" panose="020B0A04020102020204" pitchFamily="34" charset="0"/>
              </a:rPr>
              <a:t>Collect Information</a:t>
            </a:r>
            <a:br>
              <a:rPr lang="en-US" sz="1400" dirty="0">
                <a:latin typeface="Arial Black" panose="020B0A04020102020204" pitchFamily="34" charset="0"/>
              </a:rPr>
            </a:br>
            <a:r>
              <a:rPr lang="en-US" sz="1200" dirty="0"/>
              <a:t>Review ACCG Project Development &amp; Approval Guidance on the ACCG website </a:t>
            </a:r>
            <a:r>
              <a:rPr lang="en-US" sz="1200" dirty="0">
                <a:solidFill>
                  <a:schemeClr val="tx1"/>
                </a:solidFill>
              </a:rPr>
              <a:t>(include link to materials here) </a:t>
            </a:r>
            <a:r>
              <a:rPr lang="en-US" sz="1200" dirty="0"/>
              <a:t>and contact the ACCG Administrator (Regine Miller, </a:t>
            </a:r>
            <a:r>
              <a:rPr lang="en-US" sz="1200" dirty="0" err="1"/>
              <a:t>regine.chips@gmail.com</a:t>
            </a:r>
            <a:r>
              <a:rPr lang="en-US" sz="1200" dirty="0"/>
              <a:t>) with any questions about the process. 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66" y="3156566"/>
            <a:ext cx="6285734" cy="26331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 Black" panose="020B0A04020102020204" pitchFamily="34" charset="0"/>
              </a:rPr>
              <a:t>Planning WG Engagement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10 days prior to Planning meeting, provide relevant project materials to Planning WG lead(s).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Present project at Planning meeting.  Consult  documents in project development and approval package to establish a realistic timeline for deliberations.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Conduct any follow up activities to address Planning WG concerns or information requests.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If concerns persist, the Planning WG will initiate the conflict resolution process, as described in the ACCG MOA.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Regardless of the outcome of deliberations, once the Planning WG makes a recommendation on the project, the WG will convey to the Admin WG to be placed on the ACCG general meeting agenda by contacting: </a:t>
            </a:r>
            <a:r>
              <a:rPr lang="en-US" sz="1200" dirty="0">
                <a:hlinkClick r:id="rId2"/>
              </a:rPr>
              <a:t>regine.chips@gmail.com</a:t>
            </a:r>
            <a:r>
              <a:rPr lang="en-US" sz="1200" dirty="0"/>
              <a:t>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377370" y="6205814"/>
            <a:ext cx="3211689" cy="1524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 Black" panose="020B0A04020102020204" pitchFamily="34" charset="0"/>
              </a:rPr>
              <a:t>General Meeting Presentation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Send project submission form and any presentation materials to </a:t>
            </a:r>
            <a:r>
              <a:rPr lang="en-US" sz="1200" dirty="0">
                <a:hlinkClick r:id="rId2"/>
              </a:rPr>
              <a:t>regine.chips@gmail.com</a:t>
            </a:r>
            <a:r>
              <a:rPr lang="en-US" sz="1200" dirty="0"/>
              <a:t> by first Thursday of the month.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Give overview of project at General meeting; discuss issues; request action; solicit consensus.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06722" y="6643602"/>
            <a:ext cx="2986633" cy="9763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i="1" dirty="0"/>
              <a:t>(grant submission deadline too tight to present to Planning WG)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/>
              <a:t>Take project directly to ACCG General Meeting for consideration.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19495" y="5995607"/>
            <a:ext cx="2561086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Time Constrained?</a:t>
            </a:r>
          </a:p>
        </p:txBody>
      </p:sp>
      <p:sp>
        <p:nvSpPr>
          <p:cNvPr id="84" name="Rectangle 83"/>
          <p:cNvSpPr/>
          <p:nvPr/>
        </p:nvSpPr>
        <p:spPr>
          <a:xfrm>
            <a:off x="685799" y="7990804"/>
            <a:ext cx="2540319" cy="88285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 Black" panose="020B0A04020102020204" pitchFamily="34" charset="0"/>
              </a:rPr>
              <a:t>ACCG Support</a:t>
            </a:r>
            <a:br>
              <a:rPr lang="en-US" sz="1400" dirty="0">
                <a:latin typeface="Arial Black" panose="020B0A04020102020204" pitchFamily="34" charset="0"/>
              </a:rPr>
            </a:br>
            <a:r>
              <a:rPr lang="en-US" sz="1100" i="1" dirty="0"/>
              <a:t>If approved, ACCG will generate Letter of Support (LOS) and send on ACCG letterhead  to name and address as indicated on Project Submission Form.</a:t>
            </a:r>
            <a:endParaRPr lang="en-US" sz="1200" dirty="0"/>
          </a:p>
        </p:txBody>
      </p:sp>
      <p:cxnSp>
        <p:nvCxnSpPr>
          <p:cNvPr id="86" name="Elbow Connector 85"/>
          <p:cNvCxnSpPr>
            <a:cxnSpLocks/>
          </p:cNvCxnSpPr>
          <p:nvPr/>
        </p:nvCxnSpPr>
        <p:spPr>
          <a:xfrm rot="5400000">
            <a:off x="3857506" y="7087540"/>
            <a:ext cx="392784" cy="1677333"/>
          </a:xfrm>
          <a:prstGeom prst="bentConnector2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0A7FC8D-E243-4245-A77E-12DCEE27864E}"/>
              </a:ext>
            </a:extLst>
          </p:cNvPr>
          <p:cNvCxnSpPr>
            <a:cxnSpLocks/>
          </p:cNvCxnSpPr>
          <p:nvPr/>
        </p:nvCxnSpPr>
        <p:spPr>
          <a:xfrm flipH="1">
            <a:off x="1624209" y="6369721"/>
            <a:ext cx="1" cy="295788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DF573F2-A204-4C48-BEB6-207B29A6AE93}"/>
              </a:ext>
            </a:extLst>
          </p:cNvPr>
          <p:cNvCxnSpPr>
            <a:cxnSpLocks/>
          </p:cNvCxnSpPr>
          <p:nvPr/>
        </p:nvCxnSpPr>
        <p:spPr>
          <a:xfrm flipH="1">
            <a:off x="3454730" y="1959984"/>
            <a:ext cx="1" cy="178529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F012E02-5BF1-DB4B-9505-930BE442C6D2}"/>
              </a:ext>
            </a:extLst>
          </p:cNvPr>
          <p:cNvCxnSpPr>
            <a:cxnSpLocks/>
          </p:cNvCxnSpPr>
          <p:nvPr/>
        </p:nvCxnSpPr>
        <p:spPr>
          <a:xfrm flipH="1">
            <a:off x="3454730" y="2964162"/>
            <a:ext cx="1" cy="178529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8A36E40-BB9D-7144-B0FC-44296C1C1346}"/>
              </a:ext>
            </a:extLst>
          </p:cNvPr>
          <p:cNvCxnSpPr>
            <a:cxnSpLocks/>
          </p:cNvCxnSpPr>
          <p:nvPr/>
        </p:nvCxnSpPr>
        <p:spPr>
          <a:xfrm>
            <a:off x="2894440" y="7010400"/>
            <a:ext cx="482930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79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304</TotalTime>
  <Words>327</Words>
  <Application>Microsoft Macintosh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DRAFT Project Development &amp; Approval Process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for requesting support from ACCG</dc:title>
  <dc:creator>Jill Micheau</dc:creator>
  <cp:lastModifiedBy>Tania Carlone</cp:lastModifiedBy>
  <cp:revision>61</cp:revision>
  <cp:lastPrinted>2018-04-05T19:35:19Z</cp:lastPrinted>
  <dcterms:created xsi:type="dcterms:W3CDTF">2018-04-05T18:27:10Z</dcterms:created>
  <dcterms:modified xsi:type="dcterms:W3CDTF">2020-01-09T08:09:57Z</dcterms:modified>
</cp:coreProperties>
</file>