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63" r:id="rId5"/>
    <p:sldId id="259" r:id="rId6"/>
    <p:sldId id="262" r:id="rId7"/>
    <p:sldId id="264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1740D-895C-4E1E-AB0E-ECB3093AEC5A}" type="doc">
      <dgm:prSet loTypeId="urn:microsoft.com/office/officeart/2005/8/layout/cycle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BB895D-1B5E-4B43-B0F1-5A1B8694B1F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j-lt"/>
            </a:rPr>
            <a:t>Project Mapper/ Prioritization Tool Development</a:t>
          </a:r>
        </a:p>
      </dgm:t>
    </dgm:pt>
    <dgm:pt modelId="{237DD10C-47AC-4EE7-BF68-1160E3A9F30D}" type="parTrans" cxnId="{D1C5551D-6C52-40D9-957E-7E70D5386712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E7015F3F-8B4F-49FF-BEB5-106192576CFF}" type="sibTrans" cxnId="{D1C5551D-6C52-40D9-957E-7E70D5386712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ACB3E5C9-7D31-4152-A6FC-47AEA56B6142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j-lt"/>
            </a:rPr>
            <a:t>Meet with SLAWG &amp; Planning WG</a:t>
          </a:r>
        </a:p>
      </dgm:t>
    </dgm:pt>
    <dgm:pt modelId="{94D09D21-2F76-41CE-BE44-FB49E2CC4C4A}" type="parTrans" cxnId="{CA43DA19-75FB-41D2-B958-909ABC46596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D697ED53-7150-4F0D-A8EA-71D06C7CADF1}" type="sibTrans" cxnId="{CA43DA19-75FB-41D2-B958-909ABC46596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FB83F980-79FB-4B32-9909-2BC5C0F5367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j-lt"/>
            </a:rPr>
            <a:t>Final mapper/ tool approval by PWG &amp; SLAWG</a:t>
          </a:r>
        </a:p>
      </dgm:t>
    </dgm:pt>
    <dgm:pt modelId="{EA5FC285-4C42-4D0D-8FB3-14754DC05A43}" type="parTrans" cxnId="{6D8A2D48-58E3-4337-B202-0C2487DA08D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1F7F8676-9C01-461D-BDF4-CF016D0111EC}" type="sibTrans" cxnId="{6D8A2D48-58E3-4337-B202-0C2487DA08D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4C4E219E-21B3-43B9-B2C2-4523C55EC8D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j-lt"/>
            </a:rPr>
            <a:t>Finalize data library; priority project list; handbook</a:t>
          </a:r>
        </a:p>
      </dgm:t>
    </dgm:pt>
    <dgm:pt modelId="{00759B22-1925-46B3-AC66-87C6216C6BC8}" type="parTrans" cxnId="{99147147-6AA0-4F92-91CA-D75F5E36C89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A5D93926-199F-452C-8392-8F778CC09F16}" type="sibTrans" cxnId="{99147147-6AA0-4F92-91CA-D75F5E36C89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A12C1D3F-7468-46C1-B423-BC35F45F487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j-lt"/>
            </a:rPr>
            <a:t>Hold how-to workshops for ACCG members</a:t>
          </a:r>
        </a:p>
      </dgm:t>
    </dgm:pt>
    <dgm:pt modelId="{3CF22506-600C-4D1A-AF4B-73042DF23C5A}" type="parTrans" cxnId="{8F194B66-7F85-421C-86CD-DC51DA14928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9E338671-2A58-4620-9E03-C124AEFCCD9C}" type="sibTrans" cxnId="{8F194B66-7F85-421C-86CD-DC51DA14928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76769839-3691-4C4F-ACB9-EFC1360850F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j-lt"/>
            </a:rPr>
            <a:t>Mapper/Tool Refinement</a:t>
          </a:r>
        </a:p>
      </dgm:t>
    </dgm:pt>
    <dgm:pt modelId="{2824EA65-B390-433B-BF1E-19A4B7D5711A}" type="parTrans" cxnId="{0E3809CE-6C31-4A5D-B1D0-2952E74790C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66F08141-5F74-42AB-A8ED-7FF5CBA527B2}" type="sibTrans" cxnId="{0E3809CE-6C31-4A5D-B1D0-2952E74790C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j-lt"/>
          </a:endParaRPr>
        </a:p>
      </dgm:t>
    </dgm:pt>
    <dgm:pt modelId="{0CDF093A-8080-4813-AB65-8ECBE7EF9ED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j-lt"/>
            </a:rPr>
            <a:t>Publish georeferenced pdf </a:t>
          </a:r>
          <a:r>
            <a:rPr lang="en-US" sz="1800">
              <a:solidFill>
                <a:schemeClr val="tx1"/>
              </a:solidFill>
              <a:latin typeface="+mj-lt"/>
            </a:rPr>
            <a:t>map to </a:t>
          </a:r>
          <a:r>
            <a:rPr lang="en-US" sz="1800" dirty="0">
              <a:solidFill>
                <a:schemeClr val="tx1"/>
              </a:solidFill>
              <a:latin typeface="+mj-lt"/>
            </a:rPr>
            <a:t>ACCG website</a:t>
          </a:r>
        </a:p>
      </dgm:t>
    </dgm:pt>
    <dgm:pt modelId="{C8F53A85-6783-490E-BD9D-8C40DB6A9E56}" type="parTrans" cxnId="{9A37F222-C300-4DEB-92F3-C9ACFC0940D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AB205E8-8213-4E66-B713-1BBA1B2D77B5}" type="sibTrans" cxnId="{9A37F222-C300-4DEB-92F3-C9ACFC0940D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20C85BC-2644-49FD-89B6-44CECFEF9D2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tx1"/>
              </a:solidFill>
              <a:latin typeface="+mj-lt"/>
            </a:rPr>
            <a:t>Present at General ACCG Meeting</a:t>
          </a:r>
        </a:p>
      </dgm:t>
    </dgm:pt>
    <dgm:pt modelId="{8B824B05-BA2F-4694-A349-5EA3748AB41A}" type="parTrans" cxnId="{4308A761-AA08-4AE9-A065-3549588B0E9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FE7B243-95F0-417B-B856-47A60490F747}" type="sibTrans" cxnId="{4308A761-AA08-4AE9-A065-3549588B0E9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06434DF-D0E4-4D3C-B4B1-DDD6666C6283}" type="pres">
      <dgm:prSet presAssocID="{D451740D-895C-4E1E-AB0E-ECB3093AEC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75D7C-D49B-43B4-8DF1-D82F28E93E08}" type="pres">
      <dgm:prSet presAssocID="{D451740D-895C-4E1E-AB0E-ECB3093AEC5A}" presName="cycle" presStyleCnt="0"/>
      <dgm:spPr/>
    </dgm:pt>
    <dgm:pt modelId="{41143BFC-E532-47E5-BE45-681E4141D413}" type="pres">
      <dgm:prSet presAssocID="{77BB895D-1B5E-4B43-B0F1-5A1B8694B1FA}" presName="nodeFirstNode" presStyleLbl="node1" presStyleIdx="0" presStyleCnt="8" custScaleX="100472" custScaleY="140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8EE3-6568-454B-92E3-1630252F2DFC}" type="pres">
      <dgm:prSet presAssocID="{E7015F3F-8B4F-49FF-BEB5-106192576CF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ADD27FF-CFF5-49CB-92ED-D39E1AB24D5A}" type="pres">
      <dgm:prSet presAssocID="{ACB3E5C9-7D31-4152-A6FC-47AEA56B6142}" presName="nodeFollowingNodes" presStyleLbl="node1" presStyleIdx="1" presStyleCnt="8" custScaleX="100472" custScaleY="140661" custRadScaleRad="111740" custRadScaleInc="28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80FB-F856-42A1-8DCE-AFFE93B22445}" type="pres">
      <dgm:prSet presAssocID="{76769839-3691-4C4F-ACB9-EFC1360850F7}" presName="nodeFollowingNodes" presStyleLbl="node1" presStyleIdx="2" presStyleCnt="8" custScaleX="100472" custScaleY="140661" custRadScaleRad="99053" custRadScaleInc="-2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C9869-ACDE-4E0C-A137-6875D2AE05BE}" type="pres">
      <dgm:prSet presAssocID="{FB83F980-79FB-4B32-9909-2BC5C0F53671}" presName="nodeFollowingNodes" presStyleLbl="node1" presStyleIdx="3" presStyleCnt="8" custScaleX="100472" custScaleY="140661" custRadScaleRad="107437" custRadScaleInc="-23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5A5E4-B30B-4DBE-8341-01BDF29D15F7}" type="pres">
      <dgm:prSet presAssocID="{4C4E219E-21B3-43B9-B2C2-4523C55EC8D9}" presName="nodeFollowingNodes" presStyleLbl="node1" presStyleIdx="4" presStyleCnt="8" custScaleX="100472" custScaleY="140661" custRadScaleRad="92655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5D500-2160-404C-B795-1BE7EFACE365}" type="pres">
      <dgm:prSet presAssocID="{A12C1D3F-7468-46C1-B423-BC35F45F4876}" presName="nodeFollowingNodes" presStyleLbl="node1" presStyleIdx="5" presStyleCnt="8" custScaleX="100472" custScaleY="140661" custRadScaleRad="106279" custRadScaleInc="25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F98F4-424C-4065-88A7-BB9563C2A937}" type="pres">
      <dgm:prSet presAssocID="{0CDF093A-8080-4813-AB65-8ECBE7EF9EDF}" presName="nodeFollowingNodes" presStyleLbl="node1" presStyleIdx="6" presStyleCnt="8" custScaleX="100472" custScaleY="140661" custRadScaleRad="102369" custRadScaleInc="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FF905-2452-4FE4-8139-545DF620EDEE}" type="pres">
      <dgm:prSet presAssocID="{D20C85BC-2644-49FD-89B6-44CECFEF9D25}" presName="nodeFollowingNodes" presStyleLbl="node1" presStyleIdx="7" presStyleCnt="8" custScaleX="100472" custScaleY="140661" custRadScaleRad="111081" custRadScaleInc="-28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991BF-94BE-4C49-A186-B3991FA43735}" type="presOf" srcId="{ACB3E5C9-7D31-4152-A6FC-47AEA56B6142}" destId="{7ADD27FF-CFF5-49CB-92ED-D39E1AB24D5A}" srcOrd="0" destOrd="0" presId="urn:microsoft.com/office/officeart/2005/8/layout/cycle3"/>
    <dgm:cxn modelId="{9B0B94B2-2A01-4EFA-8FF2-EAD0AE6641FB}" type="presOf" srcId="{D451740D-895C-4E1E-AB0E-ECB3093AEC5A}" destId="{306434DF-D0E4-4D3C-B4B1-DDD6666C6283}" srcOrd="0" destOrd="0" presId="urn:microsoft.com/office/officeart/2005/8/layout/cycle3"/>
    <dgm:cxn modelId="{4C41D6B8-A8ED-4FC5-A51A-E6B9392EE973}" type="presOf" srcId="{FB83F980-79FB-4B32-9909-2BC5C0F53671}" destId="{EDCC9869-ACDE-4E0C-A137-6875D2AE05BE}" srcOrd="0" destOrd="0" presId="urn:microsoft.com/office/officeart/2005/8/layout/cycle3"/>
    <dgm:cxn modelId="{4308A761-AA08-4AE9-A065-3549588B0E9C}" srcId="{D451740D-895C-4E1E-AB0E-ECB3093AEC5A}" destId="{D20C85BC-2644-49FD-89B6-44CECFEF9D25}" srcOrd="7" destOrd="0" parTransId="{8B824B05-BA2F-4694-A349-5EA3748AB41A}" sibTransId="{CFE7B243-95F0-417B-B856-47A60490F747}"/>
    <dgm:cxn modelId="{7B25CFF3-C78C-4029-B95D-92CB9E864513}" type="presOf" srcId="{4C4E219E-21B3-43B9-B2C2-4523C55EC8D9}" destId="{EC75A5E4-B30B-4DBE-8341-01BDF29D15F7}" srcOrd="0" destOrd="0" presId="urn:microsoft.com/office/officeart/2005/8/layout/cycle3"/>
    <dgm:cxn modelId="{BB959004-12D4-4409-9F05-126EE845B86A}" type="presOf" srcId="{76769839-3691-4C4F-ACB9-EFC1360850F7}" destId="{B66680FB-F856-42A1-8DCE-AFFE93B22445}" srcOrd="0" destOrd="0" presId="urn:microsoft.com/office/officeart/2005/8/layout/cycle3"/>
    <dgm:cxn modelId="{99147147-6AA0-4F92-91CA-D75F5E36C89C}" srcId="{D451740D-895C-4E1E-AB0E-ECB3093AEC5A}" destId="{4C4E219E-21B3-43B9-B2C2-4523C55EC8D9}" srcOrd="4" destOrd="0" parTransId="{00759B22-1925-46B3-AC66-87C6216C6BC8}" sibTransId="{A5D93926-199F-452C-8392-8F778CC09F16}"/>
    <dgm:cxn modelId="{8AE73DC8-8E00-4DAE-A092-AAFD6E7CD6E7}" type="presOf" srcId="{E7015F3F-8B4F-49FF-BEB5-106192576CFF}" destId="{FE048EE3-6568-454B-92E3-1630252F2DFC}" srcOrd="0" destOrd="0" presId="urn:microsoft.com/office/officeart/2005/8/layout/cycle3"/>
    <dgm:cxn modelId="{6D8A2D48-58E3-4337-B202-0C2487DA08DA}" srcId="{D451740D-895C-4E1E-AB0E-ECB3093AEC5A}" destId="{FB83F980-79FB-4B32-9909-2BC5C0F53671}" srcOrd="3" destOrd="0" parTransId="{EA5FC285-4C42-4D0D-8FB3-14754DC05A43}" sibTransId="{1F7F8676-9C01-461D-BDF4-CF016D0111EC}"/>
    <dgm:cxn modelId="{9A37F222-C300-4DEB-92F3-C9ACFC0940D2}" srcId="{D451740D-895C-4E1E-AB0E-ECB3093AEC5A}" destId="{0CDF093A-8080-4813-AB65-8ECBE7EF9EDF}" srcOrd="6" destOrd="0" parTransId="{C8F53A85-6783-490E-BD9D-8C40DB6A9E56}" sibTransId="{DAB205E8-8213-4E66-B713-1BBA1B2D77B5}"/>
    <dgm:cxn modelId="{0E3809CE-6C31-4A5D-B1D0-2952E74790C9}" srcId="{D451740D-895C-4E1E-AB0E-ECB3093AEC5A}" destId="{76769839-3691-4C4F-ACB9-EFC1360850F7}" srcOrd="2" destOrd="0" parTransId="{2824EA65-B390-433B-BF1E-19A4B7D5711A}" sibTransId="{66F08141-5F74-42AB-A8ED-7FF5CBA527B2}"/>
    <dgm:cxn modelId="{CA43DA19-75FB-41D2-B958-909ABC465964}" srcId="{D451740D-895C-4E1E-AB0E-ECB3093AEC5A}" destId="{ACB3E5C9-7D31-4152-A6FC-47AEA56B6142}" srcOrd="1" destOrd="0" parTransId="{94D09D21-2F76-41CE-BE44-FB49E2CC4C4A}" sibTransId="{D697ED53-7150-4F0D-A8EA-71D06C7CADF1}"/>
    <dgm:cxn modelId="{C04B82FE-3934-4770-BD40-FFB97DB37CFE}" type="presOf" srcId="{77BB895D-1B5E-4B43-B0F1-5A1B8694B1FA}" destId="{41143BFC-E532-47E5-BE45-681E4141D413}" srcOrd="0" destOrd="0" presId="urn:microsoft.com/office/officeart/2005/8/layout/cycle3"/>
    <dgm:cxn modelId="{D1C5551D-6C52-40D9-957E-7E70D5386712}" srcId="{D451740D-895C-4E1E-AB0E-ECB3093AEC5A}" destId="{77BB895D-1B5E-4B43-B0F1-5A1B8694B1FA}" srcOrd="0" destOrd="0" parTransId="{237DD10C-47AC-4EE7-BF68-1160E3A9F30D}" sibTransId="{E7015F3F-8B4F-49FF-BEB5-106192576CFF}"/>
    <dgm:cxn modelId="{8F194B66-7F85-421C-86CD-DC51DA149289}" srcId="{D451740D-895C-4E1E-AB0E-ECB3093AEC5A}" destId="{A12C1D3F-7468-46C1-B423-BC35F45F4876}" srcOrd="5" destOrd="0" parTransId="{3CF22506-600C-4D1A-AF4B-73042DF23C5A}" sibTransId="{9E338671-2A58-4620-9E03-C124AEFCCD9C}"/>
    <dgm:cxn modelId="{2636666F-32FE-4B00-B4AC-20A77882E7CB}" type="presOf" srcId="{D20C85BC-2644-49FD-89B6-44CECFEF9D25}" destId="{AB3FF905-2452-4FE4-8139-545DF620EDEE}" srcOrd="0" destOrd="0" presId="urn:microsoft.com/office/officeart/2005/8/layout/cycle3"/>
    <dgm:cxn modelId="{142F6F2B-962A-4276-8279-E36CC75EB917}" type="presOf" srcId="{A12C1D3F-7468-46C1-B423-BC35F45F4876}" destId="{9655D500-2160-404C-B795-1BE7EFACE365}" srcOrd="0" destOrd="0" presId="urn:microsoft.com/office/officeart/2005/8/layout/cycle3"/>
    <dgm:cxn modelId="{E811851D-DA70-4A09-87CA-1CE3DF113A47}" type="presOf" srcId="{0CDF093A-8080-4813-AB65-8ECBE7EF9EDF}" destId="{464F98F4-424C-4065-88A7-BB9563C2A937}" srcOrd="0" destOrd="0" presId="urn:microsoft.com/office/officeart/2005/8/layout/cycle3"/>
    <dgm:cxn modelId="{1AEF4F22-6304-4FEC-B944-E9A614E260D0}" type="presParOf" srcId="{306434DF-D0E4-4D3C-B4B1-DDD6666C6283}" destId="{4E475D7C-D49B-43B4-8DF1-D82F28E93E08}" srcOrd="0" destOrd="0" presId="urn:microsoft.com/office/officeart/2005/8/layout/cycle3"/>
    <dgm:cxn modelId="{0A9D812B-06E9-4289-A7E8-B28A1029D2B7}" type="presParOf" srcId="{4E475D7C-D49B-43B4-8DF1-D82F28E93E08}" destId="{41143BFC-E532-47E5-BE45-681E4141D413}" srcOrd="0" destOrd="0" presId="urn:microsoft.com/office/officeart/2005/8/layout/cycle3"/>
    <dgm:cxn modelId="{4E0C5986-C142-4E4E-90F1-BF04CCBD58B9}" type="presParOf" srcId="{4E475D7C-D49B-43B4-8DF1-D82F28E93E08}" destId="{FE048EE3-6568-454B-92E3-1630252F2DFC}" srcOrd="1" destOrd="0" presId="urn:microsoft.com/office/officeart/2005/8/layout/cycle3"/>
    <dgm:cxn modelId="{DAC37295-9791-4266-9662-B1881FBA54A9}" type="presParOf" srcId="{4E475D7C-D49B-43B4-8DF1-D82F28E93E08}" destId="{7ADD27FF-CFF5-49CB-92ED-D39E1AB24D5A}" srcOrd="2" destOrd="0" presId="urn:microsoft.com/office/officeart/2005/8/layout/cycle3"/>
    <dgm:cxn modelId="{D8EAF171-3136-486E-BAB6-BDC2060D75A2}" type="presParOf" srcId="{4E475D7C-D49B-43B4-8DF1-D82F28E93E08}" destId="{B66680FB-F856-42A1-8DCE-AFFE93B22445}" srcOrd="3" destOrd="0" presId="urn:microsoft.com/office/officeart/2005/8/layout/cycle3"/>
    <dgm:cxn modelId="{A156C34F-BCBF-49C9-995F-5B0FF29D6DFE}" type="presParOf" srcId="{4E475D7C-D49B-43B4-8DF1-D82F28E93E08}" destId="{EDCC9869-ACDE-4E0C-A137-6875D2AE05BE}" srcOrd="4" destOrd="0" presId="urn:microsoft.com/office/officeart/2005/8/layout/cycle3"/>
    <dgm:cxn modelId="{7118B96D-8817-48D8-B00C-CE1D90D5869A}" type="presParOf" srcId="{4E475D7C-D49B-43B4-8DF1-D82F28E93E08}" destId="{EC75A5E4-B30B-4DBE-8341-01BDF29D15F7}" srcOrd="5" destOrd="0" presId="urn:microsoft.com/office/officeart/2005/8/layout/cycle3"/>
    <dgm:cxn modelId="{FBEFA418-5441-4E6B-BADC-E3D7BE9D46CF}" type="presParOf" srcId="{4E475D7C-D49B-43B4-8DF1-D82F28E93E08}" destId="{9655D500-2160-404C-B795-1BE7EFACE365}" srcOrd="6" destOrd="0" presId="urn:microsoft.com/office/officeart/2005/8/layout/cycle3"/>
    <dgm:cxn modelId="{E5CA4CB9-7BB1-40EA-A050-20B32ECBDBB6}" type="presParOf" srcId="{4E475D7C-D49B-43B4-8DF1-D82F28E93E08}" destId="{464F98F4-424C-4065-88A7-BB9563C2A937}" srcOrd="7" destOrd="0" presId="urn:microsoft.com/office/officeart/2005/8/layout/cycle3"/>
    <dgm:cxn modelId="{DF886138-153E-43B2-8BEB-B216AE6559A9}" type="presParOf" srcId="{4E475D7C-D49B-43B4-8DF1-D82F28E93E08}" destId="{AB3FF905-2452-4FE4-8139-545DF620EDEE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02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7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5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2D15-E566-4BDE-87A4-3AE9428FDBF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7C5-CC1F-4B0D-8B7F-B98AB260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egan.layhee1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4A9AF-6EA5-426F-8828-E22F14EEE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906" y="2418529"/>
            <a:ext cx="3911570" cy="1773038"/>
          </a:xfrm>
        </p:spPr>
        <p:txBody>
          <a:bodyPr>
            <a:noAutofit/>
          </a:bodyPr>
          <a:lstStyle/>
          <a:p>
            <a:pPr algn="l"/>
            <a:r>
              <a:rPr lang="en-US" sz="5000" dirty="0"/>
              <a:t>ACCG Project Mapper &amp; Prioritization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0F23E9-176D-4683-9B02-FC5B14B16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732" y="4191567"/>
            <a:ext cx="3862743" cy="108623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Megan Layhee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Consultant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Landmark Environmental, UMRWA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hlinkClick r:id="rId2"/>
              </a:rPr>
              <a:t>megan.layhee1@gmail.com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B63E95-C72D-4254-85F7-AFE4B7A1F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23" y="725749"/>
            <a:ext cx="6996647" cy="54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5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2EB7D-F476-45FC-AF68-08FE356A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2" y="0"/>
            <a:ext cx="10621947" cy="17946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cap="all" dirty="0"/>
              <a:t>Project Goal: </a:t>
            </a:r>
            <a:br>
              <a:rPr lang="en-US" sz="4700" cap="all" dirty="0"/>
            </a:br>
            <a:r>
              <a:rPr lang="en-US" sz="4700" cap="all" dirty="0"/>
              <a:t>ACCG Project Mapper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5625A666-8A25-4333-A188-C1D76501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4096" y="2886239"/>
            <a:ext cx="2765349" cy="38024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+mj-lt"/>
              </a:rPr>
              <a:t>Fuels Reduction Projects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Completed           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In progress 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Funding awarded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A2758E-A3CD-4A7E-9506-ED5B75A0A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9"/>
          <a:stretch/>
        </p:blipFill>
        <p:spPr>
          <a:xfrm>
            <a:off x="850594" y="1923028"/>
            <a:ext cx="8067163" cy="43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4B5064-C96C-4EB0-AA95-7F7799FC30B3}"/>
              </a:ext>
            </a:extLst>
          </p:cNvPr>
          <p:cNvSpPr/>
          <p:nvPr/>
        </p:nvSpPr>
        <p:spPr>
          <a:xfrm>
            <a:off x="3815589" y="221941"/>
            <a:ext cx="7989903" cy="641411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2EB7D-F476-45FC-AF68-08FE356A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6" y="221941"/>
            <a:ext cx="3560425" cy="17946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cap="all" dirty="0"/>
              <a:t>Project goal: Prioritization Tool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5625A666-8A25-4333-A188-C1D76501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34" y="2270411"/>
            <a:ext cx="3355942" cy="297402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Prioritize ACCG landscape to identify where future fuels reduction work is needed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Develop criteria 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Obtain and rank data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Define areas (e.g., PODS) 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Perform simulation modeling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722E95-C12F-4267-AA54-EC0B0C6AB602}"/>
              </a:ext>
            </a:extLst>
          </p:cNvPr>
          <p:cNvGrpSpPr/>
          <p:nvPr/>
        </p:nvGrpSpPr>
        <p:grpSpPr>
          <a:xfrm>
            <a:off x="4258444" y="350751"/>
            <a:ext cx="2026155" cy="4298620"/>
            <a:chOff x="4569042" y="310718"/>
            <a:chExt cx="2026155" cy="42986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E9CED77-6329-432C-A39F-774594F4650C}"/>
                </a:ext>
              </a:extLst>
            </p:cNvPr>
            <p:cNvSpPr/>
            <p:nvPr/>
          </p:nvSpPr>
          <p:spPr>
            <a:xfrm>
              <a:off x="4569042" y="310718"/>
              <a:ext cx="1926454" cy="1083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+mj-lt"/>
                </a:rPr>
                <a:t>Communities</a:t>
              </a: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xmlns="" id="{92F7E237-3CD9-4144-AAB5-5AE3DD775AFE}"/>
                </a:ext>
              </a:extLst>
            </p:cNvPr>
            <p:cNvSpPr/>
            <p:nvPr/>
          </p:nvSpPr>
          <p:spPr>
            <a:xfrm>
              <a:off x="5137213" y="1571347"/>
              <a:ext cx="790112" cy="719091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B288947-1056-4250-B765-515A6F03B25A}"/>
                </a:ext>
              </a:extLst>
            </p:cNvPr>
            <p:cNvSpPr txBox="1"/>
            <p:nvPr/>
          </p:nvSpPr>
          <p:spPr>
            <a:xfrm>
              <a:off x="4626196" y="2467991"/>
              <a:ext cx="196900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City/town boundaries</a:t>
              </a:r>
            </a:p>
            <a:p>
              <a:pPr algn="ctr"/>
              <a:r>
                <a:rPr lang="en-US" sz="1600" dirty="0">
                  <a:latin typeface="+mj-lt"/>
                </a:rPr>
                <a:t>Public facilities</a:t>
              </a:r>
            </a:p>
            <a:p>
              <a:pPr algn="ctr"/>
              <a:r>
                <a:rPr lang="en-US" sz="1600" dirty="0">
                  <a:latin typeface="+mj-lt"/>
                </a:rPr>
                <a:t>Roads</a:t>
              </a:r>
            </a:p>
            <a:p>
              <a:pPr algn="ctr"/>
              <a:r>
                <a:rPr lang="en-US" sz="1600" dirty="0">
                  <a:latin typeface="+mj-lt"/>
                </a:rPr>
                <a:t>Power lines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xmlns="" id="{85590C1B-8A1E-442D-8205-7E8A1746206E}"/>
                </a:ext>
              </a:extLst>
            </p:cNvPr>
            <p:cNvSpPr/>
            <p:nvPr/>
          </p:nvSpPr>
          <p:spPr>
            <a:xfrm rot="19304164">
              <a:off x="5668419" y="3893880"/>
              <a:ext cx="790112" cy="71545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40C6EEB-0924-4C9E-9C95-6319AA3FA510}"/>
              </a:ext>
            </a:extLst>
          </p:cNvPr>
          <p:cNvGrpSpPr/>
          <p:nvPr/>
        </p:nvGrpSpPr>
        <p:grpSpPr>
          <a:xfrm>
            <a:off x="6741182" y="351434"/>
            <a:ext cx="1926454" cy="4220174"/>
            <a:chOff x="4569042" y="310718"/>
            <a:chExt cx="1926454" cy="42201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649FD1-534A-495A-B720-93609768D27C}"/>
                </a:ext>
              </a:extLst>
            </p:cNvPr>
            <p:cNvSpPr/>
            <p:nvPr/>
          </p:nvSpPr>
          <p:spPr>
            <a:xfrm>
              <a:off x="4569042" y="310718"/>
              <a:ext cx="1926454" cy="1083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+mj-lt"/>
                </a:rPr>
                <a:t>Fire Threat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xmlns="" id="{CA6E38C0-B5F1-48DB-8E18-145F4D6DF90C}"/>
                </a:ext>
              </a:extLst>
            </p:cNvPr>
            <p:cNvSpPr/>
            <p:nvPr/>
          </p:nvSpPr>
          <p:spPr>
            <a:xfrm>
              <a:off x="5137213" y="1571347"/>
              <a:ext cx="790112" cy="719091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E2900CD-692B-4A2F-A725-227BA819FB69}"/>
                </a:ext>
              </a:extLst>
            </p:cNvPr>
            <p:cNvSpPr txBox="1"/>
            <p:nvPr/>
          </p:nvSpPr>
          <p:spPr>
            <a:xfrm>
              <a:off x="4784766" y="2395245"/>
              <a:ext cx="165353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LIDAR</a:t>
              </a:r>
            </a:p>
            <a:p>
              <a:pPr algn="ctr"/>
              <a:r>
                <a:rPr lang="en-US" sz="1600" dirty="0">
                  <a:latin typeface="+mj-lt"/>
                </a:rPr>
                <a:t>Aerial imagery</a:t>
              </a:r>
            </a:p>
            <a:p>
              <a:pPr algn="ctr"/>
              <a:r>
                <a:rPr lang="en-US" sz="1600" dirty="0">
                  <a:latin typeface="+mj-lt"/>
                </a:rPr>
                <a:t>Veg data</a:t>
              </a:r>
            </a:p>
            <a:p>
              <a:pPr algn="ctr"/>
              <a:r>
                <a:rPr lang="en-US" sz="1600" dirty="0">
                  <a:latin typeface="+mj-lt"/>
                </a:rPr>
                <a:t>Severity models</a:t>
              </a:r>
            </a:p>
            <a:p>
              <a:pPr algn="ctr"/>
              <a:r>
                <a:rPr lang="en-US" sz="1600" dirty="0">
                  <a:latin typeface="+mj-lt"/>
                </a:rPr>
                <a:t>Evacuation routes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xmlns="" id="{1C886B59-628B-49FA-B0D7-3AF45A8DD6E7}"/>
                </a:ext>
              </a:extLst>
            </p:cNvPr>
            <p:cNvSpPr/>
            <p:nvPr/>
          </p:nvSpPr>
          <p:spPr>
            <a:xfrm>
              <a:off x="5137213" y="3815434"/>
              <a:ext cx="790112" cy="71545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717CE4C-23B5-48B8-9939-1C0A965C1BCC}"/>
              </a:ext>
            </a:extLst>
          </p:cNvPr>
          <p:cNvGrpSpPr/>
          <p:nvPr/>
        </p:nvGrpSpPr>
        <p:grpSpPr>
          <a:xfrm>
            <a:off x="9240134" y="347992"/>
            <a:ext cx="1930640" cy="4297033"/>
            <a:chOff x="4564856" y="310718"/>
            <a:chExt cx="1930640" cy="429703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F1B08CF-4996-46A8-B778-7C5C00416EB7}"/>
                </a:ext>
              </a:extLst>
            </p:cNvPr>
            <p:cNvSpPr/>
            <p:nvPr/>
          </p:nvSpPr>
          <p:spPr>
            <a:xfrm>
              <a:off x="4569042" y="310718"/>
              <a:ext cx="1926454" cy="1083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+mj-lt"/>
                </a:rPr>
                <a:t>Environment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8E1F9AE2-8CF9-4FA9-81AC-0C8473F46D97}"/>
                </a:ext>
              </a:extLst>
            </p:cNvPr>
            <p:cNvSpPr/>
            <p:nvPr/>
          </p:nvSpPr>
          <p:spPr>
            <a:xfrm>
              <a:off x="5137213" y="1571347"/>
              <a:ext cx="790112" cy="719091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3D7AA77-D7D1-4BDC-AEB6-5A46A648F5FD}"/>
                </a:ext>
              </a:extLst>
            </p:cNvPr>
            <p:cNvSpPr txBox="1"/>
            <p:nvPr/>
          </p:nvSpPr>
          <p:spPr>
            <a:xfrm>
              <a:off x="4900433" y="2593860"/>
              <a:ext cx="13767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Critical habitat</a:t>
              </a:r>
            </a:p>
            <a:p>
              <a:pPr algn="ctr"/>
              <a:r>
                <a:rPr lang="en-US" sz="1600" dirty="0">
                  <a:latin typeface="+mj-lt"/>
                </a:rPr>
                <a:t>Wild &amp; Scenic </a:t>
              </a:r>
            </a:p>
            <a:p>
              <a:pPr algn="ctr"/>
              <a:r>
                <a:rPr lang="en-US" sz="1600" dirty="0">
                  <a:latin typeface="+mj-lt"/>
                </a:rPr>
                <a:t>designations</a:t>
              </a: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38C1DEC9-6A53-4AD1-8BCE-86BAB947BA00}"/>
                </a:ext>
              </a:extLst>
            </p:cNvPr>
            <p:cNvSpPr/>
            <p:nvPr/>
          </p:nvSpPr>
          <p:spPr>
            <a:xfrm rot="2500643">
              <a:off x="4564856" y="3892293"/>
              <a:ext cx="790112" cy="715458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AD22CD-93BE-4B4C-8D8F-259AAE6C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0" t="20841" r="27009" b="8350"/>
          <a:stretch/>
        </p:blipFill>
        <p:spPr>
          <a:xfrm>
            <a:off x="6595572" y="4665504"/>
            <a:ext cx="2429936" cy="18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2EB7D-F476-45FC-AF68-08FE356A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" y="148317"/>
            <a:ext cx="8371533" cy="8516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cap="all" dirty="0"/>
              <a:t>Project Goal: Prioritization Tool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5625A666-8A25-4333-A188-C1D76501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79" y="999985"/>
            <a:ext cx="6431762" cy="241753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>
                <a:latin typeface="+mj-lt"/>
              </a:rPr>
              <a:t>Define priority areas within ACCG landscape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3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43A08F-7213-4786-87B4-14765B962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0"/>
          <a:stretch/>
        </p:blipFill>
        <p:spPr>
          <a:xfrm>
            <a:off x="1144866" y="1646036"/>
            <a:ext cx="9330785" cy="49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6CA9E-BE6E-4DDC-9B2F-227869CE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331370" cy="1280626"/>
          </a:xfrm>
        </p:spPr>
        <p:txBody>
          <a:bodyPr anchor="b">
            <a:noAutofit/>
          </a:bodyPr>
          <a:lstStyle/>
          <a:p>
            <a:r>
              <a:rPr lang="en-US" sz="4000" dirty="0"/>
              <a:t>OTHER DELIVERABLES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D720D5E-6F18-46F1-9186-99270165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4" y="2612870"/>
            <a:ext cx="3053039" cy="306883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300" dirty="0">
                <a:latin typeface="+mj-lt"/>
              </a:rPr>
              <a:t>User-friendly Data Library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>
                <a:latin typeface="+mj-lt"/>
              </a:rPr>
              <a:t>Priority Fuels Reduction Project List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>
                <a:latin typeface="+mj-lt"/>
              </a:rPr>
              <a:t>Mapper/Tool Handbook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>
                <a:latin typeface="+mj-lt"/>
              </a:rPr>
              <a:t>How-to Workshops</a:t>
            </a:r>
            <a:endParaRPr lang="en-US" sz="1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2D1DD3-C671-4619-A68C-FAC7C8619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14"/>
          <a:stretch/>
        </p:blipFill>
        <p:spPr>
          <a:xfrm>
            <a:off x="309307" y="1242873"/>
            <a:ext cx="7883932" cy="41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6CA9E-BE6E-4DDC-9B2F-227869CE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6" y="0"/>
            <a:ext cx="3331370" cy="1280626"/>
          </a:xfrm>
        </p:spPr>
        <p:txBody>
          <a:bodyPr anchor="b">
            <a:noAutofit/>
          </a:bodyPr>
          <a:lstStyle/>
          <a:p>
            <a:r>
              <a:rPr lang="en-US" sz="4700" dirty="0"/>
              <a:t>PROCESS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6885AC80-0175-4848-AF99-75ADBD460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684963"/>
              </p:ext>
            </p:extLst>
          </p:nvPr>
        </p:nvGraphicFramePr>
        <p:xfrm>
          <a:off x="838200" y="381740"/>
          <a:ext cx="10515600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9DE22D-F1EB-4B9E-826D-D63460B0B00C}"/>
              </a:ext>
            </a:extLst>
          </p:cNvPr>
          <p:cNvSpPr txBox="1"/>
          <p:nvPr/>
        </p:nvSpPr>
        <p:spPr>
          <a:xfrm>
            <a:off x="5272687" y="472092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Fall </a:t>
            </a:r>
          </a:p>
          <a:p>
            <a:pPr algn="ctr"/>
            <a:r>
              <a:rPr lang="en-US" sz="1600" dirty="0">
                <a:latin typeface="+mj-lt"/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1DEA33-69BC-4613-A326-CA60A2AF85A4}"/>
              </a:ext>
            </a:extLst>
          </p:cNvPr>
          <p:cNvSpPr txBox="1"/>
          <p:nvPr/>
        </p:nvSpPr>
        <p:spPr>
          <a:xfrm>
            <a:off x="4338841" y="2551838"/>
            <a:ext cx="933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Nov-Dec </a:t>
            </a:r>
          </a:p>
          <a:p>
            <a:pPr algn="ctr"/>
            <a:r>
              <a:rPr lang="en-US" sz="1600" dirty="0">
                <a:latin typeface="+mj-lt"/>
              </a:rPr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6C9FE2-2DA8-4487-9FFD-9F6A7732205C}"/>
              </a:ext>
            </a:extLst>
          </p:cNvPr>
          <p:cNvSpPr txBox="1"/>
          <p:nvPr/>
        </p:nvSpPr>
        <p:spPr>
          <a:xfrm>
            <a:off x="5807646" y="1552299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Spring </a:t>
            </a:r>
          </a:p>
          <a:p>
            <a:pPr algn="ctr"/>
            <a:r>
              <a:rPr lang="en-US" sz="1600" dirty="0">
                <a:latin typeface="+mj-lt"/>
              </a:rPr>
              <a:t>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51E37E-1E65-47C3-88FA-4FCA488235B3}"/>
              </a:ext>
            </a:extLst>
          </p:cNvPr>
          <p:cNvSpPr txBox="1"/>
          <p:nvPr/>
        </p:nvSpPr>
        <p:spPr>
          <a:xfrm>
            <a:off x="7083020" y="2583800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Summer </a:t>
            </a:r>
          </a:p>
          <a:p>
            <a:pPr algn="ctr"/>
            <a:r>
              <a:rPr lang="en-US" sz="1600" dirty="0">
                <a:latin typeface="+mj-lt"/>
              </a:rPr>
              <a:t>2020</a:t>
            </a: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31F9D61C-0FD1-4EAE-9F7F-5BB415F8D5E5}"/>
              </a:ext>
            </a:extLst>
          </p:cNvPr>
          <p:cNvSpPr/>
          <p:nvPr/>
        </p:nvSpPr>
        <p:spPr>
          <a:xfrm rot="5228845">
            <a:off x="9309642" y="2454900"/>
            <a:ext cx="1585421" cy="665336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A757DCCB-0792-4427-BD9A-2AB24CDFFA67}"/>
              </a:ext>
            </a:extLst>
          </p:cNvPr>
          <p:cNvSpPr/>
          <p:nvPr/>
        </p:nvSpPr>
        <p:spPr>
          <a:xfrm rot="16200000">
            <a:off x="6421070" y="2470473"/>
            <a:ext cx="1585421" cy="665336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8A104-1D0B-4245-82C4-70BFD441E434}"/>
              </a:ext>
            </a:extLst>
          </p:cNvPr>
          <p:cNvSpPr txBox="1"/>
          <p:nvPr/>
        </p:nvSpPr>
        <p:spPr>
          <a:xfrm>
            <a:off x="6756763" y="3977592"/>
            <a:ext cx="914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Late </a:t>
            </a:r>
          </a:p>
          <a:p>
            <a:pPr algn="ctr"/>
            <a:r>
              <a:rPr lang="en-US" sz="1600" dirty="0">
                <a:latin typeface="+mj-lt"/>
              </a:rPr>
              <a:t>summer </a:t>
            </a:r>
          </a:p>
          <a:p>
            <a:pPr algn="ctr"/>
            <a:r>
              <a:rPr lang="en-US" sz="1600" dirty="0">
                <a:latin typeface="+mj-lt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78307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DEE36-7F4A-4DF4-A070-5AB2C8A4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55" y="196010"/>
            <a:ext cx="3355942" cy="1574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cap="all" dirty="0"/>
              <a:t>Future Directions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0817C5-5FCD-4A82-BBB4-9028A99FC485}"/>
              </a:ext>
            </a:extLst>
          </p:cNvPr>
          <p:cNvSpPr txBox="1"/>
          <p:nvPr/>
        </p:nvSpPr>
        <p:spPr>
          <a:xfrm>
            <a:off x="4049327" y="768948"/>
            <a:ext cx="726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Move to an ArcGIS Online Platform for accessibility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Apply mapper/tool to ACCG projects beyond fuels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BEBC56-13B4-4B8B-9CF6-4FD2E44EB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0" b="4855"/>
          <a:stretch/>
        </p:blipFill>
        <p:spPr>
          <a:xfrm>
            <a:off x="322555" y="1890944"/>
            <a:ext cx="9375924" cy="440349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2492C78-CE58-4837-9E56-7A23E2358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8843" y="4602898"/>
            <a:ext cx="2628257" cy="20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EF2DFD3FFCD46B533C23E0A94A9FD" ma:contentTypeVersion="11" ma:contentTypeDescription="Create a new document." ma:contentTypeScope="" ma:versionID="c5d2d493e628ca8c7f758c37c93fd118">
  <xsd:schema xmlns:xsd="http://www.w3.org/2001/XMLSchema" xmlns:xs="http://www.w3.org/2001/XMLSchema" xmlns:p="http://schemas.microsoft.com/office/2006/metadata/properties" xmlns:ns3="cde269a4-3beb-4840-b916-6dfbfd25d11d" xmlns:ns4="7649fc18-936a-4fa0-b109-ce69ff970e22" targetNamespace="http://schemas.microsoft.com/office/2006/metadata/properties" ma:root="true" ma:fieldsID="48be0d09989d17cfc1dcc00e43f9536d" ns3:_="" ns4:_="">
    <xsd:import namespace="cde269a4-3beb-4840-b916-6dfbfd25d11d"/>
    <xsd:import namespace="7649fc18-936a-4fa0-b109-ce69ff970e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269a4-3beb-4840-b916-6dfbfd25d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9fc18-936a-4fa0-b109-ce69ff970e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39835C-BE76-4B90-AA1A-84E92CF00C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D2A350-9683-435D-A7B2-304EF1DA2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e269a4-3beb-4840-b916-6dfbfd25d11d"/>
    <ds:schemaRef ds:uri="7649fc18-936a-4fa0-b109-ce69ff970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AA06D1-30C4-4425-8AE9-45E0D4F32CFE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7649fc18-936a-4fa0-b109-ce69ff970e2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de269a4-3beb-4840-b916-6dfbfd25d1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189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 Theme</vt:lpstr>
      <vt:lpstr>ACCG Project Mapper &amp; Prioritization Tool</vt:lpstr>
      <vt:lpstr>Project Goal:  ACCG Project Mapper</vt:lpstr>
      <vt:lpstr>Project goal: Prioritization Tool</vt:lpstr>
      <vt:lpstr>Project Goal: Prioritization Tool</vt:lpstr>
      <vt:lpstr>OTHER DELIVERABLES</vt:lpstr>
      <vt:lpstr>PROCESS</vt:lpstr>
      <vt:lpstr>Future 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ACCG Project mapper and prioritization tool</dc:title>
  <dc:creator>Megan Layhee</dc:creator>
  <cp:lastModifiedBy>Regine Miller</cp:lastModifiedBy>
  <cp:revision>30</cp:revision>
  <dcterms:created xsi:type="dcterms:W3CDTF">2020-03-23T23:48:58Z</dcterms:created>
  <dcterms:modified xsi:type="dcterms:W3CDTF">2020-04-08T21:43:58Z</dcterms:modified>
</cp:coreProperties>
</file>