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1" r:id="rId3"/>
    <p:sldId id="289" r:id="rId4"/>
    <p:sldId id="275" r:id="rId5"/>
    <p:sldId id="290" r:id="rId6"/>
    <p:sldId id="294" r:id="rId7"/>
    <p:sldId id="296" r:id="rId8"/>
    <p:sldId id="297" r:id="rId9"/>
    <p:sldId id="306" r:id="rId10"/>
    <p:sldId id="304" r:id="rId11"/>
    <p:sldId id="305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46" autoAdjust="0"/>
  </p:normalViewPr>
  <p:slideViewPr>
    <p:cSldViewPr snapToGrid="0" snapToObjects="1"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D921E-D527-9A43-950A-048B5ED6C499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18B60-106D-A640-B7D7-E8BCA51A62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23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98439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</a:t>
            </a:r>
          </a:p>
        </p:txBody>
      </p:sp>
    </p:spTree>
    <p:extLst>
      <p:ext uri="{BB962C8B-B14F-4D97-AF65-F5344CB8AC3E}">
        <p14:creationId xmlns:p14="http://schemas.microsoft.com/office/powerpoint/2010/main" val="2721800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</a:t>
            </a:r>
          </a:p>
        </p:txBody>
      </p:sp>
    </p:spTree>
    <p:extLst>
      <p:ext uri="{BB962C8B-B14F-4D97-AF65-F5344CB8AC3E}">
        <p14:creationId xmlns:p14="http://schemas.microsoft.com/office/powerpoint/2010/main" val="94991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</a:t>
            </a:r>
          </a:p>
        </p:txBody>
      </p:sp>
    </p:spTree>
    <p:extLst>
      <p:ext uri="{BB962C8B-B14F-4D97-AF65-F5344CB8AC3E}">
        <p14:creationId xmlns:p14="http://schemas.microsoft.com/office/powerpoint/2010/main" val="3740996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</a:t>
            </a:r>
          </a:p>
        </p:txBody>
      </p:sp>
    </p:spTree>
    <p:extLst>
      <p:ext uri="{BB962C8B-B14F-4D97-AF65-F5344CB8AC3E}">
        <p14:creationId xmlns:p14="http://schemas.microsoft.com/office/powerpoint/2010/main" val="59834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</a:t>
            </a:r>
          </a:p>
        </p:txBody>
      </p:sp>
    </p:spTree>
    <p:extLst>
      <p:ext uri="{BB962C8B-B14F-4D97-AF65-F5344CB8AC3E}">
        <p14:creationId xmlns:p14="http://schemas.microsoft.com/office/powerpoint/2010/main" val="3666347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</a:t>
            </a:r>
          </a:p>
        </p:txBody>
      </p:sp>
    </p:spTree>
    <p:extLst>
      <p:ext uri="{BB962C8B-B14F-4D97-AF65-F5344CB8AC3E}">
        <p14:creationId xmlns:p14="http://schemas.microsoft.com/office/powerpoint/2010/main" val="4180820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</a:t>
            </a:r>
          </a:p>
        </p:txBody>
      </p:sp>
    </p:spTree>
    <p:extLst>
      <p:ext uri="{BB962C8B-B14F-4D97-AF65-F5344CB8AC3E}">
        <p14:creationId xmlns:p14="http://schemas.microsoft.com/office/powerpoint/2010/main" val="15784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</a:t>
            </a:r>
          </a:p>
        </p:txBody>
      </p:sp>
    </p:spTree>
    <p:extLst>
      <p:ext uri="{BB962C8B-B14F-4D97-AF65-F5344CB8AC3E}">
        <p14:creationId xmlns:p14="http://schemas.microsoft.com/office/powerpoint/2010/main" val="1763365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Pat &amp; John;</a:t>
            </a:r>
            <a:r>
              <a:rPr lang="en-US" baseline="0"/>
              <a:t>  </a:t>
            </a:r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</a:t>
            </a:r>
            <a:r>
              <a:rPr lang="en-US" dirty="0"/>
              <a:t>bullet referring </a:t>
            </a:r>
            <a:r>
              <a:rPr lang="en-US"/>
              <a:t>to lack </a:t>
            </a:r>
            <a:r>
              <a:rPr lang="en-US" dirty="0"/>
              <a:t>of responsiveness by USFS staff for invoices &amp;</a:t>
            </a:r>
            <a:r>
              <a:rPr lang="en-US" baseline="0" dirty="0"/>
              <a:t> other communication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9994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John; Example of hand pile locations &amp; covering;</a:t>
            </a:r>
            <a:r>
              <a:rPr lang="en-US" baseline="0" dirty="0"/>
              <a:t> </a:t>
            </a:r>
            <a:r>
              <a:rPr lang="en-US" dirty="0"/>
              <a:t>Expand on authorities</a:t>
            </a:r>
            <a:r>
              <a:rPr lang="en-US" baseline="0" dirty="0"/>
              <a:t> between FS and Partner; sometimes FS reluctant to let go; who on FS side has final authority for resolving disputes? Lack of responsiveness by FS Enterprise staff in responding to partner requests and invoices for payment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2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pPr/>
              <a:t>‹#›</a:t>
            </a:fld>
            <a:endParaRPr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5413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UMRWA color">
    <p:bg>
      <p:bgPr>
        <a:solidFill>
          <a:srgbClr val="CCEC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hangingPunct="1"/>
            <a:fld id="{EF69E7B9-883A-4875-B36D-188F24589C0C}" type="datetimeFigureOut">
              <a:rPr lang="en-US" sz="1800" b="0" kern="1200" smtClean="0">
                <a:latin typeface="Helvetica"/>
                <a:ea typeface="Helvetica"/>
                <a:cs typeface="Helvetica"/>
              </a:rPr>
              <a:pPr hangingPunct="1"/>
              <a:t>11/11/2020</a:t>
            </a:fld>
            <a:endParaRPr lang="en-US" sz="1800" b="0" kern="1200">
              <a:latin typeface="Helvetica"/>
              <a:ea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hangingPunct="1"/>
            <a:endParaRPr lang="en-US" sz="1800" b="0" kern="1200">
              <a:latin typeface="Helvetica"/>
              <a:ea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C074-9A23-4237-8828-E3B2D4E866F7}" type="slidenum">
              <a:rPr lang="en-US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pPr/>
              <a:t>‹#›</a:t>
            </a:fld>
            <a:endParaRPr lang="en-US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7875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981200"/>
            <a:ext cx="3200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81200"/>
            <a:ext cx="3200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991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MR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hangingPunct="1"/>
            <a:fld id="{EF69E7B9-883A-4875-B36D-188F24589C0C}" type="datetimeFigureOut">
              <a:rPr lang="en-US" sz="1800" b="0" kern="1200" smtClean="0">
                <a:latin typeface="Helvetica"/>
                <a:ea typeface="Helvetica"/>
                <a:cs typeface="Helvetica"/>
              </a:rPr>
              <a:pPr hangingPunct="1"/>
              <a:t>11/11/2020</a:t>
            </a:fld>
            <a:endParaRPr lang="en-US" sz="1800" b="0" kern="1200">
              <a:latin typeface="Helvetica"/>
              <a:ea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hangingPunct="1"/>
            <a:endParaRPr lang="en-US" sz="1800" b="0" kern="1200">
              <a:latin typeface="Helvetica"/>
              <a:ea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C074-9A23-4237-8828-E3B2D4E866F7}" type="slidenum">
              <a:rPr lang="en-US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pPr/>
              <a:t>‹#›</a:t>
            </a:fld>
            <a:endParaRPr lang="en-US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79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.jpeg" descr="slid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75"/>
            <a:ext cx="9144001" cy="68548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3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512066"/>
            <a:ext cx="8229600" cy="4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388590" y="6221731"/>
            <a:ext cx="298211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16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67" r:id="rId4"/>
  </p:sldLayoutIdLst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1F497D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1F497D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1F497D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1F497D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1F497D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1F497D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1F497D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1F497D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1F497D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4572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9144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1371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18288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 idx="4294967295"/>
          </p:nvPr>
        </p:nvSpPr>
        <p:spPr>
          <a:xfrm>
            <a:off x="2076451" y="266700"/>
            <a:ext cx="7067550" cy="6286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>
              <a:spcBef>
                <a:spcPts val="600"/>
              </a:spcBef>
              <a:defRPr sz="3600"/>
            </a:pPr>
            <a:br>
              <a:rPr lang="en-US" dirty="0"/>
            </a:br>
            <a:r>
              <a:rPr lang="en-US" dirty="0"/>
              <a:t>For Amador Calaveras Consensus Group</a:t>
            </a:r>
            <a:br>
              <a:rPr lang="en-US" dirty="0"/>
            </a:br>
            <a:br>
              <a:rPr dirty="0"/>
            </a:br>
            <a:r>
              <a:rPr lang="en-US" sz="2400" dirty="0"/>
              <a:t>November 18, 2020</a:t>
            </a:r>
            <a:br>
              <a:rPr lang="en-US" sz="2000" dirty="0"/>
            </a:br>
            <a:br>
              <a:rPr lang="en-US" sz="2000" dirty="0"/>
            </a:br>
            <a:r>
              <a:rPr lang="en-US" sz="2200" dirty="0"/>
              <a:t>Karen Quidachay and Patricia Ferrell</a:t>
            </a:r>
            <a:br>
              <a:rPr lang="en-US" sz="2200" dirty="0"/>
            </a:br>
            <a:r>
              <a:rPr lang="en-US" sz="2200" b="0" dirty="0"/>
              <a:t>Landmark Environmental, Inc.</a:t>
            </a:r>
            <a:br>
              <a:rPr lang="en-US" sz="2200" b="0" dirty="0"/>
            </a:br>
            <a:br>
              <a:rPr lang="en-US" sz="2200" b="0" dirty="0"/>
            </a:br>
            <a:r>
              <a:rPr lang="en-US" sz="2200" b="0" dirty="0"/>
              <a:t>Representing the</a:t>
            </a:r>
            <a:br>
              <a:rPr lang="en-US" sz="2200" b="0" dirty="0"/>
            </a:br>
            <a:r>
              <a:rPr lang="en-US" sz="2200" dirty="0"/>
              <a:t>Upper Mokelumne River Watershed Authority</a:t>
            </a:r>
            <a:br>
              <a:rPr sz="2200" dirty="0"/>
            </a:br>
            <a:br>
              <a:rPr lang="en-US" sz="2200" dirty="0"/>
            </a:br>
            <a:r>
              <a:rPr lang="en-US" sz="2200" dirty="0"/>
              <a:t>FOCUS: Procurement and Implementation Lessons Learned</a:t>
            </a:r>
            <a:endParaRPr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 idx="4294967295"/>
          </p:nvPr>
        </p:nvSpPr>
        <p:spPr>
          <a:xfrm>
            <a:off x="4828605" y="29163"/>
            <a:ext cx="3929062" cy="71437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 defTabSz="839787">
              <a:defRPr sz="1400"/>
            </a:pPr>
            <a:r>
              <a:rPr lang="en-US" sz="2800" dirty="0"/>
              <a:t>Recommendations</a:t>
            </a:r>
            <a:endParaRPr sz="2800" dirty="0"/>
          </a:p>
        </p:txBody>
      </p:sp>
      <p:sp>
        <p:nvSpPr>
          <p:cNvPr id="140" name="Shape 140"/>
          <p:cNvSpPr>
            <a:spLocks noGrp="1"/>
          </p:cNvSpPr>
          <p:nvPr>
            <p:ph type="body" idx="4294967295"/>
          </p:nvPr>
        </p:nvSpPr>
        <p:spPr>
          <a:xfrm>
            <a:off x="1885758" y="2700012"/>
            <a:ext cx="6871909" cy="4303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2200"/>
            </a:pPr>
            <a:r>
              <a:rPr lang="en-US" sz="2200" dirty="0">
                <a:solidFill>
                  <a:schemeClr val="tx1"/>
                </a:solidFill>
              </a:rPr>
              <a:t>Project development process must ensure Partner involved in design, layout, and SPA specifications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/>
            </a:pPr>
            <a:r>
              <a:rPr lang="en-US" dirty="0">
                <a:solidFill>
                  <a:schemeClr val="tx1"/>
                </a:solidFill>
              </a:rPr>
              <a:t>Partner should have suitably experienced staff familiar with types of projects and specifications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/>
            </a:pPr>
            <a:r>
              <a:rPr lang="en-US" dirty="0">
                <a:solidFill>
                  <a:schemeClr val="tx1"/>
                </a:solidFill>
              </a:rPr>
              <a:t>Negotiate and document Partner and USFS roles for project administration, and expectations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/>
            </a:pPr>
            <a:r>
              <a:rPr lang="en-US" dirty="0">
                <a:solidFill>
                  <a:schemeClr val="tx1"/>
                </a:solidFill>
              </a:rPr>
              <a:t>Establish procedure and assign authority for project changes/modifications, and resolving disputes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/>
            </a:pPr>
            <a:r>
              <a:rPr lang="en-US" dirty="0">
                <a:solidFill>
                  <a:schemeClr val="tx1"/>
                </a:solidFill>
              </a:rPr>
              <a:t>Ensure day to day project administration performed by qualified Partner inspector</a:t>
            </a:r>
          </a:p>
          <a:p>
            <a:pPr>
              <a:spcBef>
                <a:spcPts val="600"/>
              </a:spcBef>
              <a:defRPr sz="2200"/>
            </a:pPr>
            <a:endParaRPr lang="en-US" sz="1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87" y="29163"/>
            <a:ext cx="4445313" cy="25008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913511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2200"/>
            </a:pPr>
            <a:r>
              <a:rPr lang="en-US" b="0" dirty="0">
                <a:solidFill>
                  <a:schemeClr val="tx1"/>
                </a:solidFill>
              </a:rPr>
              <a:t>Establish performance guidelines for evaluating Partner support provided by assigned USFS staff</a:t>
            </a:r>
          </a:p>
        </p:txBody>
      </p:sp>
    </p:spTree>
    <p:extLst>
      <p:ext uri="{BB962C8B-B14F-4D97-AF65-F5344CB8AC3E}">
        <p14:creationId xmlns:p14="http://schemas.microsoft.com/office/powerpoint/2010/main" val="1290027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 idx="4294967295"/>
          </p:nvPr>
        </p:nvSpPr>
        <p:spPr>
          <a:xfrm>
            <a:off x="4229099" y="160782"/>
            <a:ext cx="4568627" cy="55057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 defTabSz="839787">
              <a:defRPr sz="1400"/>
            </a:pPr>
            <a:r>
              <a:rPr lang="en-US" sz="2800" dirty="0"/>
              <a:t>Recommendations</a:t>
            </a:r>
            <a:endParaRPr sz="2800" dirty="0"/>
          </a:p>
        </p:txBody>
      </p:sp>
      <p:sp>
        <p:nvSpPr>
          <p:cNvPr id="140" name="Shape 140"/>
          <p:cNvSpPr>
            <a:spLocks noGrp="1"/>
          </p:cNvSpPr>
          <p:nvPr>
            <p:ph type="body" idx="4294967295"/>
          </p:nvPr>
        </p:nvSpPr>
        <p:spPr>
          <a:xfrm>
            <a:off x="2372963" y="711361"/>
            <a:ext cx="6697920" cy="397314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2200"/>
            </a:pPr>
            <a:endParaRPr lang="en-US" sz="17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2200"/>
            </a:pPr>
            <a:r>
              <a:rPr lang="en-US" dirty="0">
                <a:solidFill>
                  <a:schemeClr val="tx1"/>
                </a:solidFill>
              </a:rPr>
              <a:t>Jointly determine and conduct required pre-implementation surveys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2200"/>
            </a:pPr>
            <a:r>
              <a:rPr lang="en-US" dirty="0">
                <a:solidFill>
                  <a:schemeClr val="tx1"/>
                </a:solidFill>
              </a:rPr>
              <a:t>Specifically assign contractor coordination/direction responsibility to Partner inspector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2200"/>
            </a:pPr>
            <a:r>
              <a:rPr lang="en-US" dirty="0">
                <a:solidFill>
                  <a:schemeClr val="tx1"/>
                </a:solidFill>
              </a:rPr>
              <a:t>Pre-determine FS role and timeframe for accepting work (need quick turn-around for approvals)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2200"/>
            </a:pPr>
            <a:r>
              <a:rPr lang="en-US" dirty="0">
                <a:solidFill>
                  <a:schemeClr val="tx1"/>
                </a:solidFill>
              </a:rPr>
              <a:t>Include critical understandings and FS &amp; Partner performance requirements in SPA Agreement</a:t>
            </a:r>
            <a:endParaRPr lang="en-US" sz="1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406" y="4316472"/>
            <a:ext cx="3711832" cy="2515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238" y="4316472"/>
            <a:ext cx="3741645" cy="221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383" y="56979"/>
            <a:ext cx="5923127" cy="1047466"/>
          </a:xfrm>
        </p:spPr>
        <p:txBody>
          <a:bodyPr/>
          <a:lstStyle/>
          <a:p>
            <a:pPr algn="ctr"/>
            <a:r>
              <a:rPr lang="en-US" sz="3200" dirty="0"/>
              <a:t>Overview of UMRWA </a:t>
            </a:r>
            <a:br>
              <a:rPr lang="en-US" sz="3200" dirty="0"/>
            </a:br>
            <a:r>
              <a:rPr lang="en-US" sz="3200" dirty="0"/>
              <a:t>and the MSA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2949" y="1241946"/>
            <a:ext cx="6701051" cy="2593075"/>
          </a:xfrm>
        </p:spPr>
        <p:txBody>
          <a:bodyPr/>
          <a:lstStyle/>
          <a:p>
            <a:pPr eaLnBrk="1" hangingPunct="1"/>
            <a:r>
              <a:rPr lang="en-US" sz="1800" dirty="0"/>
              <a:t>UMRWA is a Joint Powers Authority (JPA) formed in 2000 to address mutual interests regarding:</a:t>
            </a:r>
          </a:p>
          <a:p>
            <a:pPr marL="342900" lvl="1" indent="-342900">
              <a:buClr>
                <a:srgbClr val="08684E"/>
              </a:buCl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Water quality</a:t>
            </a:r>
          </a:p>
          <a:p>
            <a:pPr marL="342900" lvl="1" indent="-342900">
              <a:buClr>
                <a:srgbClr val="08684E"/>
              </a:buCl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Water supply</a:t>
            </a:r>
          </a:p>
          <a:p>
            <a:pPr marL="342900" lvl="1" indent="-342900">
              <a:buClr>
                <a:srgbClr val="08684E"/>
              </a:buCl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Natural resources</a:t>
            </a:r>
          </a:p>
          <a:p>
            <a:pPr eaLnBrk="1" hangingPunct="1"/>
            <a:r>
              <a:rPr lang="en-US" sz="1800" dirty="0"/>
              <a:t>8-member Board of Directors</a:t>
            </a:r>
          </a:p>
          <a:p>
            <a:pPr eaLnBrk="1" hangingPunct="1"/>
            <a:r>
              <a:rPr lang="en-US" sz="1800" dirty="0"/>
              <a:t>Supported by a part-time Executive Officer, Landmark Environmental, and Member Agency in-kind support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7039" y="4490115"/>
            <a:ext cx="7246961" cy="2265528"/>
          </a:xfrm>
        </p:spPr>
        <p:txBody>
          <a:bodyPr numCol="2" anchor="t"/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/>
                </a:solidFill>
              </a:rPr>
              <a:t>Alpine County </a:t>
            </a:r>
          </a:p>
          <a:p>
            <a:pPr marL="285750" indent="-285750"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/>
                </a:solidFill>
              </a:rPr>
              <a:t>Alpine County Water Agency</a:t>
            </a:r>
          </a:p>
          <a:p>
            <a:pPr marL="285750" indent="-285750"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/>
                </a:solidFill>
              </a:rPr>
              <a:t>Amador County</a:t>
            </a:r>
          </a:p>
          <a:p>
            <a:pPr marL="285750" lvl="0" indent="-285750"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/>
                </a:solidFill>
              </a:rPr>
              <a:t>Amador Water Agency</a:t>
            </a:r>
          </a:p>
          <a:p>
            <a:pPr marL="285750" lvl="0" indent="-285750"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/>
                </a:solidFill>
              </a:rPr>
              <a:t>Jackson Valley Irrigation District</a:t>
            </a:r>
          </a:p>
          <a:p>
            <a:pPr lvl="0">
              <a:buSzPct val="90000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lvl="0" indent="-285750"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/>
                </a:solidFill>
              </a:rPr>
              <a:t> Calaveras County</a:t>
            </a:r>
          </a:p>
          <a:p>
            <a:pPr marL="285750" lvl="0" indent="-285750"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/>
                </a:solidFill>
              </a:rPr>
              <a:t> Calaveras County Water District</a:t>
            </a:r>
          </a:p>
          <a:p>
            <a:pPr marL="285750" lvl="0" indent="-285750"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/>
                </a:solidFill>
              </a:rPr>
              <a:t> Calaveras Public Utilities District</a:t>
            </a:r>
          </a:p>
          <a:p>
            <a:pPr marL="285750" lvl="0" indent="-285750"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/>
                </a:solidFill>
              </a:rPr>
              <a:t> East Bay MUD</a:t>
            </a:r>
            <a:endParaRPr lang="en-US" dirty="0"/>
          </a:p>
          <a:p>
            <a:pPr>
              <a:buSzPct val="90000"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53134" y="3962514"/>
            <a:ext cx="244294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Member</a:t>
            </a:r>
            <a:r>
              <a:rPr kumimoji="0" lang="en-US" sz="2000" b="0" i="0" u="sng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 Agencies</a:t>
            </a:r>
            <a:endParaRPr kumimoji="0" lang="en-US" sz="2000" b="0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5374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 idx="4294967295"/>
          </p:nvPr>
        </p:nvSpPr>
        <p:spPr>
          <a:xfrm>
            <a:off x="2876266" y="133352"/>
            <a:ext cx="6496334" cy="13335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 defTabSz="839787">
              <a:defRPr sz="1400"/>
            </a:pPr>
            <a:r>
              <a:rPr lang="en-US" sz="2800" dirty="0"/>
              <a:t>Overview of UMRWA and the </a:t>
            </a:r>
            <a:br>
              <a:rPr lang="en-US" sz="2800" dirty="0"/>
            </a:br>
            <a:r>
              <a:rPr lang="en-US" sz="2800" dirty="0"/>
              <a:t>Master Stewardship Agreement (MSA)</a:t>
            </a:r>
            <a:endParaRPr sz="2800" dirty="0"/>
          </a:p>
        </p:txBody>
      </p:sp>
      <p:sp>
        <p:nvSpPr>
          <p:cNvPr id="140" name="Shape 140"/>
          <p:cNvSpPr>
            <a:spLocks noGrp="1"/>
          </p:cNvSpPr>
          <p:nvPr>
            <p:ph type="body" idx="4294967295"/>
          </p:nvPr>
        </p:nvSpPr>
        <p:spPr>
          <a:xfrm>
            <a:off x="2041525" y="1466851"/>
            <a:ext cx="6950075" cy="539114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en-US" sz="2200" dirty="0"/>
              <a:t>Signed in May 2016; Describes UMRWA’s and USFS’s interests</a:t>
            </a:r>
            <a:endParaRPr lang="en-US" sz="2200" baseline="30000" dirty="0"/>
          </a:p>
          <a:p>
            <a:r>
              <a:rPr lang="en-US" sz="2200" dirty="0"/>
              <a:t>Focuses on Collaborative Forest Landscape Restoration Project</a:t>
            </a:r>
            <a:endParaRPr lang="en-US" sz="2200" baseline="30000" dirty="0"/>
          </a:p>
          <a:p>
            <a:r>
              <a:rPr lang="en-US" sz="2200" dirty="0"/>
              <a:t>Delineates UMRWA’s role and responsibilities: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/>
              <a:t>Maintain planning, management and financial capabilities</a:t>
            </a:r>
            <a:endParaRPr lang="en-US" baseline="30000" dirty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/>
              <a:t>Explore project funding opportunities and apply for grants</a:t>
            </a:r>
            <a:endParaRPr lang="en-US" baseline="30000" dirty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/>
              <a:t>Work w/USFS to develop Supplemental Project Agreements (SPAs)</a:t>
            </a:r>
            <a:endParaRPr lang="en-US" baseline="30000" dirty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/>
              <a:t>Fulfill CEQA requirements for SPA projects</a:t>
            </a:r>
            <a:endParaRPr lang="en-US" baseline="30000" dirty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/>
              <a:t>Provide qualified personnel &amp; contractors to implement SPAs</a:t>
            </a:r>
            <a:endParaRPr lang="en-US" baseline="30000" dirty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/>
              <a:t>Assign representative to coordinate w/USFS and manage UMRWA contractors</a:t>
            </a:r>
          </a:p>
        </p:txBody>
      </p:sp>
    </p:spTree>
    <p:extLst>
      <p:ext uri="{BB962C8B-B14F-4D97-AF65-F5344CB8AC3E}">
        <p14:creationId xmlns:p14="http://schemas.microsoft.com/office/powerpoint/2010/main" val="416413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8485626" y="6221731"/>
            <a:ext cx="201174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title" idx="4294967295"/>
          </p:nvPr>
        </p:nvSpPr>
        <p:spPr>
          <a:xfrm>
            <a:off x="930714" y="84138"/>
            <a:ext cx="7554912" cy="54133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 defTabSz="839787">
              <a:defRPr sz="1400"/>
            </a:pPr>
            <a:r>
              <a:rPr lang="en-US" sz="2800" dirty="0"/>
              <a:t>Overview of UMRWA and the MSA</a:t>
            </a:r>
            <a:endParaRPr sz="2800" dirty="0"/>
          </a:p>
        </p:txBody>
      </p:sp>
      <p:pic>
        <p:nvPicPr>
          <p:cNvPr id="2" name="Picture 1" descr="171101 Hemlock Boundary_Map2.mxd cop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8" y="728407"/>
            <a:ext cx="8936234" cy="602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1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 idx="4294967295"/>
          </p:nvPr>
        </p:nvSpPr>
        <p:spPr>
          <a:xfrm>
            <a:off x="3114675" y="142876"/>
            <a:ext cx="6029325" cy="90328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 defTabSz="839787">
              <a:defRPr sz="1400"/>
            </a:pPr>
            <a:r>
              <a:rPr lang="en-US" sz="2800" dirty="0"/>
              <a:t>Overview of UMRWA </a:t>
            </a:r>
            <a:br>
              <a:rPr lang="en-US" sz="2800" dirty="0"/>
            </a:br>
            <a:r>
              <a:rPr lang="en-US" sz="2800" dirty="0"/>
              <a:t>Projects Funded through the MSA</a:t>
            </a:r>
            <a:endParaRPr sz="2800" dirty="0"/>
          </a:p>
        </p:txBody>
      </p:sp>
      <p:sp>
        <p:nvSpPr>
          <p:cNvPr id="140" name="Shape 140"/>
          <p:cNvSpPr>
            <a:spLocks noGrp="1"/>
          </p:cNvSpPr>
          <p:nvPr>
            <p:ph type="body" idx="4294967295"/>
          </p:nvPr>
        </p:nvSpPr>
        <p:spPr>
          <a:xfrm>
            <a:off x="2317750" y="1431608"/>
            <a:ext cx="6826250" cy="5173663"/>
          </a:xfrm>
          <a:prstGeom prst="rect">
            <a:avLst/>
          </a:prstGeom>
        </p:spPr>
        <p:txBody>
          <a:bodyPr lIns="0" tIns="0" rIns="0" bIns="0" anchor="t">
            <a:normAutofit fontScale="92500" lnSpcReduction="20000"/>
          </a:bodyPr>
          <a:lstStyle/>
          <a:p>
            <a:pPr>
              <a:spcBef>
                <a:spcPts val="600"/>
              </a:spcBef>
              <a:defRPr sz="2200"/>
            </a:pPr>
            <a:r>
              <a:rPr lang="en-US" sz="2600" dirty="0"/>
              <a:t>Implementing Three Hemlock Projects in the Stanislaus National Forest (SNF) Funded by SNC:</a:t>
            </a:r>
          </a:p>
          <a:p>
            <a:pPr>
              <a:spcBef>
                <a:spcPts val="600"/>
              </a:spcBef>
              <a:defRPr sz="2200"/>
            </a:pPr>
            <a:endParaRPr lang="en-US" sz="2400" dirty="0"/>
          </a:p>
          <a:p>
            <a:pPr>
              <a:spcBef>
                <a:spcPts val="600"/>
              </a:spcBef>
              <a:defRPr sz="2200"/>
            </a:pPr>
            <a:r>
              <a:rPr lang="en-US" sz="2400" u="sng" dirty="0"/>
              <a:t>Pumpkin Hollow (2017 through 2019): 927.5 acres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  <a:defRPr sz="2200"/>
            </a:pPr>
            <a:r>
              <a:rPr lang="en-US" sz="2400" dirty="0"/>
              <a:t>Mastication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  <a:defRPr sz="2200"/>
            </a:pPr>
            <a:r>
              <a:rPr lang="en-US" sz="2400" dirty="0"/>
              <a:t>Hand thinning small trees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  <a:defRPr sz="2200"/>
            </a:pPr>
            <a:r>
              <a:rPr lang="en-US" sz="2400" dirty="0"/>
              <a:t>Road maintenance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  <a:defRPr sz="2200"/>
            </a:pPr>
            <a:r>
              <a:rPr lang="en-US" sz="2400" dirty="0"/>
              <a:t>Mechanical thinning</a:t>
            </a:r>
          </a:p>
          <a:p>
            <a:pPr>
              <a:spcBef>
                <a:spcPts val="600"/>
              </a:spcBef>
              <a:defRPr sz="2200"/>
            </a:pPr>
            <a:r>
              <a:rPr lang="en-US" sz="2400" u="sng" dirty="0"/>
              <a:t>Cabbage Patch/Fore (2018 through 2020): 467.2 acres</a:t>
            </a:r>
          </a:p>
          <a:p>
            <a:pPr marL="342900" lvl="2" indent="-342900">
              <a:spcBef>
                <a:spcPts val="600"/>
              </a:spcBef>
              <a:buFont typeface="Arial"/>
              <a:buChar char="•"/>
              <a:defRPr sz="2200"/>
            </a:pPr>
            <a:r>
              <a:rPr lang="en-US" sz="2400" dirty="0"/>
              <a:t>Hand thinning small trees 182 acres</a:t>
            </a:r>
          </a:p>
          <a:p>
            <a:pPr marL="342900" lvl="2" indent="-342900">
              <a:spcBef>
                <a:spcPts val="600"/>
              </a:spcBef>
              <a:buFont typeface="Arial"/>
              <a:buChar char="•"/>
              <a:defRPr sz="2200"/>
            </a:pPr>
            <a:r>
              <a:rPr lang="en-US" sz="2400" dirty="0"/>
              <a:t>Mastication 285.2 acres</a:t>
            </a:r>
          </a:p>
          <a:p>
            <a:pPr>
              <a:spcBef>
                <a:spcPts val="600"/>
              </a:spcBef>
              <a:defRPr sz="2200"/>
            </a:pPr>
            <a:r>
              <a:rPr lang="en-US" sz="2400" u="sng" dirty="0"/>
              <a:t>Black Springs/West Calaveras Thin (2019 through 2021): 1200+ acres</a:t>
            </a:r>
          </a:p>
          <a:p>
            <a:pPr marL="342900" lvl="2" indent="-342900">
              <a:spcBef>
                <a:spcPts val="600"/>
              </a:spcBef>
              <a:buFont typeface="Arial"/>
              <a:buChar char="•"/>
              <a:defRPr sz="2200"/>
            </a:pPr>
            <a:r>
              <a:rPr lang="en-US" sz="2400" dirty="0"/>
              <a:t>Hand thinning small trees 812.2 acres</a:t>
            </a:r>
          </a:p>
          <a:p>
            <a:pPr marL="342900" lvl="2" indent="-342900">
              <a:spcBef>
                <a:spcPts val="600"/>
              </a:spcBef>
              <a:buFont typeface="Arial"/>
              <a:buChar char="•"/>
              <a:defRPr sz="2200"/>
            </a:pPr>
            <a:r>
              <a:rPr lang="en-US" sz="2400" dirty="0"/>
              <a:t>Mastication 416.4 acres</a:t>
            </a:r>
          </a:p>
          <a:p>
            <a:pPr lvl="2">
              <a:spcBef>
                <a:spcPts val="600"/>
              </a:spcBef>
              <a:defRPr sz="2200"/>
            </a:pP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937381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2800" b="1" dirty="0"/>
              <a:t>Procurement and Implementing Projects</a:t>
            </a:r>
          </a:p>
        </p:txBody>
      </p:sp>
      <p:pic>
        <p:nvPicPr>
          <p:cNvPr id="3" name="Picture 2" descr="WP_20170920_00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4807"/>
            <a:ext cx="3448161" cy="20396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0966" y="1243952"/>
            <a:ext cx="55130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1">
              <a:buFont typeface="Wingdings" panose="05000000000000000000" pitchFamily="2" charset="2"/>
              <a:buChar char="Ø"/>
            </a:pPr>
            <a:r>
              <a:rPr lang="en-US" sz="2400" b="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UMRWA prepares/solicits RFP </a:t>
            </a:r>
            <a:r>
              <a:rPr lang="en-US" sz="1600" b="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(30 day response time) </a:t>
            </a:r>
          </a:p>
          <a:p>
            <a:pPr marL="342900" indent="-342900" hangingPunct="1">
              <a:buFont typeface="Wingdings" panose="05000000000000000000" pitchFamily="2" charset="2"/>
              <a:buChar char="Ø"/>
            </a:pPr>
            <a:r>
              <a:rPr lang="en-US" sz="2400" b="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RFP based on SPA specifications</a:t>
            </a:r>
          </a:p>
          <a:p>
            <a:pPr marL="342900" indent="-342900" hangingPunct="1">
              <a:buFont typeface="Wingdings" panose="05000000000000000000" pitchFamily="2" charset="2"/>
              <a:buChar char="Ø"/>
            </a:pPr>
            <a:r>
              <a:rPr lang="en-US" sz="2400" b="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RFP responses scored/ranked in accordance Evaluation Criteria </a:t>
            </a:r>
            <a:r>
              <a:rPr lang="en-US" sz="1600" b="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(including 5% advantage for local companies)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1158" y="3260926"/>
            <a:ext cx="7212841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lvl="0" indent="-342900" hangingPunct="1">
              <a:buFont typeface="Wingdings" panose="05000000000000000000" pitchFamily="2" charset="2"/>
              <a:buChar char="Ø"/>
            </a:pPr>
            <a:r>
              <a:rPr lang="en-US" sz="2400" b="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Selection Committee (UMRWA &amp; USFS) recommends award to best qualified (price &amp; non-price criteria)</a:t>
            </a:r>
          </a:p>
          <a:p>
            <a:pPr marL="342900" lvl="0" indent="-342900" hangingPunct="1">
              <a:buFont typeface="Wingdings" panose="05000000000000000000" pitchFamily="2" charset="2"/>
              <a:buChar char="Ø"/>
            </a:pPr>
            <a:r>
              <a:rPr lang="en-US" sz="2400" b="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UMRWA Board of Directors makes award</a:t>
            </a:r>
          </a:p>
          <a:p>
            <a:pPr marL="342900" lvl="0" indent="-342900" hangingPunct="1">
              <a:buFont typeface="Wingdings" panose="05000000000000000000" pitchFamily="2" charset="2"/>
              <a:buChar char="Ø"/>
            </a:pPr>
            <a:r>
              <a:rPr lang="en-US" sz="2400" b="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UMRWA enters into “General Services Agreement” (Contract) with selected contractor</a:t>
            </a:r>
          </a:p>
          <a:p>
            <a:pPr marL="342900" lvl="0" indent="-342900" hangingPunct="1">
              <a:buFont typeface="Wingdings" panose="05000000000000000000" pitchFamily="2" charset="2"/>
              <a:buChar char="Ø"/>
            </a:pPr>
            <a:r>
              <a:rPr lang="en-US" sz="2400" b="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UMRWA administers contract with USFS oversight of completed work</a:t>
            </a:r>
          </a:p>
        </p:txBody>
      </p:sp>
    </p:spTree>
    <p:extLst>
      <p:ext uri="{BB962C8B-B14F-4D97-AF65-F5344CB8AC3E}">
        <p14:creationId xmlns:p14="http://schemas.microsoft.com/office/powerpoint/2010/main" val="2928689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28800" y="2914650"/>
            <a:ext cx="7315200" cy="37338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UMRWA General Services Agreement</a:t>
            </a:r>
            <a:r>
              <a:rPr lang="en-US" sz="2400" dirty="0"/>
              <a:t>: </a:t>
            </a:r>
          </a:p>
          <a:p>
            <a:pPr marL="342900" lvl="7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Contract between UMRWA and selected Contractor</a:t>
            </a:r>
          </a:p>
          <a:p>
            <a:pPr marL="342900" lvl="6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Includes UMRWA’s general contracting provisions </a:t>
            </a:r>
            <a:r>
              <a:rPr lang="en-US" sz="2400" i="1" dirty="0">
                <a:solidFill>
                  <a:prstClr val="black"/>
                </a:solidFill>
              </a:rPr>
              <a:t>and</a:t>
            </a:r>
            <a:r>
              <a:rPr lang="en-US" sz="2400" dirty="0">
                <a:solidFill>
                  <a:prstClr val="black"/>
                </a:solidFill>
              </a:rPr>
              <a:t> specific provisions based on USFS contracts, agreements and specifications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UMRWA’s Role</a:t>
            </a:r>
            <a:r>
              <a:rPr lang="en-US" sz="2400" dirty="0"/>
              <a:t>: oversight and administration of contract and grant agreements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Forest Service Role</a:t>
            </a:r>
            <a:r>
              <a:rPr lang="en-US" sz="2400" dirty="0">
                <a:solidFill>
                  <a:prstClr val="black"/>
                </a:solidFill>
              </a:rPr>
              <a:t>: ensuring UMRWA meets the terms of the Stewardship Agreement with USFS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2313" y="526214"/>
            <a:ext cx="3197225" cy="1868488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UMRWA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General 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 Services 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   Agreement</a:t>
            </a:r>
          </a:p>
        </p:txBody>
      </p:sp>
      <p:pic>
        <p:nvPicPr>
          <p:cNvPr id="4" name="Picture 3" descr="WP_20170914_00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088" y="150420"/>
            <a:ext cx="4657912" cy="26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6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742" y="105626"/>
            <a:ext cx="5885688" cy="83820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UMRWA General Services Agreement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8850" y="1457623"/>
            <a:ext cx="6993836" cy="255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Scope of Work and Project Map</a:t>
            </a:r>
            <a:r>
              <a:rPr lang="en-US" sz="2200" b="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work descriptions and requirements; map with units, streams, roads, etc.</a:t>
            </a:r>
          </a:p>
          <a:p>
            <a:pPr marL="342900" indent="-34290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Insurance Requirements and Certificates</a:t>
            </a:r>
          </a:p>
          <a:p>
            <a:pPr marL="342900" indent="-34290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Payment Terms and Procedures</a:t>
            </a:r>
          </a:p>
          <a:p>
            <a:pPr marL="342900" indent="-34290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0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7948" y="3569503"/>
            <a:ext cx="7130003" cy="309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Requirements</a:t>
            </a:r>
            <a:r>
              <a:rPr lang="en-US" sz="2200" b="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general provisions related to changes, workmanship, termination, etc.</a:t>
            </a:r>
          </a:p>
          <a:p>
            <a:pPr marL="342900" indent="-34290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Specifications for Operations</a:t>
            </a:r>
            <a:r>
              <a:rPr lang="en-US" sz="2200" b="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standard and specific USFS provisions for resource protection and operations (fire, streams, cultural resources, weed prevention, etc.)</a:t>
            </a:r>
          </a:p>
          <a:p>
            <a:pPr marL="342900" indent="-34290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Contractor’s RFP Response</a:t>
            </a:r>
            <a:r>
              <a:rPr lang="en-US" sz="2200" b="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becomes part of contract</a:t>
            </a:r>
          </a:p>
        </p:txBody>
      </p:sp>
    </p:spTree>
    <p:extLst>
      <p:ext uri="{BB962C8B-B14F-4D97-AF65-F5344CB8AC3E}">
        <p14:creationId xmlns:p14="http://schemas.microsoft.com/office/powerpoint/2010/main" val="259320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43100" y="1209675"/>
            <a:ext cx="7000875" cy="553402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Ensure full Partner and USFS collaboration on project design and specifications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Ensure responsive/effective support by USFS staff responsible for stewardship mgmt.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Avoid Partner taking on marginal timber removal projects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Conduct annual Partner &amp; USFS 'lessons learned’ meeting.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Honor fundamental roles: Partner works for FS, contractors work for Partner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Maintain clearly defined and documented roles and delegations of authorities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Ensure clear and timely performance of field tasks and work acceptance (to facilitate timely Contractor payments)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1237430"/>
          </a:xfrm>
        </p:spPr>
        <p:txBody>
          <a:bodyPr/>
          <a:lstStyle/>
          <a:p>
            <a:pPr algn="r"/>
            <a:r>
              <a:rPr lang="en-US" sz="2800" dirty="0"/>
              <a:t>Lessons Learned for </a:t>
            </a:r>
            <a:br>
              <a:rPr lang="en-US" sz="2800" dirty="0"/>
            </a:br>
            <a:r>
              <a:rPr lang="en-US" sz="2800" dirty="0"/>
              <a:t>Achieving Successful Outcomes</a:t>
            </a:r>
          </a:p>
        </p:txBody>
      </p:sp>
    </p:spTree>
    <p:extLst>
      <p:ext uri="{BB962C8B-B14F-4D97-AF65-F5344CB8AC3E}">
        <p14:creationId xmlns:p14="http://schemas.microsoft.com/office/powerpoint/2010/main" val="2426409246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1992</TotalTime>
  <Words>833</Words>
  <Application>Microsoft Office PowerPoint</Application>
  <PresentationFormat>On-screen Show (4:3)</PresentationFormat>
  <Paragraphs>98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Helvetica</vt:lpstr>
      <vt:lpstr>Helvetica Neue</vt:lpstr>
      <vt:lpstr>Tahoma</vt:lpstr>
      <vt:lpstr>Wingdings</vt:lpstr>
      <vt:lpstr>1_Default</vt:lpstr>
      <vt:lpstr> For Amador Calaveras Consensus Group  November 18, 2020  Karen Quidachay and Patricia Ferrell Landmark Environmental, Inc.  Representing the Upper Mokelumne River Watershed Authority  FOCUS: Procurement and Implementation Lessons Learned</vt:lpstr>
      <vt:lpstr>Overview of UMRWA  and the MSA</vt:lpstr>
      <vt:lpstr>Overview of UMRWA and the  Master Stewardship Agreement (MSA)</vt:lpstr>
      <vt:lpstr>Overview of UMRWA and the MSA</vt:lpstr>
      <vt:lpstr>Overview of UMRWA  Projects Funded through the MSA</vt:lpstr>
      <vt:lpstr>Procurement and Implementing Projects</vt:lpstr>
      <vt:lpstr>UMRWA General    Services      Agreement</vt:lpstr>
      <vt:lpstr>UMRWA General Services Agreement</vt:lpstr>
      <vt:lpstr>Lessons Learned for  Achieving Successful Outcomes</vt:lpstr>
      <vt:lpstr>Recommendations</vt:lpstr>
      <vt:lpstr>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Regular Meeting of the UMRWA Board of Directors April 28, 2017</dc:title>
  <dc:creator>timber beast</dc:creator>
  <cp:lastModifiedBy>Karen Quidachay</cp:lastModifiedBy>
  <cp:revision>161</cp:revision>
  <cp:lastPrinted>2018-04-26T19:07:31Z</cp:lastPrinted>
  <dcterms:modified xsi:type="dcterms:W3CDTF">2020-11-11T17:40:30Z</dcterms:modified>
</cp:coreProperties>
</file>