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3" r:id="rId1"/>
  </p:sldMasterIdLst>
  <p:notesMasterIdLst>
    <p:notesMasterId r:id="rId17"/>
  </p:notesMasterIdLst>
  <p:sldIdLst>
    <p:sldId id="256" r:id="rId2"/>
    <p:sldId id="269" r:id="rId3"/>
    <p:sldId id="257" r:id="rId4"/>
    <p:sldId id="258" r:id="rId5"/>
    <p:sldId id="259" r:id="rId6"/>
    <p:sldId id="260" r:id="rId7"/>
    <p:sldId id="266" r:id="rId8"/>
    <p:sldId id="272" r:id="rId9"/>
    <p:sldId id="262" r:id="rId10"/>
    <p:sldId id="263" r:id="rId11"/>
    <p:sldId id="270" r:id="rId12"/>
    <p:sldId id="265" r:id="rId13"/>
    <p:sldId id="271" r:id="rId14"/>
    <p:sldId id="267" r:id="rId15"/>
    <p:sldId id="26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386"/>
    <p:restoredTop sz="93041"/>
  </p:normalViewPr>
  <p:slideViewPr>
    <p:cSldViewPr snapToGrid="0" snapToObjects="1">
      <p:cViewPr varScale="1">
        <p:scale>
          <a:sx n="162" d="100"/>
          <a:sy n="162" d="100"/>
        </p:scale>
        <p:origin x="1136"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B68875-38AA-B940-8C0C-F5EB872E047B}" type="datetimeFigureOut">
              <a:rPr lang="en-US" smtClean="0"/>
              <a:t>10/23/20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325E21-8D8A-4445-93D3-2E777773912F}" type="slidenum">
              <a:rPr lang="en-US" smtClean="0"/>
              <a:t>‹#›</a:t>
            </a:fld>
            <a:endParaRPr lang="en-US"/>
          </a:p>
        </p:txBody>
      </p:sp>
    </p:spTree>
    <p:extLst>
      <p:ext uri="{BB962C8B-B14F-4D97-AF65-F5344CB8AC3E}">
        <p14:creationId xmlns:p14="http://schemas.microsoft.com/office/powerpoint/2010/main" val="1795149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2A34EA5C-1489-9A41-A0E4-4D79E1CCB412}" type="datetime1">
              <a:rPr lang="en-US" smtClean="0"/>
              <a:t>10/23/20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853002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EF708E-349A-4F47-A7FA-678E26DFDC18}" type="datetime1">
              <a:rPr lang="en-US" smtClean="0"/>
              <a:t>10/23/20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218129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9B1C1F-D87A-864C-9C1F-1D06A2F07FB4}" type="datetime1">
              <a:rPr lang="en-US" smtClean="0"/>
              <a:t>10/23/20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20716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1C75447-B20B-4044-B82F-DB0BD3F62336}" type="datetime1">
              <a:rPr lang="en-US" smtClean="0"/>
              <a:t>10/23/20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037534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8F5DA7BD-B263-A543-8A36-F738B81C0D7A}" type="datetime1">
              <a:rPr lang="en-US" smtClean="0"/>
              <a:t>10/23/20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654098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DBCF39E1-E4CB-2B4B-9545-D4EC137C6FB1}" type="datetime1">
              <a:rPr lang="en-US" smtClean="0"/>
              <a:t>10/23/20</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049348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ADCA348F-C29C-A14D-BF8A-1DF2414CFA4D}" type="datetime1">
              <a:rPr lang="en-US" smtClean="0"/>
              <a:t>10/23/20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7287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66B5FB8-CF25-874B-B14E-5E095A00C7E3}" type="datetime1">
              <a:rPr lang="en-US" smtClean="0"/>
              <a:t>10/23/20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733613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57E0EF-62CB-6F4C-B7F2-1238194F0AFD}" type="datetime1">
              <a:rPr lang="en-US" smtClean="0"/>
              <a:t>10/23/20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935778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FD29D951-64A0-3349-AB72-3BEDD0A609D3}" type="datetime1">
              <a:rPr lang="en-US" smtClean="0"/>
              <a:t>10/23/20</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40344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7BD8D603-1170-064D-8B1D-19E4D7DC6031}" type="datetime1">
              <a:rPr lang="en-US" smtClean="0"/>
              <a:t>10/23/20</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6611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F494BC1A-C669-E849-A099-D6D31F14E8E7}" type="datetime1">
              <a:rPr lang="en-US" smtClean="0"/>
              <a:t>10/23/20</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38196668"/>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01294-B4C6-154D-BF33-71234793B2AB}"/>
              </a:ext>
            </a:extLst>
          </p:cNvPr>
          <p:cNvSpPr>
            <a:spLocks noGrp="1"/>
          </p:cNvSpPr>
          <p:nvPr>
            <p:ph type="ctrTitle"/>
          </p:nvPr>
        </p:nvSpPr>
        <p:spPr>
          <a:xfrm>
            <a:off x="1380067" y="575733"/>
            <a:ext cx="9211733" cy="3456931"/>
          </a:xfrm>
        </p:spPr>
        <p:txBody>
          <a:bodyPr>
            <a:normAutofit fontScale="90000"/>
          </a:bodyPr>
          <a:lstStyle/>
          <a:p>
            <a:r>
              <a:rPr lang="en-US" sz="8000" dirty="0"/>
              <a:t>ACCG Hemlock Planning area Field </a:t>
            </a:r>
            <a:r>
              <a:rPr lang="en-US" sz="8000" dirty="0" err="1"/>
              <a:t>TRip</a:t>
            </a:r>
            <a:endParaRPr lang="en-US" sz="8000" dirty="0"/>
          </a:p>
        </p:txBody>
      </p:sp>
      <p:sp>
        <p:nvSpPr>
          <p:cNvPr id="3" name="Subtitle 2">
            <a:extLst>
              <a:ext uri="{FF2B5EF4-FFF2-40B4-BE49-F238E27FC236}">
                <a16:creationId xmlns:a16="http://schemas.microsoft.com/office/drawing/2014/main" id="{DEEDB10F-8F23-7B46-B50A-1D967C6A7A33}"/>
              </a:ext>
            </a:extLst>
          </p:cNvPr>
          <p:cNvSpPr>
            <a:spLocks noGrp="1"/>
          </p:cNvSpPr>
          <p:nvPr>
            <p:ph type="subTitle" idx="1"/>
          </p:nvPr>
        </p:nvSpPr>
        <p:spPr/>
        <p:txBody>
          <a:bodyPr>
            <a:normAutofit fontScale="85000" lnSpcReduction="10000"/>
          </a:bodyPr>
          <a:lstStyle/>
          <a:p>
            <a:r>
              <a:rPr lang="en-US" dirty="0"/>
              <a:t>September 22, 2020</a:t>
            </a:r>
          </a:p>
          <a:p>
            <a:r>
              <a:rPr lang="en-US" dirty="0"/>
              <a:t>Stanislaus National Forest, Calaveras Ranger District</a:t>
            </a:r>
          </a:p>
          <a:p>
            <a:r>
              <a:rPr lang="en-US" dirty="0"/>
              <a:t>By Rich Farrington, Upper Mokelumne River Watershed Authority, UMRWA</a:t>
            </a:r>
          </a:p>
        </p:txBody>
      </p:sp>
      <p:sp>
        <p:nvSpPr>
          <p:cNvPr id="4" name="Slide Number Placeholder 3">
            <a:extLst>
              <a:ext uri="{FF2B5EF4-FFF2-40B4-BE49-F238E27FC236}">
                <a16:creationId xmlns:a16="http://schemas.microsoft.com/office/drawing/2014/main" id="{41A1CA59-E621-124D-8191-E7DF467A370C}"/>
              </a:ext>
            </a:extLst>
          </p:cNvPr>
          <p:cNvSpPr>
            <a:spLocks noGrp="1"/>
          </p:cNvSpPr>
          <p:nvPr>
            <p:ph type="sldNum" sz="quarter" idx="12"/>
          </p:nvPr>
        </p:nvSpPr>
        <p:spPr/>
        <p:txBody>
          <a:bodyPr/>
          <a:lstStyle/>
          <a:p>
            <a:fld id="{4FAB73BC-B049-4115-A692-8D63A059BFB8}" type="slidenum">
              <a:rPr lang="en-US" smtClean="0"/>
              <a:pPr/>
              <a:t>1</a:t>
            </a:fld>
            <a:endParaRPr lang="en-US" dirty="0"/>
          </a:p>
        </p:txBody>
      </p:sp>
    </p:spTree>
    <p:extLst>
      <p:ext uri="{BB962C8B-B14F-4D97-AF65-F5344CB8AC3E}">
        <p14:creationId xmlns:p14="http://schemas.microsoft.com/office/powerpoint/2010/main" val="1916889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5C41294-4AC0-7443-99B8-23707A08D65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0037" y="0"/>
            <a:ext cx="5157618" cy="6881656"/>
          </a:xfrm>
        </p:spPr>
      </p:pic>
      <p:sp>
        <p:nvSpPr>
          <p:cNvPr id="3" name="TextBox 2">
            <a:extLst>
              <a:ext uri="{FF2B5EF4-FFF2-40B4-BE49-F238E27FC236}">
                <a16:creationId xmlns:a16="http://schemas.microsoft.com/office/drawing/2014/main" id="{9E03E593-4087-DE49-BA9B-9DCB88438C83}"/>
              </a:ext>
            </a:extLst>
          </p:cNvPr>
          <p:cNvSpPr txBox="1"/>
          <p:nvPr/>
        </p:nvSpPr>
        <p:spPr>
          <a:xfrm>
            <a:off x="894523" y="2638425"/>
            <a:ext cx="4126794" cy="1846659"/>
          </a:xfrm>
          <a:prstGeom prst="rect">
            <a:avLst/>
          </a:prstGeom>
          <a:noFill/>
        </p:spPr>
        <p:txBody>
          <a:bodyPr wrap="square" rtlCol="0">
            <a:spAutoFit/>
          </a:bodyPr>
          <a:lstStyle/>
          <a:p>
            <a:r>
              <a:rPr lang="en-US" sz="2400" dirty="0">
                <a:solidFill>
                  <a:schemeClr val="accent6">
                    <a:lumMod val="50000"/>
                  </a:schemeClr>
                </a:solidFill>
              </a:rPr>
              <a:t>Trees cut and stacked by Feller </a:t>
            </a:r>
            <a:r>
              <a:rPr lang="en-US" sz="2400" dirty="0" err="1">
                <a:solidFill>
                  <a:schemeClr val="accent6">
                    <a:lumMod val="50000"/>
                  </a:schemeClr>
                </a:solidFill>
              </a:rPr>
              <a:t>Buncher</a:t>
            </a:r>
            <a:r>
              <a:rPr lang="en-US" sz="2400" dirty="0">
                <a:solidFill>
                  <a:schemeClr val="accent6">
                    <a:lumMod val="50000"/>
                  </a:schemeClr>
                </a:solidFill>
              </a:rPr>
              <a:t> to be dragged to the </a:t>
            </a:r>
            <a:r>
              <a:rPr lang="en-US" sz="2400" dirty="0" err="1">
                <a:solidFill>
                  <a:schemeClr val="accent6">
                    <a:lumMod val="50000"/>
                  </a:schemeClr>
                </a:solidFill>
              </a:rPr>
              <a:t>Delimber</a:t>
            </a:r>
            <a:r>
              <a:rPr lang="en-US" sz="2400" dirty="0">
                <a:solidFill>
                  <a:schemeClr val="accent6">
                    <a:lumMod val="50000"/>
                  </a:schemeClr>
                </a:solidFill>
              </a:rPr>
              <a:t> by rubber tired skidder.</a:t>
            </a:r>
          </a:p>
          <a:p>
            <a:endParaRPr lang="en-US" dirty="0"/>
          </a:p>
        </p:txBody>
      </p:sp>
      <p:sp>
        <p:nvSpPr>
          <p:cNvPr id="6" name="Title 5">
            <a:extLst>
              <a:ext uri="{FF2B5EF4-FFF2-40B4-BE49-F238E27FC236}">
                <a16:creationId xmlns:a16="http://schemas.microsoft.com/office/drawing/2014/main" id="{FB25C4C9-DBAB-F649-B5D9-65942BA829F0}"/>
              </a:ext>
            </a:extLst>
          </p:cNvPr>
          <p:cNvSpPr>
            <a:spLocks noGrp="1"/>
          </p:cNvSpPr>
          <p:nvPr>
            <p:ph type="title"/>
          </p:nvPr>
        </p:nvSpPr>
        <p:spPr>
          <a:xfrm>
            <a:off x="239742" y="536535"/>
            <a:ext cx="5798451" cy="1071549"/>
          </a:xfrm>
        </p:spPr>
        <p:txBody>
          <a:bodyPr/>
          <a:lstStyle/>
          <a:p>
            <a:r>
              <a:rPr lang="en-US" dirty="0"/>
              <a:t>Log bunch</a:t>
            </a:r>
          </a:p>
        </p:txBody>
      </p:sp>
      <p:sp>
        <p:nvSpPr>
          <p:cNvPr id="7" name="Slide Number Placeholder 6">
            <a:extLst>
              <a:ext uri="{FF2B5EF4-FFF2-40B4-BE49-F238E27FC236}">
                <a16:creationId xmlns:a16="http://schemas.microsoft.com/office/drawing/2014/main" id="{EDADAF46-2727-454D-977B-736D1FAE76AE}"/>
              </a:ext>
            </a:extLst>
          </p:cNvPr>
          <p:cNvSpPr>
            <a:spLocks noGrp="1"/>
          </p:cNvSpPr>
          <p:nvPr>
            <p:ph type="sldNum" sz="quarter" idx="12"/>
          </p:nvPr>
        </p:nvSpPr>
        <p:spPr/>
        <p:txBody>
          <a:bodyPr/>
          <a:lstStyle/>
          <a:p>
            <a:fld id="{4FAB73BC-B049-4115-A692-8D63A059BFB8}" type="slidenum">
              <a:rPr lang="en-US" smtClean="0"/>
              <a:t>10</a:t>
            </a:fld>
            <a:endParaRPr lang="en-US"/>
          </a:p>
        </p:txBody>
      </p:sp>
    </p:spTree>
    <p:extLst>
      <p:ext uri="{BB962C8B-B14F-4D97-AF65-F5344CB8AC3E}">
        <p14:creationId xmlns:p14="http://schemas.microsoft.com/office/powerpoint/2010/main" val="3028128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B50B88-9B29-F742-A89B-63AF6011FD20}"/>
              </a:ext>
            </a:extLst>
          </p:cNvPr>
          <p:cNvPicPr>
            <a:picLocks noChangeAspect="1"/>
          </p:cNvPicPr>
          <p:nvPr/>
        </p:nvPicPr>
        <p:blipFill>
          <a:blip r:embed="rId2"/>
          <a:stretch>
            <a:fillRect/>
          </a:stretch>
        </p:blipFill>
        <p:spPr>
          <a:xfrm>
            <a:off x="766204" y="0"/>
            <a:ext cx="4437104" cy="7168169"/>
          </a:xfrm>
          <a:prstGeom prst="rect">
            <a:avLst/>
          </a:prstGeom>
        </p:spPr>
      </p:pic>
      <p:sp>
        <p:nvSpPr>
          <p:cNvPr id="7" name="Content Placeholder 6">
            <a:extLst>
              <a:ext uri="{FF2B5EF4-FFF2-40B4-BE49-F238E27FC236}">
                <a16:creationId xmlns:a16="http://schemas.microsoft.com/office/drawing/2014/main" id="{1A1A6755-547D-A942-AE27-6684C2364A6C}"/>
              </a:ext>
            </a:extLst>
          </p:cNvPr>
          <p:cNvSpPr>
            <a:spLocks noGrp="1"/>
          </p:cNvSpPr>
          <p:nvPr>
            <p:ph idx="1"/>
          </p:nvPr>
        </p:nvSpPr>
        <p:spPr>
          <a:xfrm>
            <a:off x="6401828" y="1849769"/>
            <a:ext cx="4649799" cy="3195197"/>
          </a:xfrm>
        </p:spPr>
        <p:txBody>
          <a:bodyPr/>
          <a:lstStyle/>
          <a:p>
            <a:pPr marL="0" indent="0">
              <a:buNone/>
            </a:pPr>
            <a:r>
              <a:rPr lang="en-US" sz="2400" dirty="0">
                <a:solidFill>
                  <a:schemeClr val="accent6">
                    <a:lumMod val="50000"/>
                  </a:schemeClr>
                </a:solidFill>
              </a:rPr>
              <a:t>The Faller cut one tree in the time it took for the Feller </a:t>
            </a:r>
            <a:r>
              <a:rPr lang="en-US" sz="2400" dirty="0" err="1">
                <a:solidFill>
                  <a:schemeClr val="accent6">
                    <a:lumMod val="50000"/>
                  </a:schemeClr>
                </a:solidFill>
              </a:rPr>
              <a:t>Buncher</a:t>
            </a:r>
            <a:r>
              <a:rPr lang="en-US" sz="2400" dirty="0">
                <a:solidFill>
                  <a:schemeClr val="accent6">
                    <a:lumMod val="50000"/>
                  </a:schemeClr>
                </a:solidFill>
              </a:rPr>
              <a:t> to cut and stack five trees. It would take the faller about 1-2 hours to buck and delimb one tree. The </a:t>
            </a:r>
            <a:r>
              <a:rPr lang="en-US" sz="2400" dirty="0" err="1">
                <a:solidFill>
                  <a:schemeClr val="accent6">
                    <a:lumMod val="50000"/>
                  </a:schemeClr>
                </a:solidFill>
              </a:rPr>
              <a:t>Delimber</a:t>
            </a:r>
            <a:r>
              <a:rPr lang="en-US" sz="2400" dirty="0">
                <a:solidFill>
                  <a:schemeClr val="accent6">
                    <a:lumMod val="50000"/>
                  </a:schemeClr>
                </a:solidFill>
              </a:rPr>
              <a:t> could do 5 trees in about 15 minutes.</a:t>
            </a:r>
          </a:p>
          <a:p>
            <a:endParaRPr lang="en-US" dirty="0"/>
          </a:p>
        </p:txBody>
      </p:sp>
      <p:sp>
        <p:nvSpPr>
          <p:cNvPr id="10" name="Slide Number Placeholder 9">
            <a:extLst>
              <a:ext uri="{FF2B5EF4-FFF2-40B4-BE49-F238E27FC236}">
                <a16:creationId xmlns:a16="http://schemas.microsoft.com/office/drawing/2014/main" id="{B99F335F-6A78-BB4C-8CF0-DC731D9337C1}"/>
              </a:ext>
            </a:extLst>
          </p:cNvPr>
          <p:cNvSpPr>
            <a:spLocks noGrp="1"/>
          </p:cNvSpPr>
          <p:nvPr>
            <p:ph type="sldNum" sz="quarter" idx="12"/>
          </p:nvPr>
        </p:nvSpPr>
        <p:spPr/>
        <p:txBody>
          <a:bodyPr/>
          <a:lstStyle/>
          <a:p>
            <a:fld id="{4FAB73BC-B049-4115-A692-8D63A059BFB8}" type="slidenum">
              <a:rPr lang="en-US" smtClean="0"/>
              <a:t>11</a:t>
            </a:fld>
            <a:endParaRPr lang="en-US"/>
          </a:p>
        </p:txBody>
      </p:sp>
    </p:spTree>
    <p:extLst>
      <p:ext uri="{BB962C8B-B14F-4D97-AF65-F5344CB8AC3E}">
        <p14:creationId xmlns:p14="http://schemas.microsoft.com/office/powerpoint/2010/main" val="387648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208B9D3-D553-B143-BC98-47B8E765E39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278" b="5712"/>
          <a:stretch/>
        </p:blipFill>
        <p:spPr>
          <a:xfrm>
            <a:off x="7128931" y="0"/>
            <a:ext cx="4114801" cy="6906976"/>
          </a:xfrm>
        </p:spPr>
      </p:pic>
      <p:sp>
        <p:nvSpPr>
          <p:cNvPr id="3" name="TextBox 2">
            <a:extLst>
              <a:ext uri="{FF2B5EF4-FFF2-40B4-BE49-F238E27FC236}">
                <a16:creationId xmlns:a16="http://schemas.microsoft.com/office/drawing/2014/main" id="{CFEDB7E6-ED63-8042-BD20-6CBC0A04AD2E}"/>
              </a:ext>
            </a:extLst>
          </p:cNvPr>
          <p:cNvSpPr txBox="1"/>
          <p:nvPr/>
        </p:nvSpPr>
        <p:spPr>
          <a:xfrm>
            <a:off x="1355149" y="2059799"/>
            <a:ext cx="4493858" cy="1846659"/>
          </a:xfrm>
          <a:prstGeom prst="rect">
            <a:avLst/>
          </a:prstGeom>
          <a:noFill/>
        </p:spPr>
        <p:txBody>
          <a:bodyPr wrap="square" rtlCol="0">
            <a:spAutoFit/>
          </a:bodyPr>
          <a:lstStyle/>
          <a:p>
            <a:r>
              <a:rPr lang="en-US" sz="2400" dirty="0">
                <a:solidFill>
                  <a:schemeClr val="accent6">
                    <a:lumMod val="50000"/>
                  </a:schemeClr>
                </a:solidFill>
              </a:rPr>
              <a:t>Brian McCrory, Stanislaus NF Contracting officer, explaining </a:t>
            </a:r>
            <a:r>
              <a:rPr lang="en-US" sz="2400" dirty="0" err="1">
                <a:solidFill>
                  <a:schemeClr val="accent6">
                    <a:lumMod val="50000"/>
                  </a:schemeClr>
                </a:solidFill>
              </a:rPr>
              <a:t>DxP</a:t>
            </a:r>
            <a:r>
              <a:rPr lang="en-US" sz="2400" dirty="0">
                <a:solidFill>
                  <a:schemeClr val="accent6">
                    <a:lumMod val="50000"/>
                  </a:schemeClr>
                </a:solidFill>
              </a:rPr>
              <a:t> authority from Congress &amp; how gaps can be marked separately.</a:t>
            </a:r>
          </a:p>
          <a:p>
            <a:endParaRPr lang="en-US" dirty="0"/>
          </a:p>
        </p:txBody>
      </p:sp>
      <p:sp>
        <p:nvSpPr>
          <p:cNvPr id="7" name="Slide Number Placeholder 6">
            <a:extLst>
              <a:ext uri="{FF2B5EF4-FFF2-40B4-BE49-F238E27FC236}">
                <a16:creationId xmlns:a16="http://schemas.microsoft.com/office/drawing/2014/main" id="{0ACDAF14-06AB-294F-B845-431C382B46FF}"/>
              </a:ext>
            </a:extLst>
          </p:cNvPr>
          <p:cNvSpPr>
            <a:spLocks noGrp="1"/>
          </p:cNvSpPr>
          <p:nvPr>
            <p:ph type="sldNum" sz="quarter" idx="12"/>
          </p:nvPr>
        </p:nvSpPr>
        <p:spPr/>
        <p:txBody>
          <a:bodyPr/>
          <a:lstStyle/>
          <a:p>
            <a:fld id="{4FAB73BC-B049-4115-A692-8D63A059BFB8}" type="slidenum">
              <a:rPr lang="en-US" smtClean="0"/>
              <a:t>12</a:t>
            </a:fld>
            <a:endParaRPr lang="en-US"/>
          </a:p>
        </p:txBody>
      </p:sp>
    </p:spTree>
    <p:extLst>
      <p:ext uri="{BB962C8B-B14F-4D97-AF65-F5344CB8AC3E}">
        <p14:creationId xmlns:p14="http://schemas.microsoft.com/office/powerpoint/2010/main" val="124370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46A35-5C99-4745-AC5A-8CC5FA66F623}"/>
              </a:ext>
            </a:extLst>
          </p:cNvPr>
          <p:cNvSpPr>
            <a:spLocks noGrp="1"/>
          </p:cNvSpPr>
          <p:nvPr>
            <p:ph type="title"/>
          </p:nvPr>
        </p:nvSpPr>
        <p:spPr>
          <a:xfrm>
            <a:off x="1387074" y="1760558"/>
            <a:ext cx="3760075" cy="2409129"/>
          </a:xfrm>
        </p:spPr>
        <p:txBody>
          <a:bodyPr>
            <a:normAutofit/>
          </a:bodyPr>
          <a:lstStyle/>
          <a:p>
            <a:r>
              <a:rPr lang="en-US" dirty="0"/>
              <a:t>Stop 4: </a:t>
            </a:r>
            <a:r>
              <a:rPr lang="en-US" dirty="0" err="1"/>
              <a:t>Delimber</a:t>
            </a:r>
            <a:r>
              <a:rPr lang="en-US" dirty="0"/>
              <a:t> Demonstration. </a:t>
            </a:r>
            <a:br>
              <a:rPr lang="en-US" dirty="0"/>
            </a:br>
            <a:endParaRPr lang="en-US" dirty="0"/>
          </a:p>
        </p:txBody>
      </p:sp>
      <p:pic>
        <p:nvPicPr>
          <p:cNvPr id="6" name="Content Placeholder 5">
            <a:extLst>
              <a:ext uri="{FF2B5EF4-FFF2-40B4-BE49-F238E27FC236}">
                <a16:creationId xmlns:a16="http://schemas.microsoft.com/office/drawing/2014/main" id="{0576AE66-D680-2341-978D-1E2E815526B1}"/>
              </a:ext>
            </a:extLst>
          </p:cNvPr>
          <p:cNvPicPr>
            <a:picLocks noGrp="1" noChangeAspect="1"/>
          </p:cNvPicPr>
          <p:nvPr>
            <p:ph idx="1"/>
          </p:nvPr>
        </p:nvPicPr>
        <p:blipFill rotWithShape="1">
          <a:blip r:embed="rId2"/>
          <a:srcRect t="-1074" r="2796" b="-1"/>
          <a:stretch/>
        </p:blipFill>
        <p:spPr>
          <a:xfrm>
            <a:off x="7147015" y="614855"/>
            <a:ext cx="3212388" cy="4930227"/>
          </a:xfrm>
          <a:prstGeom prst="rect">
            <a:avLst/>
          </a:prstGeom>
        </p:spPr>
      </p:pic>
      <p:sp>
        <p:nvSpPr>
          <p:cNvPr id="8" name="Slide Number Placeholder 7">
            <a:extLst>
              <a:ext uri="{FF2B5EF4-FFF2-40B4-BE49-F238E27FC236}">
                <a16:creationId xmlns:a16="http://schemas.microsoft.com/office/drawing/2014/main" id="{68311243-1CF0-0D4D-BC01-384526A1E715}"/>
              </a:ext>
            </a:extLst>
          </p:cNvPr>
          <p:cNvSpPr>
            <a:spLocks noGrp="1"/>
          </p:cNvSpPr>
          <p:nvPr>
            <p:ph type="sldNum" sz="quarter" idx="12"/>
          </p:nvPr>
        </p:nvSpPr>
        <p:spPr/>
        <p:txBody>
          <a:bodyPr/>
          <a:lstStyle/>
          <a:p>
            <a:fld id="{4FAB73BC-B049-4115-A692-8D63A059BFB8}" type="slidenum">
              <a:rPr lang="en-US" smtClean="0"/>
              <a:t>13</a:t>
            </a:fld>
            <a:endParaRPr lang="en-US"/>
          </a:p>
        </p:txBody>
      </p:sp>
    </p:spTree>
    <p:extLst>
      <p:ext uri="{BB962C8B-B14F-4D97-AF65-F5344CB8AC3E}">
        <p14:creationId xmlns:p14="http://schemas.microsoft.com/office/powerpoint/2010/main" val="149283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120D415-1CC5-7744-A6B1-C1B4AD35B64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8596" y="0"/>
            <a:ext cx="5127269" cy="6833785"/>
          </a:xfrm>
        </p:spPr>
      </p:pic>
      <p:sp>
        <p:nvSpPr>
          <p:cNvPr id="6" name="TextBox 5">
            <a:extLst>
              <a:ext uri="{FF2B5EF4-FFF2-40B4-BE49-F238E27FC236}">
                <a16:creationId xmlns:a16="http://schemas.microsoft.com/office/drawing/2014/main" id="{ED6C856E-498E-4743-9487-B9240C71E20B}"/>
              </a:ext>
            </a:extLst>
          </p:cNvPr>
          <p:cNvSpPr txBox="1"/>
          <p:nvPr/>
        </p:nvSpPr>
        <p:spPr>
          <a:xfrm>
            <a:off x="7260335" y="2641601"/>
            <a:ext cx="4084997" cy="1846659"/>
          </a:xfrm>
          <a:prstGeom prst="rect">
            <a:avLst/>
          </a:prstGeom>
          <a:noFill/>
        </p:spPr>
        <p:txBody>
          <a:bodyPr wrap="square" rtlCol="0">
            <a:spAutoFit/>
          </a:bodyPr>
          <a:lstStyle/>
          <a:p>
            <a:r>
              <a:rPr lang="en-US" sz="2400" dirty="0">
                <a:solidFill>
                  <a:schemeClr val="accent6">
                    <a:lumMod val="50000"/>
                  </a:schemeClr>
                </a:solidFill>
              </a:rPr>
              <a:t>Loading Slash into a Chipper for haul to a Biomass Plant funded by excess funds from the Stewardship Contract.</a:t>
            </a:r>
          </a:p>
          <a:p>
            <a:endParaRPr lang="en-US" dirty="0"/>
          </a:p>
        </p:txBody>
      </p:sp>
      <p:sp>
        <p:nvSpPr>
          <p:cNvPr id="8" name="Title 7">
            <a:extLst>
              <a:ext uri="{FF2B5EF4-FFF2-40B4-BE49-F238E27FC236}">
                <a16:creationId xmlns:a16="http://schemas.microsoft.com/office/drawing/2014/main" id="{4EAAEF22-A575-D548-91C6-A9D12C797EDF}"/>
              </a:ext>
            </a:extLst>
          </p:cNvPr>
          <p:cNvSpPr>
            <a:spLocks noGrp="1"/>
          </p:cNvSpPr>
          <p:nvPr>
            <p:ph type="title"/>
          </p:nvPr>
        </p:nvSpPr>
        <p:spPr>
          <a:xfrm>
            <a:off x="7260336" y="515958"/>
            <a:ext cx="4084997" cy="1188720"/>
          </a:xfrm>
        </p:spPr>
        <p:txBody>
          <a:bodyPr/>
          <a:lstStyle/>
          <a:p>
            <a:r>
              <a:rPr lang="en-US" dirty="0"/>
              <a:t>Stop 5</a:t>
            </a:r>
          </a:p>
        </p:txBody>
      </p:sp>
      <p:sp>
        <p:nvSpPr>
          <p:cNvPr id="9" name="Slide Number Placeholder 8">
            <a:extLst>
              <a:ext uri="{FF2B5EF4-FFF2-40B4-BE49-F238E27FC236}">
                <a16:creationId xmlns:a16="http://schemas.microsoft.com/office/drawing/2014/main" id="{7C090C4E-AF84-9442-873B-D58769FC9239}"/>
              </a:ext>
            </a:extLst>
          </p:cNvPr>
          <p:cNvSpPr>
            <a:spLocks noGrp="1"/>
          </p:cNvSpPr>
          <p:nvPr>
            <p:ph type="sldNum" sz="quarter" idx="12"/>
          </p:nvPr>
        </p:nvSpPr>
        <p:spPr/>
        <p:txBody>
          <a:bodyPr/>
          <a:lstStyle/>
          <a:p>
            <a:fld id="{4FAB73BC-B049-4115-A692-8D63A059BFB8}" type="slidenum">
              <a:rPr lang="en-US" smtClean="0"/>
              <a:t>14</a:t>
            </a:fld>
            <a:endParaRPr lang="en-US"/>
          </a:p>
        </p:txBody>
      </p:sp>
    </p:spTree>
    <p:extLst>
      <p:ext uri="{BB962C8B-B14F-4D97-AF65-F5344CB8AC3E}">
        <p14:creationId xmlns:p14="http://schemas.microsoft.com/office/powerpoint/2010/main" val="48360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E24E4-D737-5A40-8374-9F3C293D9835}"/>
              </a:ext>
            </a:extLst>
          </p:cNvPr>
          <p:cNvSpPr>
            <a:spLocks noGrp="1"/>
          </p:cNvSpPr>
          <p:nvPr>
            <p:ph type="title"/>
          </p:nvPr>
        </p:nvSpPr>
        <p:spPr>
          <a:xfrm>
            <a:off x="935736" y="228092"/>
            <a:ext cx="3864864" cy="1188720"/>
          </a:xfrm>
        </p:spPr>
        <p:txBody>
          <a:bodyPr/>
          <a:lstStyle/>
          <a:p>
            <a:r>
              <a:rPr lang="en-US" dirty="0" err="1"/>
              <a:t>StoP</a:t>
            </a:r>
            <a:r>
              <a:rPr lang="en-US" dirty="0"/>
              <a:t> 6</a:t>
            </a:r>
          </a:p>
        </p:txBody>
      </p:sp>
      <p:pic>
        <p:nvPicPr>
          <p:cNvPr id="5" name="Content Placeholder 4">
            <a:extLst>
              <a:ext uri="{FF2B5EF4-FFF2-40B4-BE49-F238E27FC236}">
                <a16:creationId xmlns:a16="http://schemas.microsoft.com/office/drawing/2014/main" id="{CA52A51A-0326-924F-A1E9-C73D46413A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0066" y="0"/>
            <a:ext cx="5173133" cy="6902356"/>
          </a:xfrm>
        </p:spPr>
      </p:pic>
      <p:sp>
        <p:nvSpPr>
          <p:cNvPr id="3" name="TextBox 2">
            <a:extLst>
              <a:ext uri="{FF2B5EF4-FFF2-40B4-BE49-F238E27FC236}">
                <a16:creationId xmlns:a16="http://schemas.microsoft.com/office/drawing/2014/main" id="{A6A53D61-038E-514E-BEA2-458DAA6D7751}"/>
              </a:ext>
            </a:extLst>
          </p:cNvPr>
          <p:cNvSpPr txBox="1"/>
          <p:nvPr/>
        </p:nvSpPr>
        <p:spPr>
          <a:xfrm>
            <a:off x="524933" y="1803400"/>
            <a:ext cx="5317067" cy="4504267"/>
          </a:xfrm>
          <a:prstGeom prst="rect">
            <a:avLst/>
          </a:prstGeom>
          <a:noFill/>
        </p:spPr>
        <p:txBody>
          <a:bodyPr wrap="square" rtlCol="0">
            <a:spAutoFit/>
          </a:bodyPr>
          <a:lstStyle/>
          <a:p>
            <a:r>
              <a:rPr lang="en-US" sz="2400" dirty="0">
                <a:solidFill>
                  <a:schemeClr val="accent6">
                    <a:lumMod val="50000"/>
                  </a:schemeClr>
                </a:solidFill>
              </a:rPr>
              <a:t>Masticated (shredded) brush &amp; trees in a 30 year old plantation explained by </a:t>
            </a:r>
            <a:r>
              <a:rPr lang="en-US" sz="2400" dirty="0" err="1">
                <a:solidFill>
                  <a:schemeClr val="accent6">
                    <a:lumMod val="50000"/>
                  </a:schemeClr>
                </a:solidFill>
              </a:rPr>
              <a:t>Carinna</a:t>
            </a:r>
            <a:r>
              <a:rPr lang="en-US" sz="2400" dirty="0">
                <a:solidFill>
                  <a:schemeClr val="accent6">
                    <a:lumMod val="50000"/>
                  </a:schemeClr>
                </a:solidFill>
              </a:rPr>
              <a:t> Robertson USFS and John </a:t>
            </a:r>
            <a:r>
              <a:rPr lang="en-US" sz="2400" dirty="0" err="1">
                <a:solidFill>
                  <a:schemeClr val="accent6">
                    <a:lumMod val="50000"/>
                  </a:schemeClr>
                </a:solidFill>
              </a:rPr>
              <a:t>Quidachay</a:t>
            </a:r>
            <a:r>
              <a:rPr lang="en-US" sz="2400" dirty="0">
                <a:solidFill>
                  <a:schemeClr val="accent6">
                    <a:lumMod val="50000"/>
                  </a:schemeClr>
                </a:solidFill>
              </a:rPr>
              <a:t> UMRWA. The mastication work was subsidized by funding from SNC and contracted by UMRWA. The adjacent stand will be thinned like other stands and will create excess funds that the Forest has used to decommission an old high impact road and they will restore a meadow. </a:t>
            </a:r>
          </a:p>
          <a:p>
            <a:endParaRPr lang="en-US" dirty="0"/>
          </a:p>
        </p:txBody>
      </p:sp>
      <p:sp>
        <p:nvSpPr>
          <p:cNvPr id="4" name="Slide Number Placeholder 3">
            <a:extLst>
              <a:ext uri="{FF2B5EF4-FFF2-40B4-BE49-F238E27FC236}">
                <a16:creationId xmlns:a16="http://schemas.microsoft.com/office/drawing/2014/main" id="{1C1388E3-67FC-9742-BAF8-6D13CA794D03}"/>
              </a:ext>
            </a:extLst>
          </p:cNvPr>
          <p:cNvSpPr>
            <a:spLocks noGrp="1"/>
          </p:cNvSpPr>
          <p:nvPr>
            <p:ph type="sldNum" sz="quarter" idx="12"/>
          </p:nvPr>
        </p:nvSpPr>
        <p:spPr/>
        <p:txBody>
          <a:bodyPr/>
          <a:lstStyle/>
          <a:p>
            <a:fld id="{4FAB73BC-B049-4115-A692-8D63A059BFB8}" type="slidenum">
              <a:rPr lang="en-US" smtClean="0"/>
              <a:t>15</a:t>
            </a:fld>
            <a:endParaRPr lang="en-US"/>
          </a:p>
        </p:txBody>
      </p:sp>
    </p:spTree>
    <p:extLst>
      <p:ext uri="{BB962C8B-B14F-4D97-AF65-F5344CB8AC3E}">
        <p14:creationId xmlns:p14="http://schemas.microsoft.com/office/powerpoint/2010/main" val="33284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F585E-DF08-4941-8F5D-9CF443394209}"/>
              </a:ext>
            </a:extLst>
          </p:cNvPr>
          <p:cNvSpPr>
            <a:spLocks noGrp="1"/>
          </p:cNvSpPr>
          <p:nvPr>
            <p:ph type="title"/>
          </p:nvPr>
        </p:nvSpPr>
        <p:spPr>
          <a:xfrm>
            <a:off x="588602" y="236558"/>
            <a:ext cx="4728295" cy="1270507"/>
          </a:xfrm>
        </p:spPr>
        <p:txBody>
          <a:bodyPr/>
          <a:lstStyle/>
          <a:p>
            <a:r>
              <a:rPr lang="en-US" dirty="0"/>
              <a:t>Participants</a:t>
            </a:r>
          </a:p>
        </p:txBody>
      </p:sp>
      <p:pic>
        <p:nvPicPr>
          <p:cNvPr id="5" name="Content Placeholder 4">
            <a:extLst>
              <a:ext uri="{FF2B5EF4-FFF2-40B4-BE49-F238E27FC236}">
                <a16:creationId xmlns:a16="http://schemas.microsoft.com/office/drawing/2014/main" id="{3D61AED8-8423-4B4B-BEBE-8AB30A32BB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89133" y="-30544"/>
            <a:ext cx="5162781" cy="6888544"/>
          </a:xfrm>
        </p:spPr>
      </p:pic>
      <p:sp>
        <p:nvSpPr>
          <p:cNvPr id="6" name="TextBox 5">
            <a:extLst>
              <a:ext uri="{FF2B5EF4-FFF2-40B4-BE49-F238E27FC236}">
                <a16:creationId xmlns:a16="http://schemas.microsoft.com/office/drawing/2014/main" id="{7B0DE4B0-F862-B649-B359-C30AD19D6CA7}"/>
              </a:ext>
            </a:extLst>
          </p:cNvPr>
          <p:cNvSpPr txBox="1"/>
          <p:nvPr/>
        </p:nvSpPr>
        <p:spPr>
          <a:xfrm>
            <a:off x="419100" y="1778666"/>
            <a:ext cx="5067300" cy="4524315"/>
          </a:xfrm>
          <a:prstGeom prst="rect">
            <a:avLst/>
          </a:prstGeom>
          <a:noFill/>
        </p:spPr>
        <p:txBody>
          <a:bodyPr wrap="square" rtlCol="0">
            <a:spAutoFit/>
          </a:bodyPr>
          <a:lstStyle/>
          <a:p>
            <a:r>
              <a:rPr lang="en-US" u="sng" dirty="0"/>
              <a:t>ACCG Planning WG Members:</a:t>
            </a:r>
            <a:r>
              <a:rPr lang="en-US" dirty="0"/>
              <a:t> </a:t>
            </a:r>
          </a:p>
          <a:p>
            <a:pPr marL="285750" indent="-285750">
              <a:buFont typeface="Arial" panose="020B0604020202020204" pitchFamily="34" charset="0"/>
              <a:buChar char="•"/>
            </a:pPr>
            <a:r>
              <a:rPr lang="en-US" dirty="0"/>
              <a:t>Rich Farrington</a:t>
            </a:r>
          </a:p>
          <a:p>
            <a:pPr marL="285750" indent="-285750">
              <a:buFont typeface="Arial" panose="020B0604020202020204" pitchFamily="34" charset="0"/>
              <a:buChar char="•"/>
            </a:pPr>
            <a:r>
              <a:rPr lang="en-US" dirty="0"/>
              <a:t>Randy </a:t>
            </a:r>
            <a:r>
              <a:rPr lang="en-US" dirty="0" err="1"/>
              <a:t>Hanvelt</a:t>
            </a:r>
            <a:endParaRPr lang="en-US" dirty="0"/>
          </a:p>
          <a:p>
            <a:pPr marL="285750" indent="-285750">
              <a:buFont typeface="Arial" panose="020B0604020202020204" pitchFamily="34" charset="0"/>
              <a:buChar char="•"/>
            </a:pPr>
            <a:r>
              <a:rPr lang="en-US" dirty="0" err="1"/>
              <a:t>Carinna</a:t>
            </a:r>
            <a:r>
              <a:rPr lang="en-US" dirty="0"/>
              <a:t> Robertson</a:t>
            </a:r>
          </a:p>
          <a:p>
            <a:pPr marL="285750" indent="-285750">
              <a:buFont typeface="Arial" panose="020B0604020202020204" pitchFamily="34" charset="0"/>
              <a:buChar char="•"/>
            </a:pPr>
            <a:r>
              <a:rPr lang="en-US" dirty="0"/>
              <a:t>Ben </a:t>
            </a:r>
            <a:r>
              <a:rPr lang="en-US" dirty="0" err="1"/>
              <a:t>Solvesky</a:t>
            </a:r>
            <a:endParaRPr lang="en-US" dirty="0"/>
          </a:p>
          <a:p>
            <a:endParaRPr lang="en-US" dirty="0"/>
          </a:p>
          <a:p>
            <a:r>
              <a:rPr lang="en-US" u="sng" dirty="0"/>
              <a:t>Stanislaus NF Staff :</a:t>
            </a:r>
          </a:p>
          <a:p>
            <a:pPr marL="285750" indent="-285750">
              <a:buFont typeface="Arial" panose="020B0604020202020204" pitchFamily="34" charset="0"/>
              <a:buChar char="•"/>
            </a:pPr>
            <a:r>
              <a:rPr lang="en-US" dirty="0"/>
              <a:t>Brian McCrory (Contracting Officer)</a:t>
            </a:r>
          </a:p>
          <a:p>
            <a:pPr marL="285750" indent="-285750">
              <a:buFont typeface="Arial" panose="020B0604020202020204" pitchFamily="34" charset="0"/>
              <a:buChar char="•"/>
            </a:pPr>
            <a:r>
              <a:rPr lang="en-US" dirty="0"/>
              <a:t>Brady McElroy (Project Inspector) and</a:t>
            </a:r>
          </a:p>
          <a:p>
            <a:pPr marL="285750" indent="-285750">
              <a:buFont typeface="Arial" panose="020B0604020202020204" pitchFamily="34" charset="0"/>
              <a:buChar char="•"/>
            </a:pPr>
            <a:r>
              <a:rPr lang="en-US" dirty="0"/>
              <a:t>Diana </a:t>
            </a:r>
            <a:r>
              <a:rPr lang="en-US" dirty="0" err="1"/>
              <a:t>Fredlund</a:t>
            </a:r>
            <a:r>
              <a:rPr lang="en-US" dirty="0"/>
              <a:t> (Public Information Officer)</a:t>
            </a:r>
          </a:p>
          <a:p>
            <a:endParaRPr lang="en-US" dirty="0"/>
          </a:p>
          <a:p>
            <a:r>
              <a:rPr lang="en-US" u="sng" dirty="0"/>
              <a:t>Contractors:</a:t>
            </a:r>
          </a:p>
          <a:p>
            <a:pPr marL="285750" indent="-285750">
              <a:buFont typeface="Arial" panose="020B0604020202020204" pitchFamily="34" charset="0"/>
              <a:buChar char="•"/>
            </a:pPr>
            <a:r>
              <a:rPr lang="en-US" dirty="0"/>
              <a:t>John </a:t>
            </a:r>
            <a:r>
              <a:rPr lang="en-US" dirty="0" err="1"/>
              <a:t>Quidachay</a:t>
            </a:r>
            <a:r>
              <a:rPr lang="en-US" dirty="0"/>
              <a:t> (UMRWA Forester)</a:t>
            </a:r>
          </a:p>
          <a:p>
            <a:pPr marL="285750" indent="-285750">
              <a:buFont typeface="Arial" panose="020B0604020202020204" pitchFamily="34" charset="0"/>
              <a:buChar char="•"/>
            </a:pPr>
            <a:r>
              <a:rPr lang="en-US" dirty="0"/>
              <a:t>Sierra Resource Management Contractor Co-owner Mike Albrecht and 4 employees</a:t>
            </a:r>
          </a:p>
          <a:p>
            <a:endParaRPr lang="en-US" dirty="0"/>
          </a:p>
        </p:txBody>
      </p:sp>
      <p:sp>
        <p:nvSpPr>
          <p:cNvPr id="3" name="Slide Number Placeholder 2">
            <a:extLst>
              <a:ext uri="{FF2B5EF4-FFF2-40B4-BE49-F238E27FC236}">
                <a16:creationId xmlns:a16="http://schemas.microsoft.com/office/drawing/2014/main" id="{25BEC21E-F22B-8A47-83B3-BC33F2B9A279}"/>
              </a:ext>
            </a:extLst>
          </p:cNvPr>
          <p:cNvSpPr>
            <a:spLocks noGrp="1"/>
          </p:cNvSpPr>
          <p:nvPr>
            <p:ph type="sldNum" sz="quarter" idx="12"/>
          </p:nvPr>
        </p:nvSpPr>
        <p:spPr/>
        <p:txBody>
          <a:bodyPr/>
          <a:lstStyle/>
          <a:p>
            <a:fld id="{4FAB73BC-B049-4115-A692-8D63A059BFB8}" type="slidenum">
              <a:rPr lang="en-US" smtClean="0"/>
              <a:t>2</a:t>
            </a:fld>
            <a:endParaRPr lang="en-US"/>
          </a:p>
        </p:txBody>
      </p:sp>
    </p:spTree>
    <p:extLst>
      <p:ext uri="{BB962C8B-B14F-4D97-AF65-F5344CB8AC3E}">
        <p14:creationId xmlns:p14="http://schemas.microsoft.com/office/powerpoint/2010/main" val="359739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A2F87-B92E-1948-9937-5EEF63E5CDC9}"/>
              </a:ext>
            </a:extLst>
          </p:cNvPr>
          <p:cNvSpPr>
            <a:spLocks noGrp="1"/>
          </p:cNvSpPr>
          <p:nvPr>
            <p:ph type="title"/>
          </p:nvPr>
        </p:nvSpPr>
        <p:spPr>
          <a:xfrm>
            <a:off x="5554135" y="112099"/>
            <a:ext cx="5887380" cy="1572768"/>
          </a:xfrm>
        </p:spPr>
        <p:txBody>
          <a:bodyPr>
            <a:normAutofit fontScale="90000"/>
          </a:bodyPr>
          <a:lstStyle/>
          <a:p>
            <a:r>
              <a:rPr lang="en-US" sz="4400"/>
              <a:t>Stop 1. </a:t>
            </a:r>
            <a:r>
              <a:rPr lang="en-US" sz="4400" dirty="0"/>
              <a:t>Overview of field trip. </a:t>
            </a:r>
            <a:br>
              <a:rPr lang="en-US" dirty="0"/>
            </a:br>
            <a:endParaRPr lang="en-US" dirty="0"/>
          </a:p>
        </p:txBody>
      </p:sp>
      <p:pic>
        <p:nvPicPr>
          <p:cNvPr id="5" name="Content Placeholder 4">
            <a:extLst>
              <a:ext uri="{FF2B5EF4-FFF2-40B4-BE49-F238E27FC236}">
                <a16:creationId xmlns:a16="http://schemas.microsoft.com/office/drawing/2014/main" id="{7312A8FA-8164-4042-B90B-3BFCD1A013D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 r="1266" b="3531"/>
          <a:stretch/>
        </p:blipFill>
        <p:spPr>
          <a:xfrm>
            <a:off x="-36637" y="0"/>
            <a:ext cx="5260569" cy="6858000"/>
          </a:xfrm>
        </p:spPr>
      </p:pic>
      <p:sp>
        <p:nvSpPr>
          <p:cNvPr id="3" name="TextBox 2">
            <a:extLst>
              <a:ext uri="{FF2B5EF4-FFF2-40B4-BE49-F238E27FC236}">
                <a16:creationId xmlns:a16="http://schemas.microsoft.com/office/drawing/2014/main" id="{B5358A06-EC1C-0649-BE92-289872355B75}"/>
              </a:ext>
            </a:extLst>
          </p:cNvPr>
          <p:cNvSpPr txBox="1"/>
          <p:nvPr/>
        </p:nvSpPr>
        <p:spPr>
          <a:xfrm>
            <a:off x="5816600" y="2243667"/>
            <a:ext cx="5850466" cy="3416320"/>
          </a:xfrm>
          <a:prstGeom prst="rect">
            <a:avLst/>
          </a:prstGeom>
          <a:noFill/>
        </p:spPr>
        <p:txBody>
          <a:bodyPr wrap="square" rtlCol="0">
            <a:spAutoFit/>
          </a:bodyPr>
          <a:lstStyle/>
          <a:p>
            <a:r>
              <a:rPr lang="en-US" sz="2400" dirty="0">
                <a:solidFill>
                  <a:schemeClr val="accent6">
                    <a:lumMod val="50000"/>
                  </a:schemeClr>
                </a:solidFill>
              </a:rPr>
              <a:t>John </a:t>
            </a:r>
            <a:r>
              <a:rPr lang="en-US" sz="2400" dirty="0" err="1">
                <a:solidFill>
                  <a:schemeClr val="accent6">
                    <a:lumMod val="50000"/>
                  </a:schemeClr>
                </a:solidFill>
              </a:rPr>
              <a:t>Quidachay</a:t>
            </a:r>
            <a:r>
              <a:rPr lang="en-US" sz="2400" dirty="0">
                <a:solidFill>
                  <a:schemeClr val="accent6">
                    <a:lumMod val="50000"/>
                  </a:schemeClr>
                </a:solidFill>
              </a:rPr>
              <a:t>, UMRWA Forester, </a:t>
            </a:r>
            <a:r>
              <a:rPr lang="en-US" sz="2400" dirty="0" err="1">
                <a:solidFill>
                  <a:schemeClr val="accent6">
                    <a:lumMod val="50000"/>
                  </a:schemeClr>
                </a:solidFill>
              </a:rPr>
              <a:t>Carinna</a:t>
            </a:r>
            <a:r>
              <a:rPr lang="en-US" sz="2400" dirty="0">
                <a:solidFill>
                  <a:schemeClr val="accent6">
                    <a:lumMod val="50000"/>
                  </a:schemeClr>
                </a:solidFill>
              </a:rPr>
              <a:t> Robertson, USFS Calaveras RD, Brian McCrory Stanislaus, NF Contracting Officer, talk about the 9,000 ac Hemlock planning area. Different contract areas are shown in colors. About 6,000 ac will be cleared after forest management by burning or piling and burning. Burning after the work was not a goal in the Environmental Assessment.</a:t>
            </a:r>
          </a:p>
        </p:txBody>
      </p:sp>
      <p:sp>
        <p:nvSpPr>
          <p:cNvPr id="6" name="Slide Number Placeholder 5">
            <a:extLst>
              <a:ext uri="{FF2B5EF4-FFF2-40B4-BE49-F238E27FC236}">
                <a16:creationId xmlns:a16="http://schemas.microsoft.com/office/drawing/2014/main" id="{1994605F-F71D-2141-87EE-455B5D4C1E35}"/>
              </a:ext>
            </a:extLst>
          </p:cNvPr>
          <p:cNvSpPr>
            <a:spLocks noGrp="1"/>
          </p:cNvSpPr>
          <p:nvPr>
            <p:ph type="sldNum" sz="quarter" idx="12"/>
          </p:nvPr>
        </p:nvSpPr>
        <p:spPr/>
        <p:txBody>
          <a:bodyPr/>
          <a:lstStyle/>
          <a:p>
            <a:fld id="{4FAB73BC-B049-4115-A692-8D63A059BFB8}" type="slidenum">
              <a:rPr lang="en-US" smtClean="0"/>
              <a:t>3</a:t>
            </a:fld>
            <a:endParaRPr lang="en-US"/>
          </a:p>
        </p:txBody>
      </p:sp>
    </p:spTree>
    <p:extLst>
      <p:ext uri="{BB962C8B-B14F-4D97-AF65-F5344CB8AC3E}">
        <p14:creationId xmlns:p14="http://schemas.microsoft.com/office/powerpoint/2010/main" val="772907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81BCD-B004-3540-BC60-A634221DADBD}"/>
              </a:ext>
            </a:extLst>
          </p:cNvPr>
          <p:cNvSpPr>
            <a:spLocks noGrp="1"/>
          </p:cNvSpPr>
          <p:nvPr>
            <p:ph type="title"/>
          </p:nvPr>
        </p:nvSpPr>
        <p:spPr>
          <a:xfrm>
            <a:off x="643466" y="236558"/>
            <a:ext cx="6023864" cy="1135042"/>
          </a:xfrm>
        </p:spPr>
        <p:txBody>
          <a:bodyPr/>
          <a:lstStyle/>
          <a:p>
            <a:r>
              <a:rPr lang="en-US" dirty="0"/>
              <a:t>Stop 2. Trees Marked by USFS Blue Paint.</a:t>
            </a:r>
          </a:p>
        </p:txBody>
      </p:sp>
      <p:pic>
        <p:nvPicPr>
          <p:cNvPr id="5" name="Content Placeholder 4">
            <a:extLst>
              <a:ext uri="{FF2B5EF4-FFF2-40B4-BE49-F238E27FC236}">
                <a16:creationId xmlns:a16="http://schemas.microsoft.com/office/drawing/2014/main" id="{9948A8BC-624C-2942-924F-709E5841E5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53743" y="2178"/>
            <a:ext cx="5138257" cy="6855822"/>
          </a:xfrm>
        </p:spPr>
      </p:pic>
      <p:sp>
        <p:nvSpPr>
          <p:cNvPr id="3" name="TextBox 2">
            <a:extLst>
              <a:ext uri="{FF2B5EF4-FFF2-40B4-BE49-F238E27FC236}">
                <a16:creationId xmlns:a16="http://schemas.microsoft.com/office/drawing/2014/main" id="{60F8AB6D-B55E-BA45-B966-097A9286BAE8}"/>
              </a:ext>
            </a:extLst>
          </p:cNvPr>
          <p:cNvSpPr txBox="1"/>
          <p:nvPr/>
        </p:nvSpPr>
        <p:spPr>
          <a:xfrm>
            <a:off x="863599" y="1938868"/>
            <a:ext cx="5630334" cy="1846659"/>
          </a:xfrm>
          <a:prstGeom prst="rect">
            <a:avLst/>
          </a:prstGeom>
          <a:noFill/>
        </p:spPr>
        <p:txBody>
          <a:bodyPr wrap="square" rtlCol="0">
            <a:spAutoFit/>
          </a:bodyPr>
          <a:lstStyle/>
          <a:p>
            <a:r>
              <a:rPr lang="en-US" sz="2400" dirty="0">
                <a:solidFill>
                  <a:schemeClr val="accent6">
                    <a:lumMod val="50000"/>
                  </a:schemeClr>
                </a:solidFill>
              </a:rPr>
              <a:t>Mike Albrecht of Sierra Resource Management talked about one season of field work by the USFS required normally to mark trees for cutting. </a:t>
            </a:r>
          </a:p>
          <a:p>
            <a:endParaRPr lang="en-US" dirty="0"/>
          </a:p>
        </p:txBody>
      </p:sp>
      <p:sp>
        <p:nvSpPr>
          <p:cNvPr id="4" name="Slide Number Placeholder 3">
            <a:extLst>
              <a:ext uri="{FF2B5EF4-FFF2-40B4-BE49-F238E27FC236}">
                <a16:creationId xmlns:a16="http://schemas.microsoft.com/office/drawing/2014/main" id="{0DDDEB00-8A31-3648-996F-E975341A0B59}"/>
              </a:ext>
            </a:extLst>
          </p:cNvPr>
          <p:cNvSpPr>
            <a:spLocks noGrp="1"/>
          </p:cNvSpPr>
          <p:nvPr>
            <p:ph type="sldNum" sz="quarter" idx="12"/>
          </p:nvPr>
        </p:nvSpPr>
        <p:spPr/>
        <p:txBody>
          <a:bodyPr/>
          <a:lstStyle/>
          <a:p>
            <a:fld id="{4FAB73BC-B049-4115-A692-8D63A059BFB8}" type="slidenum">
              <a:rPr lang="en-US" smtClean="0"/>
              <a:t>4</a:t>
            </a:fld>
            <a:endParaRPr lang="en-US"/>
          </a:p>
        </p:txBody>
      </p:sp>
    </p:spTree>
    <p:extLst>
      <p:ext uri="{BB962C8B-B14F-4D97-AF65-F5344CB8AC3E}">
        <p14:creationId xmlns:p14="http://schemas.microsoft.com/office/powerpoint/2010/main" val="4279359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6B38E-4672-844F-98C0-6BF44291B799}"/>
              </a:ext>
            </a:extLst>
          </p:cNvPr>
          <p:cNvSpPr>
            <a:spLocks noGrp="1"/>
          </p:cNvSpPr>
          <p:nvPr>
            <p:ph type="title"/>
          </p:nvPr>
        </p:nvSpPr>
        <p:spPr>
          <a:xfrm>
            <a:off x="610179" y="2522558"/>
            <a:ext cx="5087888" cy="1188720"/>
          </a:xfrm>
        </p:spPr>
        <p:txBody>
          <a:bodyPr/>
          <a:lstStyle/>
          <a:p>
            <a:r>
              <a:rPr lang="en-US" dirty="0"/>
              <a:t>Stop 3. Feller </a:t>
            </a:r>
            <a:r>
              <a:rPr lang="en-US" dirty="0" err="1"/>
              <a:t>Buncher</a:t>
            </a:r>
            <a:r>
              <a:rPr lang="en-US" dirty="0"/>
              <a:t>.</a:t>
            </a:r>
          </a:p>
        </p:txBody>
      </p:sp>
      <p:pic>
        <p:nvPicPr>
          <p:cNvPr id="5" name="Content Placeholder 4">
            <a:extLst>
              <a:ext uri="{FF2B5EF4-FFF2-40B4-BE49-F238E27FC236}">
                <a16:creationId xmlns:a16="http://schemas.microsoft.com/office/drawing/2014/main" id="{5DF60E13-259C-E04D-A6F5-EFB794DBA2C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24600" y="28083"/>
            <a:ext cx="5124366" cy="6829917"/>
          </a:xfrm>
        </p:spPr>
      </p:pic>
      <p:sp>
        <p:nvSpPr>
          <p:cNvPr id="3" name="Slide Number Placeholder 2">
            <a:extLst>
              <a:ext uri="{FF2B5EF4-FFF2-40B4-BE49-F238E27FC236}">
                <a16:creationId xmlns:a16="http://schemas.microsoft.com/office/drawing/2014/main" id="{22356838-2DC4-9942-BE4D-25FC8BA79B54}"/>
              </a:ext>
            </a:extLst>
          </p:cNvPr>
          <p:cNvSpPr>
            <a:spLocks noGrp="1"/>
          </p:cNvSpPr>
          <p:nvPr>
            <p:ph type="sldNum" sz="quarter" idx="12"/>
          </p:nvPr>
        </p:nvSpPr>
        <p:spPr/>
        <p:txBody>
          <a:bodyPr/>
          <a:lstStyle/>
          <a:p>
            <a:fld id="{4FAB73BC-B049-4115-A692-8D63A059BFB8}" type="slidenum">
              <a:rPr lang="en-US" smtClean="0"/>
              <a:t>5</a:t>
            </a:fld>
            <a:endParaRPr lang="en-US"/>
          </a:p>
        </p:txBody>
      </p:sp>
    </p:spTree>
    <p:extLst>
      <p:ext uri="{BB962C8B-B14F-4D97-AF65-F5344CB8AC3E}">
        <p14:creationId xmlns:p14="http://schemas.microsoft.com/office/powerpoint/2010/main" val="2243690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1DAFF5B-2E43-1D41-BFDA-44EDB6764E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63733" y="-101634"/>
            <a:ext cx="5217982" cy="6959634"/>
          </a:xfrm>
        </p:spPr>
      </p:pic>
      <p:sp>
        <p:nvSpPr>
          <p:cNvPr id="3" name="TextBox 2">
            <a:extLst>
              <a:ext uri="{FF2B5EF4-FFF2-40B4-BE49-F238E27FC236}">
                <a16:creationId xmlns:a16="http://schemas.microsoft.com/office/drawing/2014/main" id="{CB0880FC-440D-E547-8E05-C23176EB2FAA}"/>
              </a:ext>
            </a:extLst>
          </p:cNvPr>
          <p:cNvSpPr txBox="1"/>
          <p:nvPr/>
        </p:nvSpPr>
        <p:spPr>
          <a:xfrm>
            <a:off x="1007533" y="2142067"/>
            <a:ext cx="4241800" cy="1569660"/>
          </a:xfrm>
          <a:prstGeom prst="rect">
            <a:avLst/>
          </a:prstGeom>
          <a:noFill/>
        </p:spPr>
        <p:txBody>
          <a:bodyPr wrap="square" rtlCol="0">
            <a:spAutoFit/>
          </a:bodyPr>
          <a:lstStyle/>
          <a:p>
            <a:pPr algn="ctr"/>
            <a:r>
              <a:rPr lang="en-US" sz="2400" dirty="0">
                <a:solidFill>
                  <a:schemeClr val="accent6">
                    <a:lumMod val="50000"/>
                  </a:schemeClr>
                </a:solidFill>
              </a:rPr>
              <a:t>Mike Albrecht, Contractor and crew. Feller </a:t>
            </a:r>
            <a:r>
              <a:rPr lang="en-US" sz="2400" dirty="0" err="1">
                <a:solidFill>
                  <a:schemeClr val="accent6">
                    <a:lumMod val="50000"/>
                  </a:schemeClr>
                </a:solidFill>
              </a:rPr>
              <a:t>Buncher</a:t>
            </a:r>
            <a:r>
              <a:rPr lang="en-US" sz="2400" dirty="0">
                <a:solidFill>
                  <a:schemeClr val="accent6">
                    <a:lumMod val="50000"/>
                  </a:schemeClr>
                </a:solidFill>
              </a:rPr>
              <a:t> operator is 2</a:t>
            </a:r>
            <a:r>
              <a:rPr lang="en-US" sz="2400" baseline="30000" dirty="0">
                <a:solidFill>
                  <a:schemeClr val="accent6">
                    <a:lumMod val="50000"/>
                  </a:schemeClr>
                </a:solidFill>
              </a:rPr>
              <a:t>nd</a:t>
            </a:r>
            <a:r>
              <a:rPr lang="en-US" sz="2400" dirty="0">
                <a:solidFill>
                  <a:schemeClr val="accent6">
                    <a:lumMod val="50000"/>
                  </a:schemeClr>
                </a:solidFill>
              </a:rPr>
              <a:t> from the left. A faller is third from the left. </a:t>
            </a:r>
          </a:p>
        </p:txBody>
      </p:sp>
      <p:sp>
        <p:nvSpPr>
          <p:cNvPr id="7" name="Slide Number Placeholder 6">
            <a:extLst>
              <a:ext uri="{FF2B5EF4-FFF2-40B4-BE49-F238E27FC236}">
                <a16:creationId xmlns:a16="http://schemas.microsoft.com/office/drawing/2014/main" id="{F7F7A9F2-AD16-E442-A069-0975A4171B96}"/>
              </a:ext>
            </a:extLst>
          </p:cNvPr>
          <p:cNvSpPr>
            <a:spLocks noGrp="1"/>
          </p:cNvSpPr>
          <p:nvPr>
            <p:ph type="sldNum" sz="quarter" idx="12"/>
          </p:nvPr>
        </p:nvSpPr>
        <p:spPr/>
        <p:txBody>
          <a:bodyPr/>
          <a:lstStyle/>
          <a:p>
            <a:fld id="{4FAB73BC-B049-4115-A692-8D63A059BFB8}" type="slidenum">
              <a:rPr lang="en-US" smtClean="0"/>
              <a:t>6</a:t>
            </a:fld>
            <a:endParaRPr lang="en-US"/>
          </a:p>
        </p:txBody>
      </p:sp>
    </p:spTree>
    <p:extLst>
      <p:ext uri="{BB962C8B-B14F-4D97-AF65-F5344CB8AC3E}">
        <p14:creationId xmlns:p14="http://schemas.microsoft.com/office/powerpoint/2010/main" val="1777970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top 3c trimmed.mp4">
            <a:hlinkClick r:id="" action="ppaction://media"/>
            <a:extLst>
              <a:ext uri="{FF2B5EF4-FFF2-40B4-BE49-F238E27FC236}">
                <a16:creationId xmlns:a16="http://schemas.microsoft.com/office/drawing/2014/main" id="{AD3D90AC-FAFB-5648-AEA6-C61E89958BB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480738" y="-25781"/>
            <a:ext cx="3647637" cy="6483731"/>
          </a:xfrm>
        </p:spPr>
      </p:pic>
      <p:sp>
        <p:nvSpPr>
          <p:cNvPr id="7" name="TextBox 6">
            <a:extLst>
              <a:ext uri="{FF2B5EF4-FFF2-40B4-BE49-F238E27FC236}">
                <a16:creationId xmlns:a16="http://schemas.microsoft.com/office/drawing/2014/main" id="{77FD8199-EB27-9E42-96DF-DC6BA3F7F8CC}"/>
              </a:ext>
            </a:extLst>
          </p:cNvPr>
          <p:cNvSpPr txBox="1"/>
          <p:nvPr/>
        </p:nvSpPr>
        <p:spPr>
          <a:xfrm>
            <a:off x="583325" y="1190298"/>
            <a:ext cx="5809592" cy="3323987"/>
          </a:xfrm>
          <a:prstGeom prst="rect">
            <a:avLst/>
          </a:prstGeom>
          <a:noFill/>
        </p:spPr>
        <p:txBody>
          <a:bodyPr wrap="square" rtlCol="0">
            <a:spAutoFit/>
          </a:bodyPr>
          <a:lstStyle/>
          <a:p>
            <a:r>
              <a:rPr lang="en-US" sz="2400" i="1" dirty="0">
                <a:solidFill>
                  <a:schemeClr val="accent6">
                    <a:lumMod val="50000"/>
                  </a:schemeClr>
                </a:solidFill>
              </a:rPr>
              <a:t>Video</a:t>
            </a:r>
            <a:r>
              <a:rPr lang="en-US" sz="2400" dirty="0">
                <a:solidFill>
                  <a:schemeClr val="accent6">
                    <a:lumMod val="50000"/>
                  </a:schemeClr>
                </a:solidFill>
              </a:rPr>
              <a:t>: Mike Albrecht explaining how </a:t>
            </a:r>
            <a:r>
              <a:rPr lang="en-US" sz="2400" dirty="0" err="1">
                <a:solidFill>
                  <a:schemeClr val="accent6">
                    <a:lumMod val="50000"/>
                  </a:schemeClr>
                </a:solidFill>
              </a:rPr>
              <a:t>DxP</a:t>
            </a:r>
            <a:r>
              <a:rPr lang="en-US" sz="2400" dirty="0">
                <a:solidFill>
                  <a:schemeClr val="accent6">
                    <a:lumMod val="50000"/>
                  </a:schemeClr>
                </a:solidFill>
              </a:rPr>
              <a:t> works (Designation By Prescription). Mike said they like </a:t>
            </a:r>
            <a:r>
              <a:rPr lang="en-US" sz="2400" dirty="0" err="1">
                <a:solidFill>
                  <a:schemeClr val="accent6">
                    <a:lumMod val="50000"/>
                  </a:schemeClr>
                </a:solidFill>
              </a:rPr>
              <a:t>DxP</a:t>
            </a:r>
            <a:r>
              <a:rPr lang="en-US" sz="2400" dirty="0">
                <a:solidFill>
                  <a:schemeClr val="accent6">
                    <a:lumMod val="50000"/>
                  </a:schemeClr>
                </a:solidFill>
              </a:rPr>
              <a:t> and it is the future. Doing it this way usually cuts one year off preparing the project. The Feller </a:t>
            </a:r>
            <a:r>
              <a:rPr lang="en-US" sz="2400" dirty="0" err="1">
                <a:solidFill>
                  <a:schemeClr val="accent6">
                    <a:lumMod val="50000"/>
                  </a:schemeClr>
                </a:solidFill>
              </a:rPr>
              <a:t>Buncher</a:t>
            </a:r>
            <a:r>
              <a:rPr lang="en-US" sz="2400" dirty="0">
                <a:solidFill>
                  <a:schemeClr val="accent6">
                    <a:lumMod val="50000"/>
                  </a:schemeClr>
                </a:solidFill>
              </a:rPr>
              <a:t> can operate on up to 40% slopes easily and could cut up to a 24” tree and bunch. It can cut up to a 30” tree without stacking.</a:t>
            </a:r>
          </a:p>
          <a:p>
            <a:endParaRPr lang="en-US" dirty="0"/>
          </a:p>
        </p:txBody>
      </p:sp>
      <p:sp>
        <p:nvSpPr>
          <p:cNvPr id="8" name="Slide Number Placeholder 7">
            <a:extLst>
              <a:ext uri="{FF2B5EF4-FFF2-40B4-BE49-F238E27FC236}">
                <a16:creationId xmlns:a16="http://schemas.microsoft.com/office/drawing/2014/main" id="{75E9853B-2CD9-1540-ABDD-F82AE19B7136}"/>
              </a:ext>
            </a:extLst>
          </p:cNvPr>
          <p:cNvSpPr>
            <a:spLocks noGrp="1"/>
          </p:cNvSpPr>
          <p:nvPr>
            <p:ph type="sldNum" sz="quarter" idx="12"/>
          </p:nvPr>
        </p:nvSpPr>
        <p:spPr/>
        <p:txBody>
          <a:bodyPr/>
          <a:lstStyle/>
          <a:p>
            <a:fld id="{4FAB73BC-B049-4115-A692-8D63A059BFB8}" type="slidenum">
              <a:rPr lang="en-US" smtClean="0"/>
              <a:t>7</a:t>
            </a:fld>
            <a:endParaRPr lang="en-US"/>
          </a:p>
        </p:txBody>
      </p:sp>
    </p:spTree>
    <p:extLst>
      <p:ext uri="{BB962C8B-B14F-4D97-AF65-F5344CB8AC3E}">
        <p14:creationId xmlns:p14="http://schemas.microsoft.com/office/powerpoint/2010/main" val="402359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4D92B79-4240-0F48-84A4-55DD407BC4D0}"/>
              </a:ext>
            </a:extLst>
          </p:cNvPr>
          <p:cNvPicPr>
            <a:picLocks noGrp="1" noChangeAspect="1"/>
          </p:cNvPicPr>
          <p:nvPr>
            <p:ph idx="1"/>
          </p:nvPr>
        </p:nvPicPr>
        <p:blipFill>
          <a:blip r:embed="rId2"/>
          <a:stretch>
            <a:fillRect/>
          </a:stretch>
        </p:blipFill>
        <p:spPr>
          <a:xfrm>
            <a:off x="6253696" y="-23629"/>
            <a:ext cx="4056953" cy="6881629"/>
          </a:xfrm>
          <a:prstGeom prst="rect">
            <a:avLst/>
          </a:prstGeom>
        </p:spPr>
      </p:pic>
      <p:sp>
        <p:nvSpPr>
          <p:cNvPr id="7" name="TextBox 6">
            <a:extLst>
              <a:ext uri="{FF2B5EF4-FFF2-40B4-BE49-F238E27FC236}">
                <a16:creationId xmlns:a16="http://schemas.microsoft.com/office/drawing/2014/main" id="{26481943-4238-8546-9293-0CEACCAA7103}"/>
              </a:ext>
            </a:extLst>
          </p:cNvPr>
          <p:cNvSpPr txBox="1"/>
          <p:nvPr/>
        </p:nvSpPr>
        <p:spPr>
          <a:xfrm>
            <a:off x="1093304" y="2305877"/>
            <a:ext cx="3943779" cy="2123658"/>
          </a:xfrm>
          <a:prstGeom prst="rect">
            <a:avLst/>
          </a:prstGeom>
          <a:noFill/>
        </p:spPr>
        <p:txBody>
          <a:bodyPr wrap="square" rtlCol="0">
            <a:spAutoFit/>
          </a:bodyPr>
          <a:lstStyle/>
          <a:p>
            <a:r>
              <a:rPr lang="en-US" dirty="0"/>
              <a:t> </a:t>
            </a:r>
          </a:p>
          <a:p>
            <a:r>
              <a:rPr lang="en-US" sz="2400" dirty="0">
                <a:solidFill>
                  <a:schemeClr val="accent6">
                    <a:lumMod val="50000"/>
                  </a:schemeClr>
                </a:solidFill>
              </a:rPr>
              <a:t>Feller Bunch demo of Designation by Prescription cutting and stacking logs for delimbing. </a:t>
            </a:r>
          </a:p>
          <a:p>
            <a:endParaRPr lang="en-US" dirty="0"/>
          </a:p>
        </p:txBody>
      </p:sp>
      <p:sp>
        <p:nvSpPr>
          <p:cNvPr id="10" name="Slide Number Placeholder 9">
            <a:extLst>
              <a:ext uri="{FF2B5EF4-FFF2-40B4-BE49-F238E27FC236}">
                <a16:creationId xmlns:a16="http://schemas.microsoft.com/office/drawing/2014/main" id="{0E269A87-6EA2-334B-85ED-93BF4C98F064}"/>
              </a:ext>
            </a:extLst>
          </p:cNvPr>
          <p:cNvSpPr>
            <a:spLocks noGrp="1"/>
          </p:cNvSpPr>
          <p:nvPr>
            <p:ph type="sldNum" sz="quarter" idx="12"/>
          </p:nvPr>
        </p:nvSpPr>
        <p:spPr/>
        <p:txBody>
          <a:bodyPr/>
          <a:lstStyle/>
          <a:p>
            <a:fld id="{4FAB73BC-B049-4115-A692-8D63A059BFB8}" type="slidenum">
              <a:rPr lang="en-US" smtClean="0"/>
              <a:t>8</a:t>
            </a:fld>
            <a:endParaRPr lang="en-US"/>
          </a:p>
        </p:txBody>
      </p:sp>
    </p:spTree>
    <p:extLst>
      <p:ext uri="{BB962C8B-B14F-4D97-AF65-F5344CB8AC3E}">
        <p14:creationId xmlns:p14="http://schemas.microsoft.com/office/powerpoint/2010/main" val="1952997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0C06700-DD46-0B46-864A-50D5D9CC1A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0882" y="0"/>
            <a:ext cx="5397068" cy="7201146"/>
          </a:xfrm>
        </p:spPr>
      </p:pic>
      <p:sp>
        <p:nvSpPr>
          <p:cNvPr id="3" name="TextBox 2">
            <a:extLst>
              <a:ext uri="{FF2B5EF4-FFF2-40B4-BE49-F238E27FC236}">
                <a16:creationId xmlns:a16="http://schemas.microsoft.com/office/drawing/2014/main" id="{2A2D1E13-1087-F140-8A0C-ACD77F98E2B0}"/>
              </a:ext>
            </a:extLst>
          </p:cNvPr>
          <p:cNvSpPr txBox="1"/>
          <p:nvPr/>
        </p:nvSpPr>
        <p:spPr>
          <a:xfrm>
            <a:off x="7055070" y="1860331"/>
            <a:ext cx="4672420" cy="2215991"/>
          </a:xfrm>
          <a:prstGeom prst="rect">
            <a:avLst/>
          </a:prstGeom>
          <a:noFill/>
        </p:spPr>
        <p:txBody>
          <a:bodyPr wrap="square" rtlCol="0">
            <a:spAutoFit/>
          </a:bodyPr>
          <a:lstStyle/>
          <a:p>
            <a:r>
              <a:rPr lang="en-US" sz="2400" dirty="0">
                <a:solidFill>
                  <a:schemeClr val="accent6">
                    <a:lumMod val="50000"/>
                  </a:schemeClr>
                </a:solidFill>
              </a:rPr>
              <a:t>Feller Operator marked 2 trees after cutting 5 trees to meet the prescription (reduce the basal area from around 250 sq. ft/ac to 160 </a:t>
            </a:r>
            <a:r>
              <a:rPr lang="en-US" sz="2400" dirty="0" err="1">
                <a:solidFill>
                  <a:schemeClr val="accent6">
                    <a:lumMod val="50000"/>
                  </a:schemeClr>
                </a:solidFill>
              </a:rPr>
              <a:t>sq</a:t>
            </a:r>
            <a:r>
              <a:rPr lang="en-US" sz="2400" dirty="0">
                <a:solidFill>
                  <a:schemeClr val="accent6">
                    <a:lumMod val="50000"/>
                  </a:schemeClr>
                </a:solidFill>
              </a:rPr>
              <a:t> ft/ac).</a:t>
            </a:r>
          </a:p>
          <a:p>
            <a:endParaRPr lang="en-US" dirty="0"/>
          </a:p>
        </p:txBody>
      </p:sp>
      <p:sp>
        <p:nvSpPr>
          <p:cNvPr id="7" name="Slide Number Placeholder 6">
            <a:extLst>
              <a:ext uri="{FF2B5EF4-FFF2-40B4-BE49-F238E27FC236}">
                <a16:creationId xmlns:a16="http://schemas.microsoft.com/office/drawing/2014/main" id="{BEE45838-C65E-CF4E-9BDD-10AB6251212B}"/>
              </a:ext>
            </a:extLst>
          </p:cNvPr>
          <p:cNvSpPr>
            <a:spLocks noGrp="1"/>
          </p:cNvSpPr>
          <p:nvPr>
            <p:ph type="sldNum" sz="quarter" idx="12"/>
          </p:nvPr>
        </p:nvSpPr>
        <p:spPr/>
        <p:txBody>
          <a:bodyPr/>
          <a:lstStyle/>
          <a:p>
            <a:fld id="{4FAB73BC-B049-4115-A692-8D63A059BFB8}" type="slidenum">
              <a:rPr lang="en-US" smtClean="0"/>
              <a:t>9</a:t>
            </a:fld>
            <a:endParaRPr lang="en-US"/>
          </a:p>
        </p:txBody>
      </p:sp>
    </p:spTree>
    <p:extLst>
      <p:ext uri="{BB962C8B-B14F-4D97-AF65-F5344CB8AC3E}">
        <p14:creationId xmlns:p14="http://schemas.microsoft.com/office/powerpoint/2010/main" val="4166446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{E3D98F95-9A5A-BA4B-B9D9-60034CC7931F}tf10001120</Template>
  <TotalTime>138</TotalTime>
  <Words>549</Words>
  <Application>Microsoft Macintosh PowerPoint</Application>
  <PresentationFormat>Widescreen</PresentationFormat>
  <Paragraphs>53</Paragraphs>
  <Slides>15</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Gill Sans MT</vt:lpstr>
      <vt:lpstr>Parcel</vt:lpstr>
      <vt:lpstr>ACCG Hemlock Planning area Field TRip</vt:lpstr>
      <vt:lpstr>Participants</vt:lpstr>
      <vt:lpstr>Stop 1. Overview of field trip.  </vt:lpstr>
      <vt:lpstr>Stop 2. Trees Marked by USFS Blue Paint.</vt:lpstr>
      <vt:lpstr>Stop 3. Feller Buncher.</vt:lpstr>
      <vt:lpstr>PowerPoint Presentation</vt:lpstr>
      <vt:lpstr>PowerPoint Presentation</vt:lpstr>
      <vt:lpstr>PowerPoint Presentation</vt:lpstr>
      <vt:lpstr>PowerPoint Presentation</vt:lpstr>
      <vt:lpstr>Log bunch</vt:lpstr>
      <vt:lpstr>PowerPoint Presentation</vt:lpstr>
      <vt:lpstr>PowerPoint Presentation</vt:lpstr>
      <vt:lpstr>Stop 4: Delimber Demonstration.  </vt:lpstr>
      <vt:lpstr>Stop 5</vt:lpstr>
      <vt:lpstr>StoP 6</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ACCG Hemlock Field TRip</dc:title>
  <dc:creator>Tania Carlone</dc:creator>
  <cp:lastModifiedBy>Tania Carlone</cp:lastModifiedBy>
  <cp:revision>42</cp:revision>
  <dcterms:created xsi:type="dcterms:W3CDTF">2020-10-02T23:28:58Z</dcterms:created>
  <dcterms:modified xsi:type="dcterms:W3CDTF">2020-10-24T02:24:40Z</dcterms:modified>
</cp:coreProperties>
</file>