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2" r:id="rId4"/>
    <p:sldId id="263" r:id="rId5"/>
    <p:sldId id="264" r:id="rId6"/>
    <p:sldId id="265" r:id="rId7"/>
    <p:sldId id="266" r:id="rId8"/>
    <p:sldId id="256" r:id="rId9"/>
    <p:sldId id="257" r:id="rId10"/>
    <p:sldId id="258" r:id="rId11"/>
    <p:sldId id="377" r:id="rId12"/>
    <p:sldId id="376" r:id="rId13"/>
    <p:sldId id="378" r:id="rId14"/>
    <p:sldId id="371" r:id="rId15"/>
    <p:sldId id="3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2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C600-ABA2-49D3-87F2-0ACBB30DA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021E3-63BA-4A0A-9473-90DD87E45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D0A97-EF38-4FE4-99EC-C868DC40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FCC29-7EC0-4216-B50F-F09EFECD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5CEB5-371A-4B07-B3A3-848D6F65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4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C613-8206-40EE-80DC-FB7CC6BC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FF560-1331-41A6-93D5-8BDC2F68C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04A4E-DFEA-4E7F-9A32-E752554D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81142-6D94-40BD-8534-6601D8AA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8A989-B317-426E-8E77-971EF3F5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8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B769ED-4E24-4F1A-9CAD-B2A523216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A6711-359F-4D5C-80A5-12D272956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D702D-4330-4602-8CEE-22D959919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C8B1F-522C-4433-BE91-B681C722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B5B20-901D-48CC-92B8-CB04D0CE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08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DFE2-1E09-45BD-B669-2939032FC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85060-1850-4217-BC17-89BE2C230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1150F-C0B7-4B15-B884-97A91DD7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01345-0959-43DB-8475-6159C645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D71B-1D46-4B09-999B-84A2CE4E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49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EC95-98F8-49DF-8D1D-28762708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E3B3B-4318-49E4-B238-3F0CABC97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8E047-20C4-4C7C-93AC-A2D97E68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C4E31-4B42-4DC8-AC08-9B7ADD5C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09174-51EB-46F1-B1B2-47B976ED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40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FB15D-2A07-46BE-A506-02CAF938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9655A-92A8-4256-99AE-7FED7D19A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841A2-2836-4CA7-AD2B-A8FDC05A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0E836-1E47-4937-B75B-D636BE5D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0719-1B4A-44B4-9ABA-427B585F7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7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2548-0FD0-45AF-8714-18BD9994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C0DC3-1BA9-42D8-BE24-25DA12F7F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BC311-5C42-4492-B714-BE263A4BC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7F3F6-9C1C-4EF3-BC80-BDDA3C47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21BA1-F2A5-405A-AD1A-A4175C14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A96AE-F7BE-4D91-9D66-15F983B16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29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AC35E-82A0-4036-9235-1B9BA818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14B57-327B-4CF0-B781-B81508B05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D6857E-DE4C-4DAF-81D8-4D93ED166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6071A-E50E-4424-BB40-5AE31F04B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2A662-4542-44D3-AABA-D6910B3D1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BFBA2-12DF-45DD-968D-472ACDDF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B521B-8A74-4A5B-A5F7-EB79A578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E1253-3464-4989-8F24-17F96C2D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13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C9A5-ADA8-4700-AA55-A5934ECB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F224B-51E8-42CF-95C4-8679FACC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668E5-55F6-42D6-8CD4-4A30FE55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55CA-AC77-4EAE-A5E9-6A221B17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6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DA477-EA2A-440C-B2C4-7C2203B80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2BD5D1-49D3-4FA1-B72B-C176F243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818A3-2022-41AA-B40C-35EF36A7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76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C438-7363-467E-B0F2-BA3F8B59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9C91E-1312-45B3-9FE8-5F03D6C27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17725-BAFB-4563-87A9-589467E4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A7695-D5CE-4933-9366-C8302738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E96D9-5A00-4C2D-8F7D-317A85DF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D9FBF-47BC-4787-87ED-E0ECBB8D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8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F88C6-1E09-4B3E-B411-B1316CEE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B806A-5759-4DD7-BA3E-13E22BDFB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2D38-24AC-4447-9441-C2C2E76D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8D41-CF78-463C-BBE4-AFCACC5C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9FFFD-847E-44E0-98EF-B074573B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80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38597-F0C7-46BC-B636-98E3DB81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DDA46-FEC5-4CD2-9F43-2E7B53A4B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5ED6-7060-4320-91AC-0BC98C202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A71E9-3B36-4CCA-9637-7B829DEA5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C7776-8E52-4488-A74A-B9FF897F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11484-DA82-4FB1-8763-CB335E68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73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EDD1C-BDB4-4D29-AC99-A4A737CD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4AA84-CE05-4B09-969C-EC2F00901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D7D73-0FAF-42A3-9B11-13699EF42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7509A-407C-4B17-B189-1FD6B52BF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75C37-D315-4702-B934-B662B2D3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52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D3F8E3-C1EA-4D1B-A225-4A1E549C1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BEEC09-4434-49DB-B684-B0B2518C9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6007A-45FA-4AEC-851A-41F89AAF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1A7E7-6A37-4CA7-BF12-99F6CB2FE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82C5F-6BF3-4C01-B93C-2AF58A38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62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5800CA-407E-48B0-9F1E-8C4733027D7F}" type="datetimeFigureOut">
              <a:rPr lang="en-US" altLang="en-US"/>
              <a:pPr/>
              <a:t>1/19/2021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340EC-4F86-436D-8174-B9241F5BE10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8736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453C6E-8788-4308-BEB7-007ECD09057C}" type="datetimeFigureOut">
              <a:rPr lang="en-US" altLang="en-US"/>
              <a:pPr/>
              <a:t>1/19/2021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65B0A-7AFB-4B00-80DB-405CF06C84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3668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613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5D1B3-706A-4DAE-84B3-F7EB69946FA9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25A2-7E3A-45D4-9F37-400FCD6CF2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7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3575-877D-4248-89AA-D91D315CA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CD4AE-89C4-4DD3-A077-15C8F758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9E5FC-AA71-43CC-BAAE-B15BDCB0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6B5CA-0536-404A-8BD5-29169764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7FD8F-3DDC-45C6-87D8-D13537FD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8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8A6A-335B-4D78-90AA-6B6A50B98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DE432-B502-4D9C-B152-EB6DC1E97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75DA9-C8D1-4D5D-909D-41D2F64E7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9F55E-4996-461C-A26F-010CA0D1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7976D-1EB8-40A8-9AAC-FEF984D7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87010-4256-42FD-82F8-9C7E6976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3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DA65-125C-4673-AF4A-9D96ECEE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B5D18-7773-4426-9A53-AB46D705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FFED5-8A20-4899-ABF3-FC93BBF1A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D398C-6341-4857-B99C-6F4754ADD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81613-5C70-4ABC-B98A-61B1087B4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C6B76-62A7-4F64-A598-D168437E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E1B306-97E4-4580-9AC7-560687D8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46C864-4298-47D4-AC1F-BBEA53C1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80C0-23EF-4781-A82C-BDF934BE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85B49-68B7-4C99-989F-7E7FFD31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1BA68-3EEF-4216-8391-63B39BC4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DE084-2EEB-4BA7-881E-A9862C0C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75561-CEF6-4BD6-8CFF-527C1DA5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FEBC9-14EB-429F-BB24-6D81883E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6548E-AFA9-45FE-8D8E-27756B3E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7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2BBD-C495-49B4-9F83-5E2B3C8D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C460-0FAF-4AD4-8D8C-A7CA7D60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CFEF7-D1C3-4780-97DC-6E24E6604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1CBE9-2931-4040-B582-9159D2FF3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402BE-60DD-4E02-9866-D4F852BB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93661-E12B-472E-B249-99DC8798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8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816E-BE52-4391-A07B-E5E2C90A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39460-A236-49FD-915E-181F28DE4D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57A72-8647-4F3B-A567-FA390735A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A4736-374D-4000-A323-CE8C1E65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49EC3-DAAB-468C-8A9C-717A2693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8E70F-6B9F-4692-ACE1-50A58DB1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7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B2700-AC22-4740-812E-2CF2D17E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6DF34-5434-45A6-9DF8-A592DEA5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38CDC-2B9A-45E8-B3F4-D5B62E9EA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216D1-6188-45F0-946C-8B7A9A3F3C0E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CC4B-FFEE-4C52-8A6C-8431ECAC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D7BF2-6FC7-4C95-9226-278DF1E12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938E5-51FF-48A9-8233-69B284B05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EEDAD-D2AE-4189-BF16-09C24072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75A0-88C4-42CC-A3EB-F034C3B79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9BE7E-E13C-487D-9A33-1D19102BD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D2AC9-1EAF-4E10-A84A-180F707303F5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4C68-58C1-4BBF-852D-4EA70B516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FF7FC-5BA6-4CF7-BE45-11A769CE5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2FAEB-EE77-4B10-952A-8E5377C50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9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EE4ED5AD-FCA9-4044-89FD-1D09DB9187AC}" type="datetimeFigureOut">
              <a:rPr lang="en-US" altLang="en-US"/>
              <a:pPr/>
              <a:t>1/19/2021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C0E9D0-ACF0-43C1-969D-2C732527E43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185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ontent/pdf/10.1007/s00267-015-0632-8.pdf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50B76-B595-45C1-91E5-8F2E9DA79716}"/>
              </a:ext>
            </a:extLst>
          </p:cNvPr>
          <p:cNvSpPr txBox="1"/>
          <p:nvPr/>
        </p:nvSpPr>
        <p:spPr>
          <a:xfrm>
            <a:off x="-170135" y="3203509"/>
            <a:ext cx="5308652" cy="1942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 Pimlott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 FIRE Director, retired</a:t>
            </a:r>
          </a:p>
        </p:txBody>
      </p:sp>
      <p:pic>
        <p:nvPicPr>
          <p:cNvPr id="3" name="Picture 2" descr="A firefighter spraying out water&#10;&#10;Description automatically generated with low confidence">
            <a:extLst>
              <a:ext uri="{FF2B5EF4-FFF2-40B4-BE49-F238E27FC236}">
                <a16:creationId xmlns:a16="http://schemas.microsoft.com/office/drawing/2014/main" id="{31BA0151-3C4D-427E-8190-DE40125EA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r="13613"/>
          <a:stretch/>
        </p:blipFill>
        <p:spPr>
          <a:xfrm>
            <a:off x="5563395" y="10"/>
            <a:ext cx="6627082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4C911-CBA1-4C8F-A74C-C8F5DEC10E44}"/>
              </a:ext>
            </a:extLst>
          </p:cNvPr>
          <p:cNvSpPr txBox="1"/>
          <p:nvPr/>
        </p:nvSpPr>
        <p:spPr>
          <a:xfrm>
            <a:off x="129284" y="1019363"/>
            <a:ext cx="4709814" cy="834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Amador-Calaveras Consensus Group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20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693371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868363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Few own forest land for timber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48146"/>
            <a:ext cx="9028031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80944" y="0"/>
          <a:ext cx="9430110" cy="69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441" imgH="5829159" progId="AcroExch.Document.DC">
                  <p:embed/>
                </p:oleObj>
              </mc:Choice>
              <mc:Fallback>
                <p:oleObj name="Acrobat Document" r:id="rId2" imgW="7543441" imgH="5829159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80944" y="0"/>
                        <a:ext cx="9430110" cy="693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10909" y="117620"/>
            <a:ext cx="5357092" cy="3821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25601" y="6234546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Burning substantial acres on private lands is possible</a:t>
            </a:r>
          </a:p>
        </p:txBody>
      </p:sp>
    </p:spTree>
    <p:extLst>
      <p:ext uri="{BB962C8B-B14F-4D97-AF65-F5344CB8AC3E}">
        <p14:creationId xmlns:p14="http://schemas.microsoft.com/office/powerpoint/2010/main" val="90531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10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6341136"/>
            <a:ext cx="9227126" cy="516864"/>
          </a:xfrm>
        </p:spPr>
        <p:txBody>
          <a:bodyPr/>
          <a:lstStyle/>
          <a:p>
            <a:r>
              <a:rPr lang="en-US" sz="2400" i="1" dirty="0">
                <a:solidFill>
                  <a:schemeClr val="bg1"/>
                </a:solidFill>
              </a:rPr>
              <a:t>Contact: Susie Kocher, Forestry Advisor, sdkocher@ucanr.edu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767" y="665018"/>
            <a:ext cx="5925234" cy="55741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23999" y="982176"/>
            <a:ext cx="3218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Hosted spring and fall workshops</a:t>
            </a: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One day classroom session</a:t>
            </a:r>
          </a:p>
          <a:p>
            <a:pPr marL="8001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One day participating in Rx burn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Cover fire ecology, options for Rx burning, how to, regulations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Challenge is finding locations for burns and getting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CalFire</a:t>
            </a: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permit, and now Covid restrictions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Webinars in spring 2020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Transition to video series with winter burn this year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-47798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Calibri"/>
              </a:rPr>
              <a:t>Started Sierra based Rx workshop series in 2018</a:t>
            </a:r>
          </a:p>
        </p:txBody>
      </p:sp>
    </p:spTree>
    <p:extLst>
      <p:ext uri="{BB962C8B-B14F-4D97-AF65-F5344CB8AC3E}">
        <p14:creationId xmlns:p14="http://schemas.microsoft.com/office/powerpoint/2010/main" val="102279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127" y="138741"/>
            <a:ext cx="9144000" cy="932874"/>
          </a:xfrm>
        </p:spPr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</a:rPr>
              <a:t>After workshop, participants wanted to burn with</a:t>
            </a:r>
            <a:r>
              <a:rPr lang="en-US" sz="32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1644" y="2692401"/>
            <a:ext cx="1812683" cy="4165599"/>
          </a:xfrm>
        </p:spPr>
        <p:txBody>
          <a:bodyPr/>
          <a:lstStyle/>
          <a:p>
            <a:pPr lvl="0"/>
            <a:r>
              <a:rPr lang="en-US" sz="1800" dirty="0">
                <a:solidFill>
                  <a:schemeClr val="bg1"/>
                </a:solidFill>
              </a:rPr>
              <a:t>Prescribed Burn Association (PBA): 63%  </a:t>
            </a:r>
          </a:p>
          <a:p>
            <a:pPr lvl="0"/>
            <a:r>
              <a:rPr lang="en-US" sz="1800" dirty="0" err="1">
                <a:solidFill>
                  <a:schemeClr val="bg1"/>
                </a:solidFill>
              </a:rPr>
              <a:t>CalFire</a:t>
            </a:r>
            <a:r>
              <a:rPr lang="en-US" sz="1800" dirty="0">
                <a:solidFill>
                  <a:schemeClr val="bg1"/>
                </a:solidFill>
              </a:rPr>
              <a:t> Vegetation Management Plan (VMP): 49% </a:t>
            </a:r>
          </a:p>
          <a:p>
            <a:pPr lvl="0"/>
            <a:r>
              <a:rPr lang="en-US" sz="1800" dirty="0">
                <a:solidFill>
                  <a:schemeClr val="bg1"/>
                </a:solidFill>
              </a:rPr>
              <a:t>NRCS/ EQIP: 46% </a:t>
            </a:r>
          </a:p>
          <a:p>
            <a:pPr lvl="0"/>
            <a:r>
              <a:rPr lang="en-US" sz="1800" dirty="0">
                <a:solidFill>
                  <a:schemeClr val="bg1"/>
                </a:solidFill>
              </a:rPr>
              <a:t>Family: 36% </a:t>
            </a:r>
          </a:p>
          <a:p>
            <a:pPr lvl="0"/>
            <a:r>
              <a:rPr lang="en-US" sz="1800" dirty="0">
                <a:solidFill>
                  <a:schemeClr val="bg1"/>
                </a:solidFill>
              </a:rPr>
              <a:t>Contractor: 24%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0909" y="5039921"/>
            <a:ext cx="5024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November 2019 burn crew of workshop participants at Southern California Edison’s Shaver Lake property</a:t>
            </a:r>
          </a:p>
        </p:txBody>
      </p:sp>
    </p:spTree>
    <p:extLst>
      <p:ext uri="{BB962C8B-B14F-4D97-AF65-F5344CB8AC3E}">
        <p14:creationId xmlns:p14="http://schemas.microsoft.com/office/powerpoint/2010/main" val="420844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49B3CB-9DC6-4A3A-863B-08C26528AA84}"/>
              </a:ext>
            </a:extLst>
          </p:cNvPr>
          <p:cNvSpPr txBox="1"/>
          <p:nvPr/>
        </p:nvSpPr>
        <p:spPr>
          <a:xfrm>
            <a:off x="367229" y="797510"/>
            <a:ext cx="114575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Nearly 85 million acres classified as wildlands in CA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 FIRE responsible for protecting 31 million acres – almost entirely private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Includes forest, range and chaparral covered lands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 FIRE protects through: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Protection Program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 Management Programs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316842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63482D-DB0D-4359-BC02-0C3AC9B1F8A4}"/>
              </a:ext>
            </a:extLst>
          </p:cNvPr>
          <p:cNvSpPr txBox="1"/>
          <p:nvPr/>
        </p:nvSpPr>
        <p:spPr>
          <a:xfrm>
            <a:off x="1675700" y="426453"/>
            <a:ext cx="972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 FIRE Vegetation Management Program Accomplishments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E76A26CD-0B82-4F74-85DE-D959CF2BD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91" y="1195667"/>
            <a:ext cx="7845118" cy="532952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56627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FF14B7-808B-4F9C-A8D1-90B9847FF381}"/>
              </a:ext>
            </a:extLst>
          </p:cNvPr>
          <p:cNvSpPr txBox="1"/>
          <p:nvPr/>
        </p:nvSpPr>
        <p:spPr>
          <a:xfrm>
            <a:off x="2126255" y="1101687"/>
            <a:ext cx="874739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Barriers to burning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Cumbersome Environmental Review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Narrow burn windows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license/public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Liability associated with escaped burns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Longer and more intense fire seasons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resource capacity/availability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Burn Complexity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Agency stereotypes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ED7BB2C-6D6E-43F1-86D2-F765E02E83A6}"/>
              </a:ext>
            </a:extLst>
          </p:cNvPr>
          <p:cNvSpPr txBox="1"/>
          <p:nvPr/>
        </p:nvSpPr>
        <p:spPr>
          <a:xfrm>
            <a:off x="487928" y="478305"/>
            <a:ext cx="5523123" cy="5558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 and Solutions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 Wildfire and Forest Resilience Action Plan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 Vegetation Treatment Program EIR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37950CEC-5083-4E64-8A89-1BC87F842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890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3911-E769-42DD-924B-54AB4DFF4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8932" y="1122363"/>
            <a:ext cx="6881568" cy="724366"/>
          </a:xfrm>
          <a:effectLst>
            <a:outerShdw blurRad="50800" dist="50800" dir="5400000" sx="4000" sy="4000" algn="ctr" rotWithShape="0">
              <a:srgbClr val="000000">
                <a:alpha val="43137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00"/>
                </a:solidFill>
                <a:effectLst>
                  <a:outerShdw blurRad="50800" dist="38100" algn="l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Christopher Dow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17D10-87B2-41C0-BEE4-85A16BF3F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87388"/>
            <a:ext cx="9144000" cy="3070412"/>
          </a:xfrm>
          <a:effectLst>
            <a:outerShdw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Sierra Pacific Industries – RPF #3012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South Sierra Vegetation Management Specialist</a:t>
            </a:r>
          </a:p>
        </p:txBody>
      </p:sp>
    </p:spTree>
    <p:extLst>
      <p:ext uri="{BB962C8B-B14F-4D97-AF65-F5344CB8AC3E}">
        <p14:creationId xmlns:p14="http://schemas.microsoft.com/office/powerpoint/2010/main" val="205398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1596-57B0-47D0-ABB2-605F8BACFFD7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B4ABD-BF28-4245-B2BE-7F1CB3C40C22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B.S. CSU Chico, Biology, 2008</a:t>
            </a:r>
          </a:p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2008 Happened…</a:t>
            </a:r>
          </a:p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2010-2012 PSW Research Station – Davis with Dr. Brandon Collins and Gary Roller (RPF)</a:t>
            </a:r>
          </a:p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2012-2014 Master of Forestry, UC Berkeley. Studied and worked with Scott Stephens, Brandon Collins, Anu Kramer, Sasha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Berleman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Kate Wilkin, and Danny Fry.</a:t>
            </a:r>
          </a:p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2016 Published “</a:t>
            </a:r>
            <a:r>
              <a:rPr lang="en-US" sz="2600" b="1" i="0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Incorporating resource protection constraints in an analysis of landscape fuel-treatment effectiveness in the northern Sierra Nevada, CA, USA</a:t>
            </a:r>
            <a:r>
              <a:rPr lang="en-US" sz="26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” CB Dow, BM Collins, SL Stephens; Environmental Science</a:t>
            </a:r>
          </a:p>
          <a:p>
            <a:r>
              <a:rPr lang="en-US" sz="2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Currently working on additional research into combining even-aged management mixed with fuel breaks.</a:t>
            </a:r>
            <a:endParaRPr lang="en-US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04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50EF-2050-4A0A-9966-37ABA7E5EB16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635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 Black" panose="020B0A04020102020204" pitchFamily="34" charset="0"/>
              </a:rPr>
              <a:t>Sierra Pacific Industries – AVMS South Sierra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92D9D-D77A-43C4-A8F8-71EA451C243F}"/>
              </a:ext>
            </a:extLst>
          </p:cNvPr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algn="l" rotWithShape="0">
                    <a:schemeClr val="tx1">
                      <a:alpha val="40000"/>
                    </a:schemeClr>
                  </a:outerShdw>
                </a:effectLst>
              </a:rPr>
              <a:t>Fuels treatments, modification, and maintenance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algn="l" rotWithShape="0">
                    <a:schemeClr val="tx1">
                      <a:alpha val="40000"/>
                    </a:schemeClr>
                  </a:outerShdw>
                </a:effectLst>
              </a:rPr>
              <a:t>Coordinate landscape planning for fuels treatments with public and private ownerships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algn="l" rotWithShape="0">
                    <a:schemeClr val="tx1">
                      <a:alpha val="40000"/>
                    </a:schemeClr>
                  </a:outerShdw>
                </a:effectLst>
              </a:rPr>
              <a:t>Coordinate Vegetation Management Program burns for AEU and TCU prescribed burn treatments</a:t>
            </a: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50800" algn="l" rotWithShape="0">
                  <a:schemeClr val="tx1">
                    <a:alpha val="40000"/>
                  </a:schemeClr>
                </a:outerShdw>
              </a:effectLst>
            </a:endParaRP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50800" algn="l" rotWithShape="0">
                    <a:schemeClr val="tx1">
                      <a:alpha val="40000"/>
                    </a:schemeClr>
                  </a:outerShdw>
                </a:effectLst>
              </a:rPr>
              <a:t>In addition, former president of the California Licensed Foresters Association, and current Board Member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4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189" y="-13808"/>
            <a:ext cx="7201222" cy="99417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Small family forest landowners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9481" y="985292"/>
            <a:ext cx="4337053" cy="5877327"/>
          </a:xfrm>
          <a:prstGeom prst="rect">
            <a:avLst/>
          </a:prstGeom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24001" y="4003360"/>
            <a:ext cx="2419927" cy="29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dirty="0">
                <a:solidFill>
                  <a:prstClr val="black"/>
                </a:solidFill>
                <a:ea typeface="MS PGothic" panose="020B0600070205080204" pitchFamily="34" charset="-128"/>
              </a:rPr>
              <a:t>19 million acres (57%) federal agencies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dirty="0">
                <a:solidFill>
                  <a:prstClr val="black"/>
                </a:solidFill>
                <a:ea typeface="MS PGothic" panose="020B0600070205080204" pitchFamily="34" charset="-128"/>
              </a:rPr>
              <a:t>&lt; 1 million acres (3%) State and local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dirty="0">
                <a:solidFill>
                  <a:prstClr val="black"/>
                </a:solidFill>
                <a:ea typeface="MS PGothic" panose="020B0600070205080204" pitchFamily="34" charset="-128"/>
              </a:rPr>
              <a:t>14 million acres (40%) private 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─"/>
            </a:pPr>
            <a:r>
              <a:rPr lang="en-US" altLang="en-US" sz="1350" dirty="0">
                <a:solidFill>
                  <a:prstClr val="black"/>
                </a:solidFill>
                <a:ea typeface="MS PGothic" panose="020B0600070205080204" pitchFamily="34" charset="-128"/>
              </a:rPr>
              <a:t>5 million acres industrial timber companies 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─"/>
            </a:pPr>
            <a:r>
              <a:rPr lang="en-US" altLang="en-US" sz="1350" dirty="0">
                <a:solidFill>
                  <a:prstClr val="black"/>
                </a:solidFill>
                <a:ea typeface="MS PGothic" panose="020B0600070205080204" pitchFamily="34" charset="-128"/>
              </a:rPr>
              <a:t>9 million acres individuals where 90% own &lt; 50 acres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8867" y="2607143"/>
            <a:ext cx="1762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87,000 private landowners with &gt;/ 10 acres of forest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6499" y="912979"/>
            <a:ext cx="1851984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How can they use prescribed fire?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866033-3344-41B4-9C2C-2500950F8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41460" r="33519" b="1"/>
          <a:stretch/>
        </p:blipFill>
        <p:spPr>
          <a:xfrm>
            <a:off x="6937288" y="1122555"/>
            <a:ext cx="1415656" cy="1268232"/>
          </a:xfrm>
          <a:prstGeom prst="ellipse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2" descr="C:\Users\lquinndavidson\Documents\Lenya\Personal\Nor Cal Rx Fire Council\TREX General\TREX 2015\Photos\Oct 27\IMG_0216.JPG">
            <a:extLst>
              <a:ext uri="{FF2B5EF4-FFF2-40B4-BE49-F238E27FC236}">
                <a16:creationId xmlns:a16="http://schemas.microsoft.com/office/drawing/2014/main" id="{0AC22462-6013-41E2-A51F-09054C1A2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14036" r="26031" b="9094"/>
          <a:stretch/>
        </p:blipFill>
        <p:spPr bwMode="auto">
          <a:xfrm>
            <a:off x="9187746" y="104109"/>
            <a:ext cx="1359680" cy="1265917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EED219-2239-4E91-84FA-712F28F2FB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6" t="27915" r="16509"/>
          <a:stretch/>
        </p:blipFill>
        <p:spPr>
          <a:xfrm rot="5400000">
            <a:off x="9211503" y="4495888"/>
            <a:ext cx="1312169" cy="135968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27D164-F563-4F15-8AD6-B5301C22B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65277" y="3615521"/>
            <a:ext cx="1359681" cy="1313931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3" t="26380" b="20418"/>
          <a:stretch/>
        </p:blipFill>
        <p:spPr>
          <a:xfrm>
            <a:off x="9192019" y="2274148"/>
            <a:ext cx="1351137" cy="1341372"/>
          </a:xfrm>
          <a:prstGeom prst="ellipse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02816" y="2514895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Cal Fire Vegetation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Management Program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(VMP)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5955" y="1519233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Contractor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8135" y="3723899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Collaborative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8353" y="4961316"/>
            <a:ext cx="1546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Prescribed Burn Association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64573" y="6071763"/>
            <a:ext cx="1406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Do It Yourself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1" y="1232534"/>
            <a:ext cx="153584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How many are there?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6215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519</Words>
  <Application>Microsoft Office PowerPoint</Application>
  <PresentationFormat>Widescreen</PresentationFormat>
  <Paragraphs>92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Courier New</vt:lpstr>
      <vt:lpstr>Wingdings</vt:lpstr>
      <vt:lpstr>1_Office Theme</vt:lpstr>
      <vt:lpstr>Office Theme</vt:lpstr>
      <vt:lpstr>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Christopher Dow</vt:lpstr>
      <vt:lpstr>Background</vt:lpstr>
      <vt:lpstr>Sierra Pacific Industries – AVMS South Sierra</vt:lpstr>
      <vt:lpstr>Small family forest landowners</vt:lpstr>
      <vt:lpstr>Few own forest land for timber products</vt:lpstr>
      <vt:lpstr>PowerPoint Presentation</vt:lpstr>
      <vt:lpstr>PowerPoint Presentation</vt:lpstr>
      <vt:lpstr>After workshop, participants wanted to burn with: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Layhee</dc:creator>
  <cp:lastModifiedBy>Megan Layhee</cp:lastModifiedBy>
  <cp:revision>6</cp:revision>
  <dcterms:created xsi:type="dcterms:W3CDTF">2021-01-13T19:55:11Z</dcterms:created>
  <dcterms:modified xsi:type="dcterms:W3CDTF">2021-01-20T03:50:41Z</dcterms:modified>
</cp:coreProperties>
</file>