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2" r:id="rId4"/>
    <p:sldId id="264" r:id="rId5"/>
    <p:sldId id="263" r:id="rId6"/>
    <p:sldId id="25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Layhee" initials="ML" lastIdx="1" clrIdx="0">
    <p:extLst>
      <p:ext uri="{19B8F6BF-5375-455C-9EA6-DF929625EA0E}">
        <p15:presenceInfo xmlns:p15="http://schemas.microsoft.com/office/powerpoint/2012/main" userId="1d0e7e8d9cae8573" providerId="Windows Live"/>
      </p:ext>
    </p:extLst>
  </p:cmAuthor>
  <p:cmAuthor id="2" name="Regine Miller" initials="RM" lastIdx="3" clrIdx="1">
    <p:extLst>
      <p:ext uri="{19B8F6BF-5375-455C-9EA6-DF929625EA0E}">
        <p15:presenceInfo xmlns:p15="http://schemas.microsoft.com/office/powerpoint/2012/main" userId="39fdf2b1236a9e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9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9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2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2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98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8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7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3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E77A1E7-1330-4E9B-BFF8-29CCA1906B9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A34CF0B-015C-457E-9964-323B7A7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eganl.chips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BBFC5-940F-48B5-941C-1C6781317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457" y="1602973"/>
            <a:ext cx="8991600" cy="1645920"/>
          </a:xfrm>
        </p:spPr>
        <p:txBody>
          <a:bodyPr>
            <a:noAutofit/>
          </a:bodyPr>
          <a:lstStyle/>
          <a:p>
            <a:pPr algn="l"/>
            <a:r>
              <a:rPr lang="en-US" sz="4000" cap="none" dirty="0"/>
              <a:t>MONITORING QUESTIONS:</a:t>
            </a:r>
            <a:br>
              <a:rPr lang="en-US" sz="4000" cap="none" dirty="0"/>
            </a:br>
            <a:r>
              <a:rPr lang="en-US" sz="3200" cap="none" dirty="0"/>
              <a:t>CHIPS Arnold-Avery Hazardous Fuels Reduction &amp; Fuel Break Maintenance Project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2D8E95E-583C-4169-84EE-09F8D3B3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686" y="3511136"/>
            <a:ext cx="6801612" cy="123989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March 10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  <a:p>
            <a:pPr algn="l"/>
            <a:r>
              <a:rPr lang="en-US" dirty="0"/>
              <a:t>Presentation to ACCG Monitoring Work Group</a:t>
            </a:r>
          </a:p>
          <a:p>
            <a:pPr algn="l"/>
            <a:r>
              <a:rPr lang="en-US" dirty="0"/>
              <a:t>Megan Layhee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meganl.chips@gmail.com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8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4BE539-454C-4BC2-B0D0-64DC5965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Project specs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EE756-4508-4126-B44A-6A9C639A9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7900" y="3549918"/>
            <a:ext cx="4116614" cy="2480768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Jurisdiction: Calaveras RD, SPI, private parcels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Size: ~888 acres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Duration: present-Feb. 2024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591C8C2-99BF-470E-8D6A-489690C589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329" r="6908" b="18811"/>
          <a:stretch/>
        </p:blipFill>
        <p:spPr>
          <a:xfrm>
            <a:off x="6095999" y="0"/>
            <a:ext cx="6102097" cy="6858000"/>
          </a:xfrm>
        </p:spPr>
      </p:pic>
    </p:spTree>
    <p:extLst>
      <p:ext uri="{BB962C8B-B14F-4D97-AF65-F5344CB8AC3E}">
        <p14:creationId xmlns:p14="http://schemas.microsoft.com/office/powerpoint/2010/main" val="124266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043CD8-C3C9-4AB1-8FC0-15C9A8D7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689" y="1072542"/>
            <a:ext cx="3798821" cy="704087"/>
          </a:xfrm>
        </p:spPr>
        <p:txBody>
          <a:bodyPr>
            <a:normAutofit/>
          </a:bodyPr>
          <a:lstStyle/>
          <a:p>
            <a:r>
              <a:rPr lang="en-US" sz="1400" dirty="0"/>
              <a:t>FS Fuelbreak maintenance/ construction units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302DEF-94B9-440B-A4ED-4E0F0BC7C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033" y="1072543"/>
            <a:ext cx="3798820" cy="704087"/>
          </a:xfrm>
        </p:spPr>
        <p:txBody>
          <a:bodyPr>
            <a:normAutofit/>
          </a:bodyPr>
          <a:lstStyle/>
          <a:p>
            <a:r>
              <a:rPr lang="en-US" sz="1400" dirty="0"/>
              <a:t>FS Fuels reduction Units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474096-AC5C-47CD-BE7B-7ABF0FC2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017" y="225513"/>
            <a:ext cx="5027966" cy="704087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treatments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50FCBEC-B9E2-4140-8273-86A9C0763A4A}"/>
              </a:ext>
            </a:extLst>
          </p:cNvPr>
          <p:cNvSpPr txBox="1">
            <a:spLocks/>
          </p:cNvSpPr>
          <p:nvPr/>
        </p:nvSpPr>
        <p:spPr>
          <a:xfrm>
            <a:off x="8222243" y="887431"/>
            <a:ext cx="3758473" cy="889199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Private Parcel Fuelbreak maintenance/ construction units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5B081C-ACEB-4D00-B7E9-ECE167E49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3" y="1874601"/>
            <a:ext cx="3798820" cy="2849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EDB0C-6443-43AD-9302-FF28553A2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0" y="1874601"/>
            <a:ext cx="3798820" cy="2849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4A8B19-68A5-4F61-9522-7E1D185D7C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4" y="1874601"/>
            <a:ext cx="3758473" cy="28491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F4148E-37A3-44A0-9E7C-B8F312C322D7}"/>
              </a:ext>
            </a:extLst>
          </p:cNvPr>
          <p:cNvSpPr txBox="1">
            <a:spLocks/>
          </p:cNvSpPr>
          <p:nvPr/>
        </p:nvSpPr>
        <p:spPr>
          <a:xfrm>
            <a:off x="317690" y="4768168"/>
            <a:ext cx="3798820" cy="1810799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~506 acres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Live brush &amp; tree (≤10” dbh) removal to 20x20-ft spacing, conifer &amp; hardwood retention specs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All snags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Mechanical piles (for later burning by FS)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Hand thin, chip and/or pile (&gt; 35% slopes)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Protected areas: LOPs, stream/SAF buffers, Arc sites, sensitive soil units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97BB924-07C1-4644-9503-2694FFC38C02}"/>
              </a:ext>
            </a:extLst>
          </p:cNvPr>
          <p:cNvSpPr txBox="1">
            <a:spLocks/>
          </p:cNvSpPr>
          <p:nvPr/>
        </p:nvSpPr>
        <p:spPr>
          <a:xfrm>
            <a:off x="4317033" y="4767300"/>
            <a:ext cx="3798820" cy="2036313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~312 acres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Live brush &amp; tree (≤10” dbh) removal to 20x20-ft spacing, conifer &amp; hardwood retention specs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All snags w/exception of 4 snags per acre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Mechanical piles (for later burning by FS)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Hand thin, chip and/or pile (&gt; 35% slopes)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cap="none" dirty="0">
                <a:solidFill>
                  <a:schemeClr val="tx1"/>
                </a:solidFill>
              </a:rPr>
              <a:t>Protected areas: LOPs, stream/SAF buffers, Arc sites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B0094DB-B8A8-44E5-BF23-08290CB488C2}"/>
              </a:ext>
            </a:extLst>
          </p:cNvPr>
          <p:cNvSpPr txBox="1">
            <a:spLocks/>
          </p:cNvSpPr>
          <p:nvPr/>
        </p:nvSpPr>
        <p:spPr>
          <a:xfrm>
            <a:off x="8222242" y="4821687"/>
            <a:ext cx="3758473" cy="1348294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~69 acres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Live brush &amp; trees (≤10” dbh) to 20 to 30-ft spacing, conifer &amp; hardwood retention specs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All snags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Hand thin/lop &amp; scatter (&gt; 40 % slopes)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cap="none" dirty="0">
                <a:solidFill>
                  <a:schemeClr val="tx1"/>
                </a:solidFill>
              </a:rPr>
              <a:t>Protected areas: stream buffers</a:t>
            </a:r>
          </a:p>
        </p:txBody>
      </p:sp>
    </p:spTree>
    <p:extLst>
      <p:ext uri="{BB962C8B-B14F-4D97-AF65-F5344CB8AC3E}">
        <p14:creationId xmlns:p14="http://schemas.microsoft.com/office/powerpoint/2010/main" val="133089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1A0FAB-1CC5-4E30-A722-563C82E5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18" y="403783"/>
            <a:ext cx="6430846" cy="482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12FF0-5694-4668-BE3C-0A5730360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413" y="1610853"/>
            <a:ext cx="4270248" cy="704087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Maintenance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E08655-B761-4A11-85E3-D4DEC700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6" y="279774"/>
            <a:ext cx="4520475" cy="1188720"/>
          </a:xfrm>
        </p:spPr>
        <p:txBody>
          <a:bodyPr>
            <a:normAutofit/>
          </a:bodyPr>
          <a:lstStyle/>
          <a:p>
            <a:r>
              <a:rPr lang="en-US" dirty="0"/>
              <a:t>FS fuelbreak Units</a:t>
            </a:r>
          </a:p>
        </p:txBody>
      </p:sp>
      <p:pic>
        <p:nvPicPr>
          <p:cNvPr id="13" name="Picture Placeholder 16">
            <a:extLst>
              <a:ext uri="{FF2B5EF4-FFF2-40B4-BE49-F238E27FC236}">
                <a16:creationId xmlns:a16="http://schemas.microsoft.com/office/drawing/2014/main" id="{94EF994E-EE2B-49E0-959A-128A645AB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329" r="6908" b="18811"/>
          <a:stretch/>
        </p:blipFill>
        <p:spPr>
          <a:xfrm>
            <a:off x="199136" y="1784694"/>
            <a:ext cx="2801128" cy="314812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FA8BEB8-2751-49ED-9B4E-A2A0FE94EC80}"/>
              </a:ext>
            </a:extLst>
          </p:cNvPr>
          <p:cNvSpPr/>
          <p:nvPr/>
        </p:nvSpPr>
        <p:spPr>
          <a:xfrm>
            <a:off x="580103" y="3156155"/>
            <a:ext cx="216736" cy="1278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09EFB25-7497-4010-890D-BA73ADED87AF}"/>
              </a:ext>
            </a:extLst>
          </p:cNvPr>
          <p:cNvSpPr txBox="1">
            <a:spLocks/>
          </p:cNvSpPr>
          <p:nvPr/>
        </p:nvSpPr>
        <p:spPr>
          <a:xfrm>
            <a:off x="5034670" y="1610853"/>
            <a:ext cx="4270248" cy="704087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</a:rPr>
              <a:t>construction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B7CBB81-7785-4379-ABE4-319FCFD6B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17" t="32223" r="15904" b="20959"/>
          <a:stretch/>
        </p:blipFill>
        <p:spPr>
          <a:xfrm>
            <a:off x="1697934" y="2869933"/>
            <a:ext cx="4270248" cy="383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369506-A1CA-4F3F-B9E3-B116C4938D9B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765099" y="3265256"/>
            <a:ext cx="932835" cy="942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718800-2BF2-44EA-8BF3-1B5FEF867B27}"/>
              </a:ext>
            </a:extLst>
          </p:cNvPr>
          <p:cNvCxnSpPr>
            <a:cxnSpLocks/>
          </p:cNvCxnSpPr>
          <p:nvPr/>
        </p:nvCxnSpPr>
        <p:spPr>
          <a:xfrm flipV="1">
            <a:off x="3527612" y="4463849"/>
            <a:ext cx="3175659" cy="619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81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7AE76E-B5F4-4194-B35D-E4CFF763A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96" t="20370" r="8125" b="15185"/>
          <a:stretch/>
        </p:blipFill>
        <p:spPr>
          <a:xfrm>
            <a:off x="4432300" y="370888"/>
            <a:ext cx="7416800" cy="61162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14CD52-2D63-41C6-BA91-ACF4F7B1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41991"/>
            <a:ext cx="3695700" cy="118872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Fuel treatment data gaps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5722E-7EF1-4620-BC8D-E9ADCB984580}"/>
              </a:ext>
            </a:extLst>
          </p:cNvPr>
          <p:cNvSpPr txBox="1"/>
          <p:nvPr/>
        </p:nvSpPr>
        <p:spPr>
          <a:xfrm>
            <a:off x="317500" y="1798935"/>
            <a:ext cx="3886200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Efficacy of FBs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design (size or intensity)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type (mechanical, hand, mechanical + Rx fire*)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effect on ecological &amp; social factors (see table to right, </a:t>
            </a:r>
            <a:r>
              <a:rPr lang="en-US" sz="2000" dirty="0" err="1"/>
              <a:t>Kalies</a:t>
            </a:r>
            <a:r>
              <a:rPr lang="en-US" sz="2000" dirty="0"/>
              <a:t> &amp; Kent 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0648C-0439-4C1B-8940-496B62CE25D4}"/>
              </a:ext>
            </a:extLst>
          </p:cNvPr>
          <p:cNvSpPr txBox="1"/>
          <p:nvPr/>
        </p:nvSpPr>
        <p:spPr>
          <a:xfrm>
            <a:off x="342900" y="5857201"/>
            <a:ext cx="408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*Rx Fire not part of CHIPS project implementation, FS has in-kind Rx fire treatments planned in project area.</a:t>
            </a:r>
          </a:p>
        </p:txBody>
      </p:sp>
    </p:spTree>
    <p:extLst>
      <p:ext uri="{BB962C8B-B14F-4D97-AF65-F5344CB8AC3E}">
        <p14:creationId xmlns:p14="http://schemas.microsoft.com/office/powerpoint/2010/main" val="387512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EC6828-3029-42A7-B0D3-E7F6539F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11" y="236014"/>
            <a:ext cx="8413190" cy="745021"/>
          </a:xfrm>
        </p:spPr>
        <p:txBody>
          <a:bodyPr>
            <a:normAutofit fontScale="90000"/>
          </a:bodyPr>
          <a:lstStyle/>
          <a:p>
            <a:r>
              <a:rPr lang="en-US" dirty="0"/>
              <a:t>relevant Monitoring strategy questions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311FA3A-8905-4325-AAF1-4847CEE13B63}"/>
              </a:ext>
            </a:extLst>
          </p:cNvPr>
          <p:cNvSpPr txBox="1">
            <a:spLocks/>
          </p:cNvSpPr>
          <p:nvPr/>
        </p:nvSpPr>
        <p:spPr>
          <a:xfrm>
            <a:off x="6313693" y="1638514"/>
            <a:ext cx="5476876" cy="4427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Was the project implemented as planned? (Num1, Obj 10.2)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6CE37-D0EF-4E6B-A3A4-F9CB38D8E840}"/>
              </a:ext>
            </a:extLst>
          </p:cNvPr>
          <p:cNvSpPr txBox="1"/>
          <p:nvPr/>
        </p:nvSpPr>
        <p:spPr>
          <a:xfrm>
            <a:off x="219173" y="116857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Ecological Effectiveness Monitoring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75F8E-37A5-4CED-B749-EB31E13CB181}"/>
              </a:ext>
            </a:extLst>
          </p:cNvPr>
          <p:cNvSpPr txBox="1"/>
          <p:nvPr/>
        </p:nvSpPr>
        <p:spPr>
          <a:xfrm>
            <a:off x="6177634" y="116387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Implementation Monitoring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80C1457D-E9BF-488D-8B44-15BD311E410B}"/>
              </a:ext>
            </a:extLst>
          </p:cNvPr>
          <p:cNvSpPr txBox="1">
            <a:spLocks/>
          </p:cNvSpPr>
          <p:nvPr/>
        </p:nvSpPr>
        <p:spPr>
          <a:xfrm>
            <a:off x="6313693" y="2725537"/>
            <a:ext cx="5383008" cy="19630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Was the collaborative successful at streamlining implementation and increasing pace and scale? (Q 2, Corn Obj 10.1-10.2)</a:t>
            </a:r>
          </a:p>
          <a:p>
            <a:r>
              <a:rPr lang="en-US" sz="1600" dirty="0"/>
              <a:t>Are the projects being implemented a higher quality than baseline? (Q 3, Corn Obj 10.1-10.2)</a:t>
            </a:r>
          </a:p>
          <a:p>
            <a:r>
              <a:rPr lang="en-US" sz="1600" dirty="0"/>
              <a:t>How effective is the collaboration in engaging the community interests to effectively increase trust and partnerships related to forest restoration practices? (Q 4, Corn Obj 10.1-10.2)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E5E17-366D-4C15-8B09-3C5EDBB85B4A}"/>
              </a:ext>
            </a:extLst>
          </p:cNvPr>
          <p:cNvSpPr txBox="1"/>
          <p:nvPr/>
        </p:nvSpPr>
        <p:spPr>
          <a:xfrm>
            <a:off x="6399784" y="2261937"/>
            <a:ext cx="6460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Collaboration Monitoring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92825E1-DF57-43E8-A5E6-B91FB626D854}"/>
              </a:ext>
            </a:extLst>
          </p:cNvPr>
          <p:cNvSpPr txBox="1">
            <a:spLocks/>
          </p:cNvSpPr>
          <p:nvPr/>
        </p:nvSpPr>
        <p:spPr>
          <a:xfrm>
            <a:off x="6313693" y="5239324"/>
            <a:ext cx="5383008" cy="999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effectLst/>
                <a:latin typeface="+mj-lt"/>
              </a:rPr>
              <a:t>What are the effects of the individual project in providing work for local forest contractors? </a:t>
            </a:r>
            <a:r>
              <a:rPr lang="en-US" dirty="0">
                <a:latin typeface="+mj-lt"/>
              </a:rPr>
              <a:t>(Q 9.3, Corn Obj 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2BBD55-8E54-41AB-A797-DACD0C8FF5DC}"/>
              </a:ext>
            </a:extLst>
          </p:cNvPr>
          <p:cNvSpPr txBox="1"/>
          <p:nvPr/>
        </p:nvSpPr>
        <p:spPr>
          <a:xfrm>
            <a:off x="6313694" y="477929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Socio-Economic Monitoring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9109CF-71F2-49D8-A9FC-F26A6CCF5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13649"/>
              </p:ext>
            </p:extLst>
          </p:nvPr>
        </p:nvGraphicFramePr>
        <p:xfrm>
          <a:off x="286011" y="1638514"/>
          <a:ext cx="5883275" cy="38542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68375">
                  <a:extLst>
                    <a:ext uri="{9D8B030D-6E8A-4147-A177-3AD203B41FA5}">
                      <a16:colId xmlns:a16="http://schemas.microsoft.com/office/drawing/2014/main" val="1139329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430258770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144387589"/>
                    </a:ext>
                  </a:extLst>
                </a:gridCol>
                <a:gridCol w="1399540">
                  <a:extLst>
                    <a:ext uri="{9D8B030D-6E8A-4147-A177-3AD203B41FA5}">
                      <a16:colId xmlns:a16="http://schemas.microsoft.com/office/drawing/2014/main" val="283505932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Community Type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Monitoring Question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Monitoring Indicators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Monitoring Method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5320042"/>
                  </a:ext>
                </a:extLst>
              </a:tr>
              <a:tr h="610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Fire and Fuels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How did fuel treatments meet the project goals and objectives?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Acres Treated, Fuel loading, height to live crown, Mortality, Canopy bulk density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Fuel Loading Surveys, Photo Points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56135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Conifer Forest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How did treatments affect the tree density and species composition in all size classes?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Basal area, Trees per acre/density by size class and species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Vegetation Surveys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2932465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Soils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Are levels of detrimental soil disturbance and erosion increasing or decreasing with project treatments?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Abundance, Distribution/Extent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Rill Monitoring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667024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Invasive Species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Are target invasive plants spreading throughout the Cornerstone area?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invasive plants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Invasive Plant Surveys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6416024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Cultural Resources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Did restoration and conservation actions protect cultural resources from disturbance? 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804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4260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388</TotalTime>
  <Words>568</Words>
  <Application>Microsoft Office PowerPoint</Application>
  <PresentationFormat>Widescreen</PresentationFormat>
  <Paragraphs>72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Gill Sans MT</vt:lpstr>
      <vt:lpstr>Parcel</vt:lpstr>
      <vt:lpstr>MONITORING QUESTIONS: CHIPS Arnold-Avery Hazardous Fuels Reduction &amp; Fuel Break Maintenance Project</vt:lpstr>
      <vt:lpstr>Project specs</vt:lpstr>
      <vt:lpstr>Project treatments</vt:lpstr>
      <vt:lpstr>FS fuelbreak Units</vt:lpstr>
      <vt:lpstr>Fuel treatment data gaps</vt:lpstr>
      <vt:lpstr>relevant Monitoring strategy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Layhee</dc:creator>
  <cp:lastModifiedBy>Megan Layhee</cp:lastModifiedBy>
  <cp:revision>32</cp:revision>
  <dcterms:created xsi:type="dcterms:W3CDTF">2021-03-04T21:26:13Z</dcterms:created>
  <dcterms:modified xsi:type="dcterms:W3CDTF">2021-03-10T19:55:30Z</dcterms:modified>
</cp:coreProperties>
</file>