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6"/>
  </p:notesMasterIdLst>
  <p:handoutMasterIdLst>
    <p:handoutMasterId r:id="rId17"/>
  </p:handoutMasterIdLst>
  <p:sldIdLst>
    <p:sldId id="256" r:id="rId2"/>
    <p:sldId id="311" r:id="rId3"/>
    <p:sldId id="291" r:id="rId4"/>
    <p:sldId id="289" r:id="rId5"/>
    <p:sldId id="308" r:id="rId6"/>
    <p:sldId id="312" r:id="rId7"/>
    <p:sldId id="275" r:id="rId8"/>
    <p:sldId id="290" r:id="rId9"/>
    <p:sldId id="310" r:id="rId10"/>
    <p:sldId id="294" r:id="rId11"/>
    <p:sldId id="297" r:id="rId12"/>
    <p:sldId id="309" r:id="rId13"/>
    <p:sldId id="306" r:id="rId14"/>
    <p:sldId id="304" r:id="rId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lvl1pPr>
    <a:lvl2pPr marL="0" marR="0" indent="45720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lvl2pPr>
    <a:lvl3pPr marL="0" marR="0" indent="91440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lvl3pPr>
    <a:lvl4pPr marL="0" marR="0" indent="137160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lvl4pPr>
    <a:lvl5pPr marL="0" marR="0" indent="182880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lvl5pPr>
    <a:lvl6pPr marL="0" marR="0" indent="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lvl6pPr>
    <a:lvl7pPr marL="0" marR="0" indent="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lvl7pPr>
    <a:lvl8pPr marL="0" marR="0" indent="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lvl8pPr>
    <a:lvl9pPr marL="0" marR="0" indent="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71" autoAdjust="0"/>
    <p:restoredTop sz="95256" autoAdjust="0"/>
  </p:normalViewPr>
  <p:slideViewPr>
    <p:cSldViewPr snapToGrid="0" snapToObjects="1">
      <p:cViewPr>
        <p:scale>
          <a:sx n="100" d="100"/>
          <a:sy n="100" d="100"/>
        </p:scale>
        <p:origin x="1320" y="-3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AD921E-D527-9A43-950A-048B5ED6C499}" type="datetimeFigureOut">
              <a:rPr lang="en-US" smtClean="0"/>
              <a:t>4/22/2021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918B60-106D-A640-B7D7-E8BCA51A62E3}" type="slidenum">
              <a:rPr lang="en-US" smtClean="0"/>
              <a:t>‹#›</a:t>
            </a:fld>
            <a:endParaRPr lang="en-US" dirty="0"/>
          </a:p>
        </p:txBody>
      </p:sp>
    </p:spTree>
    <p:extLst>
      <p:ext uri="{BB962C8B-B14F-4D97-AF65-F5344CB8AC3E}">
        <p14:creationId xmlns:p14="http://schemas.microsoft.com/office/powerpoint/2010/main" val="2877123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79843981"/>
      </p:ext>
    </p:extLst>
  </p:cSld>
  <p:clrMap bg1="lt1" tx1="dk1" bg2="lt2" tx2="dk2" accent1="accent1" accent2="accent2" accent3="accent3" accent4="accent4" accent5="accent5" accent6="accent6" hlink="hlink" folHlink="folHlink"/>
  <p:notesStyle>
    <a:lvl1pPr defTabSz="457200" latinLnBrk="0">
      <a:lnSpc>
        <a:spcPct val="117999"/>
      </a:lnSpc>
      <a:spcBef>
        <a:spcPts val="700"/>
      </a:spcBef>
      <a:defRPr sz="2200">
        <a:latin typeface="+mj-lt"/>
        <a:ea typeface="+mj-ea"/>
        <a:cs typeface="+mj-cs"/>
        <a:sym typeface="Helvetica Neue"/>
      </a:defRPr>
    </a:lvl1pPr>
    <a:lvl2pPr indent="228600" defTabSz="457200" latinLnBrk="0">
      <a:lnSpc>
        <a:spcPct val="117999"/>
      </a:lnSpc>
      <a:spcBef>
        <a:spcPts val="700"/>
      </a:spcBef>
      <a:defRPr sz="2200">
        <a:latin typeface="+mj-lt"/>
        <a:ea typeface="+mj-ea"/>
        <a:cs typeface="+mj-cs"/>
        <a:sym typeface="Helvetica Neue"/>
      </a:defRPr>
    </a:lvl2pPr>
    <a:lvl3pPr indent="457200" defTabSz="457200" latinLnBrk="0">
      <a:lnSpc>
        <a:spcPct val="117999"/>
      </a:lnSpc>
      <a:spcBef>
        <a:spcPts val="700"/>
      </a:spcBef>
      <a:defRPr sz="2200">
        <a:latin typeface="+mj-lt"/>
        <a:ea typeface="+mj-ea"/>
        <a:cs typeface="+mj-cs"/>
        <a:sym typeface="Helvetica Neue"/>
      </a:defRPr>
    </a:lvl3pPr>
    <a:lvl4pPr indent="685800" defTabSz="457200" latinLnBrk="0">
      <a:lnSpc>
        <a:spcPct val="117999"/>
      </a:lnSpc>
      <a:spcBef>
        <a:spcPts val="700"/>
      </a:spcBef>
      <a:defRPr sz="2200">
        <a:latin typeface="+mj-lt"/>
        <a:ea typeface="+mj-ea"/>
        <a:cs typeface="+mj-cs"/>
        <a:sym typeface="Helvetica Neue"/>
      </a:defRPr>
    </a:lvl4pPr>
    <a:lvl5pPr indent="914400" defTabSz="457200" latinLnBrk="0">
      <a:lnSpc>
        <a:spcPct val="117999"/>
      </a:lnSpc>
      <a:spcBef>
        <a:spcPts val="700"/>
      </a:spcBef>
      <a:defRPr sz="2200">
        <a:latin typeface="+mj-lt"/>
        <a:ea typeface="+mj-ea"/>
        <a:cs typeface="+mj-cs"/>
        <a:sym typeface="Helvetica Neue"/>
      </a:defRPr>
    </a:lvl5pPr>
    <a:lvl6pPr indent="1143000" defTabSz="457200" latinLnBrk="0">
      <a:lnSpc>
        <a:spcPct val="117999"/>
      </a:lnSpc>
      <a:spcBef>
        <a:spcPts val="700"/>
      </a:spcBef>
      <a:defRPr sz="2200">
        <a:latin typeface="+mj-lt"/>
        <a:ea typeface="+mj-ea"/>
        <a:cs typeface="+mj-cs"/>
        <a:sym typeface="Helvetica Neue"/>
      </a:defRPr>
    </a:lvl6pPr>
    <a:lvl7pPr indent="1371600" defTabSz="457200" latinLnBrk="0">
      <a:lnSpc>
        <a:spcPct val="117999"/>
      </a:lnSpc>
      <a:spcBef>
        <a:spcPts val="700"/>
      </a:spcBef>
      <a:defRPr sz="2200">
        <a:latin typeface="+mj-lt"/>
        <a:ea typeface="+mj-ea"/>
        <a:cs typeface="+mj-cs"/>
        <a:sym typeface="Helvetica Neue"/>
      </a:defRPr>
    </a:lvl7pPr>
    <a:lvl8pPr indent="1600200" defTabSz="457200" latinLnBrk="0">
      <a:lnSpc>
        <a:spcPct val="117999"/>
      </a:lnSpc>
      <a:spcBef>
        <a:spcPts val="700"/>
      </a:spcBef>
      <a:defRPr sz="2200">
        <a:latin typeface="+mj-lt"/>
        <a:ea typeface="+mj-ea"/>
        <a:cs typeface="+mj-cs"/>
        <a:sym typeface="Helvetica Neue"/>
      </a:defRPr>
    </a:lvl8pPr>
    <a:lvl9pPr indent="1828800" defTabSz="457200" latinLnBrk="0">
      <a:lnSpc>
        <a:spcPct val="117999"/>
      </a:lnSpc>
      <a:spcBef>
        <a:spcPts val="700"/>
      </a:spcBef>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Karen’s notes: These photos depict dense growth on Amador and Calaveras Ranger Districts. We want to avoid catastrophic wildfires and protect wildland fire fighters.  </a:t>
            </a:r>
          </a:p>
        </p:txBody>
      </p:sp>
    </p:spTree>
    <p:extLst>
      <p:ext uri="{BB962C8B-B14F-4D97-AF65-F5344CB8AC3E}">
        <p14:creationId xmlns:p14="http://schemas.microsoft.com/office/powerpoint/2010/main" val="3731998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Karen/Richard to introduce and need help from Chuck and Jesse. </a:t>
            </a:r>
          </a:p>
        </p:txBody>
      </p:sp>
    </p:spTree>
    <p:extLst>
      <p:ext uri="{BB962C8B-B14F-4D97-AF65-F5344CB8AC3E}">
        <p14:creationId xmlns:p14="http://schemas.microsoft.com/office/powerpoint/2010/main" val="1763365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a:t>
            </a:r>
          </a:p>
        </p:txBody>
      </p:sp>
    </p:spTree>
    <p:extLst>
      <p:ext uri="{BB962C8B-B14F-4D97-AF65-F5344CB8AC3E}">
        <p14:creationId xmlns:p14="http://schemas.microsoft.com/office/powerpoint/2010/main" val="138541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r>
              <a:rPr lang="en-US" baseline="0" dirty="0"/>
              <a:t>  </a:t>
            </a:r>
            <a:r>
              <a:rPr lang="en-US" dirty="0"/>
              <a:t>5</a:t>
            </a:r>
            <a:r>
              <a:rPr lang="en-US" baseline="30000" dirty="0"/>
              <a:t>th</a:t>
            </a:r>
            <a:r>
              <a:rPr lang="en-US" dirty="0"/>
              <a:t> bullet is just a starting point and we expect additional financial support in the coming years. </a:t>
            </a:r>
          </a:p>
        </p:txBody>
      </p:sp>
    </p:spTree>
    <p:extLst>
      <p:ext uri="{BB962C8B-B14F-4D97-AF65-F5344CB8AC3E}">
        <p14:creationId xmlns:p14="http://schemas.microsoft.com/office/powerpoint/2010/main" val="3419994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and Karen; Provide ample time for question and answers. </a:t>
            </a:r>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386822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Tree>
    <p:extLst>
      <p:ext uri="{BB962C8B-B14F-4D97-AF65-F5344CB8AC3E}">
        <p14:creationId xmlns:p14="http://schemas.microsoft.com/office/powerpoint/2010/main" val="272180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700"/>
              </a:spcBef>
              <a:spcAft>
                <a:spcPts val="0"/>
              </a:spcAft>
              <a:buClrTx/>
              <a:buSzTx/>
              <a:buFontTx/>
              <a:buNone/>
              <a:tabLst/>
              <a:defRPr/>
            </a:pPr>
            <a:r>
              <a:rPr lang="en-US" dirty="0"/>
              <a:t>Karen’s notes: All projects are </a:t>
            </a:r>
            <a:r>
              <a:rPr lang="en-US" dirty="0">
                <a:effectLst/>
                <a:latin typeface="Tahoma" panose="020B0604030504040204" pitchFamily="34" charset="0"/>
                <a:ea typeface="Tahoma" panose="020B0604030504040204" pitchFamily="34" charset="0"/>
                <a:cs typeface="Tahoma" panose="020B0604030504040204" pitchFamily="34" charset="0"/>
              </a:rPr>
              <a:t>within the National Forest, </a:t>
            </a:r>
            <a:r>
              <a:rPr lang="en-US" dirty="0">
                <a:latin typeface="Tahoma" panose="020B0604030504040204" pitchFamily="34" charset="0"/>
                <a:ea typeface="Tahoma" panose="020B0604030504040204" pitchFamily="34" charset="0"/>
                <a:cs typeface="Tahoma" panose="020B0604030504040204" pitchFamily="34" charset="0"/>
              </a:rPr>
              <a:t>Amador and Calaveras Ranger Districts. </a:t>
            </a:r>
          </a:p>
          <a:p>
            <a:pPr marL="0" marR="0" lvl="0" indent="0" defTabSz="457200" eaLnBrk="1" fontAlgn="auto" latinLnBrk="0" hangingPunct="1">
              <a:lnSpc>
                <a:spcPct val="117999"/>
              </a:lnSpc>
              <a:spcBef>
                <a:spcPts val="700"/>
              </a:spcBef>
              <a:spcAft>
                <a:spcPts val="0"/>
              </a:spcAft>
              <a:buClrTx/>
              <a:buSzTx/>
              <a:buFontTx/>
              <a:buNone/>
              <a:tabLst/>
              <a:defRPr/>
            </a:pPr>
            <a:r>
              <a:rPr lang="en-US" dirty="0">
                <a:effectLst/>
                <a:latin typeface="Tahoma" panose="020B0604030504040204" pitchFamily="34" charset="0"/>
                <a:ea typeface="Tahoma" panose="020B0604030504040204" pitchFamily="34" charset="0"/>
                <a:cs typeface="Tahoma" panose="020B0604030504040204" pitchFamily="34" charset="0"/>
              </a:rPr>
              <a:t>Grant funding has been or is expected to be allocated by the State for forest health/wildfire prevention projects over the next 5 years and beyond</a:t>
            </a:r>
            <a:r>
              <a:rPr lang="en-US" dirty="0">
                <a:latin typeface="Tahoma" panose="020B0604030504040204" pitchFamily="34" charset="0"/>
                <a:ea typeface="Tahoma" panose="020B0604030504040204" pitchFamily="34" charset="0"/>
                <a:cs typeface="Tahoma" panose="020B0604030504040204" pitchFamily="34" charset="0"/>
              </a:rPr>
              <a:t>, consistent with the recent Wildfire and Forest Resilience Action Plan.</a:t>
            </a:r>
            <a:endParaRPr lang="en-US" dirty="0">
              <a:effectLst/>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740996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700"/>
              </a:spcBef>
              <a:spcAft>
                <a:spcPts val="0"/>
              </a:spcAft>
              <a:buClrTx/>
              <a:buSzTx/>
              <a:buFontTx/>
              <a:buNone/>
              <a:tabLst/>
              <a:defRPr/>
            </a:pPr>
            <a:r>
              <a:rPr lang="en-US" dirty="0"/>
              <a:t>Karen’s notes: </a:t>
            </a:r>
            <a:r>
              <a:rPr lang="en-US" sz="2400" dirty="0">
                <a:latin typeface="Tahoma" panose="020B0604030504040204" pitchFamily="34" charset="0"/>
                <a:ea typeface="Tahoma" panose="020B0604030504040204" pitchFamily="34" charset="0"/>
                <a:cs typeface="Tahoma" panose="020B0604030504040204" pitchFamily="34" charset="0"/>
              </a:rPr>
              <a:t>These grant programs give preference and priority to projects with completed NEPA/CEQA. </a:t>
            </a:r>
          </a:p>
          <a:p>
            <a:r>
              <a:rPr lang="en-US" dirty="0">
                <a:effectLst/>
                <a:latin typeface="Tahoma" panose="020B0604030504040204" pitchFamily="34" charset="0"/>
                <a:ea typeface="Tahoma" panose="020B0604030504040204" pitchFamily="34" charset="0"/>
                <a:cs typeface="Tahoma" panose="020B0604030504040204" pitchFamily="34" charset="0"/>
              </a:rPr>
              <a:t>minimum 10,000-acres, </a:t>
            </a:r>
            <a:endParaRPr lang="en-US" dirty="0"/>
          </a:p>
        </p:txBody>
      </p:sp>
    </p:spTree>
    <p:extLst>
      <p:ext uri="{BB962C8B-B14F-4D97-AF65-F5344CB8AC3E}">
        <p14:creationId xmlns:p14="http://schemas.microsoft.com/office/powerpoint/2010/main" val="4046404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2 treatments modeled after Prather-Medusa EA which is considered a successful planning project. There may be some specific areas where it is considered in the best interest of forest habitat to prescribe removal of fuels up to 30 inches </a:t>
            </a:r>
            <a:r>
              <a:rPr lang="en-US" dirty="0" err="1"/>
              <a:t>dbh</a:t>
            </a:r>
            <a:r>
              <a:rPr lang="en-US" dirty="0"/>
              <a:t>. The purpose and need for these treatments will be described in the EA.  </a:t>
            </a:r>
          </a:p>
        </p:txBody>
      </p:sp>
    </p:spTree>
    <p:extLst>
      <p:ext uri="{BB962C8B-B14F-4D97-AF65-F5344CB8AC3E}">
        <p14:creationId xmlns:p14="http://schemas.microsoft.com/office/powerpoint/2010/main" val="3122254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help from Megan</a:t>
            </a:r>
          </a:p>
        </p:txBody>
      </p:sp>
    </p:spTree>
    <p:extLst>
      <p:ext uri="{BB962C8B-B14F-4D97-AF65-F5344CB8AC3E}">
        <p14:creationId xmlns:p14="http://schemas.microsoft.com/office/powerpoint/2010/main" val="59834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Karen/Richard with help from Carinna and Jesse</a:t>
            </a:r>
          </a:p>
        </p:txBody>
      </p:sp>
    </p:spTree>
    <p:extLst>
      <p:ext uri="{BB962C8B-B14F-4D97-AF65-F5344CB8AC3E}">
        <p14:creationId xmlns:p14="http://schemas.microsoft.com/office/powerpoint/2010/main" val="3666347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700"/>
              </a:spcBef>
              <a:spcAft>
                <a:spcPts val="0"/>
              </a:spcAft>
              <a:buClrTx/>
              <a:buSzTx/>
              <a:buFontTx/>
              <a:buNone/>
              <a:tabLst/>
              <a:defRPr/>
            </a:pPr>
            <a:r>
              <a:rPr lang="en-US" dirty="0"/>
              <a:t>Richard with help from Carinna and Jesse</a:t>
            </a:r>
          </a:p>
          <a:p>
            <a:endParaRPr lang="en-US" dirty="0"/>
          </a:p>
        </p:txBody>
      </p:sp>
    </p:spTree>
    <p:extLst>
      <p:ext uri="{BB962C8B-B14F-4D97-AF65-F5344CB8AC3E}">
        <p14:creationId xmlns:p14="http://schemas.microsoft.com/office/powerpoint/2010/main" val="34668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700"/>
              </a:spcBef>
              <a:spcAft>
                <a:spcPts val="0"/>
              </a:spcAft>
              <a:buClrTx/>
              <a:buSzTx/>
              <a:buFontTx/>
              <a:buNone/>
              <a:tabLst/>
              <a:defRPr/>
            </a:pPr>
            <a:r>
              <a:rPr lang="en-US" dirty="0"/>
              <a:t>Karen talking points – PRC Section 4799.05(d) is </a:t>
            </a:r>
            <a:r>
              <a:rPr lang="en-US" sz="2400" b="0" dirty="0">
                <a:effectLst/>
                <a:latin typeface="Tahoma" panose="020B0604030504040204" pitchFamily="34" charset="0"/>
                <a:ea typeface="Tahoma" panose="020B0604030504040204" pitchFamily="34" charset="0"/>
                <a:cs typeface="Tahoma" panose="020B0604030504040204" pitchFamily="34" charset="0"/>
              </a:rPr>
              <a:t>AKA Senate Bill 901 which was recertified in mid-April 2021). </a:t>
            </a:r>
            <a:r>
              <a:rPr lang="en-US" sz="2400" b="0" dirty="0">
                <a:latin typeface="Tahoma" panose="020B0604030504040204" pitchFamily="34" charset="0"/>
                <a:ea typeface="Tahoma" panose="020B0604030504040204" pitchFamily="34" charset="0"/>
                <a:cs typeface="Tahoma" panose="020B0604030504040204" pitchFamily="34" charset="0"/>
              </a:rPr>
              <a:t> </a:t>
            </a:r>
          </a:p>
          <a:p>
            <a:endParaRPr lang="en-US" dirty="0"/>
          </a:p>
        </p:txBody>
      </p:sp>
    </p:spTree>
    <p:extLst>
      <p:ext uri="{BB962C8B-B14F-4D97-AF65-F5344CB8AC3E}">
        <p14:creationId xmlns:p14="http://schemas.microsoft.com/office/powerpoint/2010/main" val="418082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rPr>
                <a:solidFill>
                  <a:srgbClr val="000000"/>
                </a:solidFill>
                <a:latin typeface="Helvetica"/>
                <a:ea typeface="Helvetica"/>
                <a:cs typeface="Helvetica"/>
              </a:rPr>
              <a:pPr/>
              <a:t>‹#›</a:t>
            </a:fld>
            <a:endParaRPr>
              <a:solidFill>
                <a:srgbClr val="000000"/>
              </a:solidFill>
              <a:latin typeface="Helvetica"/>
              <a:ea typeface="Helvetica"/>
              <a:cs typeface="Helvetica"/>
            </a:endParaRPr>
          </a:p>
        </p:txBody>
      </p:sp>
    </p:spTree>
    <p:extLst>
      <p:ext uri="{BB962C8B-B14F-4D97-AF65-F5344CB8AC3E}">
        <p14:creationId xmlns:p14="http://schemas.microsoft.com/office/powerpoint/2010/main" val="175413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0" y="1981200"/>
            <a:ext cx="3200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981200"/>
            <a:ext cx="3200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991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UMRWA">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hangingPunct="1"/>
            <a:fld id="{EF69E7B9-883A-4875-B36D-188F24589C0C}" type="datetimeFigureOut">
              <a:rPr lang="en-US" sz="1800" b="0" kern="1200" smtClean="0">
                <a:latin typeface="Helvetica"/>
                <a:ea typeface="Helvetica"/>
                <a:cs typeface="Helvetica"/>
              </a:rPr>
              <a:pPr hangingPunct="1"/>
              <a:t>4/22/2021</a:t>
            </a:fld>
            <a:endParaRPr lang="en-US" sz="1800" b="0" kern="1200">
              <a:latin typeface="Helvetica"/>
              <a:ea typeface="Helvetica"/>
              <a:cs typeface="Helvetic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hangingPunct="1"/>
            <a:endParaRPr lang="en-US" sz="1800" b="0" kern="1200">
              <a:latin typeface="Helvetica"/>
              <a:ea typeface="Helvetica"/>
              <a:cs typeface="Helvetica"/>
            </a:endParaRPr>
          </a:p>
        </p:txBody>
      </p:sp>
      <p:sp>
        <p:nvSpPr>
          <p:cNvPr id="6" name="Slide Number Placeholder 5"/>
          <p:cNvSpPr>
            <a:spLocks noGrp="1"/>
          </p:cNvSpPr>
          <p:nvPr>
            <p:ph type="sldNum" sz="quarter" idx="12"/>
          </p:nvPr>
        </p:nvSpPr>
        <p:spPr/>
        <p:txBody>
          <a:bodyPr/>
          <a:lstStyle/>
          <a:p>
            <a:fld id="{B82EC074-9A23-4237-8828-E3B2D4E866F7}" type="slidenum">
              <a:rPr lang="en-US" smtClean="0">
                <a:solidFill>
                  <a:srgbClr val="000000"/>
                </a:solidFill>
                <a:latin typeface="Helvetica"/>
                <a:ea typeface="Helvetica"/>
                <a:cs typeface="Helvetica"/>
              </a:rPr>
              <a:pPr/>
              <a:t>‹#›</a:t>
            </a:fld>
            <a:endParaRPr lang="en-US">
              <a:solidFill>
                <a:srgbClr val="000000"/>
              </a:solidFill>
              <a:latin typeface="Helvetica"/>
              <a:ea typeface="Helvetica"/>
              <a:cs typeface="Helvetica"/>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0798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slide.jpeg" descr="slide"/>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3175"/>
            <a:ext cx="9144001" cy="6854825"/>
          </a:xfrm>
          <a:prstGeom prst="rect">
            <a:avLst/>
          </a:prstGeom>
          <a:ln w="12700">
            <a:miter lim="400000"/>
          </a:ln>
        </p:spPr>
      </p:pic>
      <p:sp>
        <p:nvSpPr>
          <p:cNvPr id="3" name="Shape 3"/>
          <p:cNvSpPr>
            <a:spLocks noGrp="1"/>
          </p:cNvSpPr>
          <p:nvPr>
            <p:ph type="title"/>
          </p:nvPr>
        </p:nvSpPr>
        <p:spPr>
          <a:xfrm>
            <a:off x="457200" y="274637"/>
            <a:ext cx="8229600" cy="123743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lstStyle/>
          <a:p>
            <a:r>
              <a:t>Title Text</a:t>
            </a:r>
          </a:p>
        </p:txBody>
      </p:sp>
      <p:sp>
        <p:nvSpPr>
          <p:cNvPr id="4" name="Shape 4"/>
          <p:cNvSpPr>
            <a:spLocks noGrp="1"/>
          </p:cNvSpPr>
          <p:nvPr>
            <p:ph type="body" idx="1"/>
          </p:nvPr>
        </p:nvSpPr>
        <p:spPr>
          <a:xfrm>
            <a:off x="457200" y="1512066"/>
            <a:ext cx="8229600" cy="461409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388590" y="6221731"/>
            <a:ext cx="298211" cy="269239"/>
          </a:xfrm>
          <a:prstGeom prst="rect">
            <a:avLst/>
          </a:prstGeom>
          <a:ln w="12700">
            <a:miter lim="400000"/>
          </a:ln>
        </p:spPr>
        <p:txBody>
          <a:bodyPr wrap="none" lIns="45718" tIns="45718" rIns="45718" bIns="45718" anchor="ctr">
            <a:spAutoFit/>
          </a:bodyPr>
          <a:lstStyle>
            <a:lvl1pPr algn="r">
              <a:defRPr sz="1200"/>
            </a:lvl1pPr>
          </a:lstStyle>
          <a:p>
            <a:fld id="{86CB4B4D-7CA3-9044-876B-883B54F8677D}" type="slidenum">
              <a:rPr/>
              <a:pPr/>
              <a:t>‹#›</a:t>
            </a:fld>
            <a:endParaRPr/>
          </a:p>
        </p:txBody>
      </p:sp>
    </p:spTree>
    <p:extLst>
      <p:ext uri="{BB962C8B-B14F-4D97-AF65-F5344CB8AC3E}">
        <p14:creationId xmlns:p14="http://schemas.microsoft.com/office/powerpoint/2010/main" val="330168955"/>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67" r:id="rId3"/>
  </p:sldLayoutIdLst>
  <p:txStyles>
    <p:titleStyle>
      <a:lvl1pPr marL="0" marR="0" indent="0" algn="l" defTabSz="914400" rtl="0" latinLnBrk="0">
        <a:lnSpc>
          <a:spcPct val="100000"/>
        </a:lnSpc>
        <a:spcBef>
          <a:spcPts val="0"/>
        </a:spcBef>
        <a:spcAft>
          <a:spcPts val="0"/>
        </a:spcAft>
        <a:buClrTx/>
        <a:buSzTx/>
        <a:buFontTx/>
        <a:buNone/>
        <a:tabLst/>
        <a:defRPr sz="4000" b="1" i="0" u="none" strike="noStrike" cap="none" spc="0" baseline="0">
          <a:ln>
            <a:noFill/>
          </a:ln>
          <a:solidFill>
            <a:srgbClr val="1F497D"/>
          </a:solidFill>
          <a:uFillTx/>
          <a:latin typeface="Tahoma"/>
          <a:ea typeface="Tahoma"/>
          <a:cs typeface="Tahoma"/>
          <a:sym typeface="Tahoma"/>
        </a:defRPr>
      </a:lvl1pPr>
      <a:lvl2pPr marL="0" marR="0" indent="0" algn="l" defTabSz="914400" rtl="0" latinLnBrk="0">
        <a:lnSpc>
          <a:spcPct val="100000"/>
        </a:lnSpc>
        <a:spcBef>
          <a:spcPts val="0"/>
        </a:spcBef>
        <a:spcAft>
          <a:spcPts val="0"/>
        </a:spcAft>
        <a:buClrTx/>
        <a:buSzTx/>
        <a:buFontTx/>
        <a:buNone/>
        <a:tabLst/>
        <a:defRPr sz="4000" b="1" i="0" u="none" strike="noStrike" cap="none" spc="0" baseline="0">
          <a:ln>
            <a:noFill/>
          </a:ln>
          <a:solidFill>
            <a:srgbClr val="1F497D"/>
          </a:solidFill>
          <a:uFillTx/>
          <a:latin typeface="Tahoma"/>
          <a:ea typeface="Tahoma"/>
          <a:cs typeface="Tahoma"/>
          <a:sym typeface="Tahoma"/>
        </a:defRPr>
      </a:lvl2pPr>
      <a:lvl3pPr marL="0" marR="0" indent="0" algn="l" defTabSz="914400" rtl="0" latinLnBrk="0">
        <a:lnSpc>
          <a:spcPct val="100000"/>
        </a:lnSpc>
        <a:spcBef>
          <a:spcPts val="0"/>
        </a:spcBef>
        <a:spcAft>
          <a:spcPts val="0"/>
        </a:spcAft>
        <a:buClrTx/>
        <a:buSzTx/>
        <a:buFontTx/>
        <a:buNone/>
        <a:tabLst/>
        <a:defRPr sz="4000" b="1" i="0" u="none" strike="noStrike" cap="none" spc="0" baseline="0">
          <a:ln>
            <a:noFill/>
          </a:ln>
          <a:solidFill>
            <a:srgbClr val="1F497D"/>
          </a:solidFill>
          <a:uFillTx/>
          <a:latin typeface="Tahoma"/>
          <a:ea typeface="Tahoma"/>
          <a:cs typeface="Tahoma"/>
          <a:sym typeface="Tahoma"/>
        </a:defRPr>
      </a:lvl3pPr>
      <a:lvl4pPr marL="0" marR="0" indent="0" algn="l" defTabSz="914400" rtl="0" latinLnBrk="0">
        <a:lnSpc>
          <a:spcPct val="100000"/>
        </a:lnSpc>
        <a:spcBef>
          <a:spcPts val="0"/>
        </a:spcBef>
        <a:spcAft>
          <a:spcPts val="0"/>
        </a:spcAft>
        <a:buClrTx/>
        <a:buSzTx/>
        <a:buFontTx/>
        <a:buNone/>
        <a:tabLst/>
        <a:defRPr sz="4000" b="1" i="0" u="none" strike="noStrike" cap="none" spc="0" baseline="0">
          <a:ln>
            <a:noFill/>
          </a:ln>
          <a:solidFill>
            <a:srgbClr val="1F497D"/>
          </a:solidFill>
          <a:uFillTx/>
          <a:latin typeface="Tahoma"/>
          <a:ea typeface="Tahoma"/>
          <a:cs typeface="Tahoma"/>
          <a:sym typeface="Tahoma"/>
        </a:defRPr>
      </a:lvl4pPr>
      <a:lvl5pPr marL="0" marR="0" indent="0" algn="l" defTabSz="914400" rtl="0" latinLnBrk="0">
        <a:lnSpc>
          <a:spcPct val="100000"/>
        </a:lnSpc>
        <a:spcBef>
          <a:spcPts val="0"/>
        </a:spcBef>
        <a:spcAft>
          <a:spcPts val="0"/>
        </a:spcAft>
        <a:buClrTx/>
        <a:buSzTx/>
        <a:buFontTx/>
        <a:buNone/>
        <a:tabLst/>
        <a:defRPr sz="4000" b="1" i="0" u="none" strike="noStrike" cap="none" spc="0" baseline="0">
          <a:ln>
            <a:noFill/>
          </a:ln>
          <a:solidFill>
            <a:srgbClr val="1F497D"/>
          </a:solidFill>
          <a:uFillTx/>
          <a:latin typeface="Tahoma"/>
          <a:ea typeface="Tahoma"/>
          <a:cs typeface="Tahoma"/>
          <a:sym typeface="Tahoma"/>
        </a:defRPr>
      </a:lvl5pPr>
      <a:lvl6pPr marL="0" marR="0" indent="457200" algn="l" defTabSz="914400" rtl="0" latinLnBrk="0">
        <a:lnSpc>
          <a:spcPct val="100000"/>
        </a:lnSpc>
        <a:spcBef>
          <a:spcPts val="0"/>
        </a:spcBef>
        <a:spcAft>
          <a:spcPts val="0"/>
        </a:spcAft>
        <a:buClrTx/>
        <a:buSzTx/>
        <a:buFontTx/>
        <a:buNone/>
        <a:tabLst/>
        <a:defRPr sz="4000" b="1" i="0" u="none" strike="noStrike" cap="none" spc="0" baseline="0">
          <a:ln>
            <a:noFill/>
          </a:ln>
          <a:solidFill>
            <a:srgbClr val="1F497D"/>
          </a:solidFill>
          <a:uFillTx/>
          <a:latin typeface="Tahoma"/>
          <a:ea typeface="Tahoma"/>
          <a:cs typeface="Tahoma"/>
          <a:sym typeface="Tahoma"/>
        </a:defRPr>
      </a:lvl6pPr>
      <a:lvl7pPr marL="0" marR="0" indent="914400" algn="l" defTabSz="914400" rtl="0" latinLnBrk="0">
        <a:lnSpc>
          <a:spcPct val="100000"/>
        </a:lnSpc>
        <a:spcBef>
          <a:spcPts val="0"/>
        </a:spcBef>
        <a:spcAft>
          <a:spcPts val="0"/>
        </a:spcAft>
        <a:buClrTx/>
        <a:buSzTx/>
        <a:buFontTx/>
        <a:buNone/>
        <a:tabLst/>
        <a:defRPr sz="4000" b="1" i="0" u="none" strike="noStrike" cap="none" spc="0" baseline="0">
          <a:ln>
            <a:noFill/>
          </a:ln>
          <a:solidFill>
            <a:srgbClr val="1F497D"/>
          </a:solidFill>
          <a:uFillTx/>
          <a:latin typeface="Tahoma"/>
          <a:ea typeface="Tahoma"/>
          <a:cs typeface="Tahoma"/>
          <a:sym typeface="Tahoma"/>
        </a:defRPr>
      </a:lvl7pPr>
      <a:lvl8pPr marL="0" marR="0" indent="1371600" algn="l" defTabSz="914400" rtl="0" latinLnBrk="0">
        <a:lnSpc>
          <a:spcPct val="100000"/>
        </a:lnSpc>
        <a:spcBef>
          <a:spcPts val="0"/>
        </a:spcBef>
        <a:spcAft>
          <a:spcPts val="0"/>
        </a:spcAft>
        <a:buClrTx/>
        <a:buSzTx/>
        <a:buFontTx/>
        <a:buNone/>
        <a:tabLst/>
        <a:defRPr sz="4000" b="1" i="0" u="none" strike="noStrike" cap="none" spc="0" baseline="0">
          <a:ln>
            <a:noFill/>
          </a:ln>
          <a:solidFill>
            <a:srgbClr val="1F497D"/>
          </a:solidFill>
          <a:uFillTx/>
          <a:latin typeface="Tahoma"/>
          <a:ea typeface="Tahoma"/>
          <a:cs typeface="Tahoma"/>
          <a:sym typeface="Tahoma"/>
        </a:defRPr>
      </a:lvl8pPr>
      <a:lvl9pPr marL="0" marR="0" indent="1828800" algn="l" defTabSz="914400" rtl="0" latinLnBrk="0">
        <a:lnSpc>
          <a:spcPct val="100000"/>
        </a:lnSpc>
        <a:spcBef>
          <a:spcPts val="0"/>
        </a:spcBef>
        <a:spcAft>
          <a:spcPts val="0"/>
        </a:spcAft>
        <a:buClrTx/>
        <a:buSzTx/>
        <a:buFontTx/>
        <a:buNone/>
        <a:tabLst/>
        <a:defRPr sz="4000" b="1" i="0" u="none" strike="noStrike" cap="none" spc="0" baseline="0">
          <a:ln>
            <a:noFill/>
          </a:ln>
          <a:solidFill>
            <a:srgbClr val="1F497D"/>
          </a:solidFill>
          <a:uFillTx/>
          <a:latin typeface="Tahoma"/>
          <a:ea typeface="Tahoma"/>
          <a:cs typeface="Tahoma"/>
          <a:sym typeface="Tahoma"/>
        </a:defRPr>
      </a:lvl9pPr>
    </p:titleStyle>
    <p:bodyStyle>
      <a:lvl1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Tahoma"/>
          <a:ea typeface="Tahoma"/>
          <a:cs typeface="Tahoma"/>
          <a:sym typeface="Tahoma"/>
        </a:defRPr>
      </a:lvl1pPr>
      <a:lvl2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Tahoma"/>
          <a:ea typeface="Tahoma"/>
          <a:cs typeface="Tahoma"/>
          <a:sym typeface="Tahoma"/>
        </a:defRPr>
      </a:lvl2pPr>
      <a:lvl3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Tahoma"/>
          <a:ea typeface="Tahoma"/>
          <a:cs typeface="Tahoma"/>
          <a:sym typeface="Tahoma"/>
        </a:defRPr>
      </a:lvl3pPr>
      <a:lvl4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Tahoma"/>
          <a:ea typeface="Tahoma"/>
          <a:cs typeface="Tahoma"/>
          <a:sym typeface="Tahoma"/>
        </a:defRPr>
      </a:lvl4pPr>
      <a:lvl5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Tahoma"/>
          <a:ea typeface="Tahoma"/>
          <a:cs typeface="Tahoma"/>
          <a:sym typeface="Tahoma"/>
        </a:defRPr>
      </a:lvl5pPr>
      <a:lvl6pPr marL="0" marR="0" indent="45720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Tahoma"/>
          <a:ea typeface="Tahoma"/>
          <a:cs typeface="Tahoma"/>
          <a:sym typeface="Tahoma"/>
        </a:defRPr>
      </a:lvl6pPr>
      <a:lvl7pPr marL="0" marR="0" indent="91440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Tahoma"/>
          <a:ea typeface="Tahoma"/>
          <a:cs typeface="Tahoma"/>
          <a:sym typeface="Tahoma"/>
        </a:defRPr>
      </a:lvl7pPr>
      <a:lvl8pPr marL="0" marR="0" indent="137160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Tahoma"/>
          <a:ea typeface="Tahoma"/>
          <a:cs typeface="Tahoma"/>
          <a:sym typeface="Tahoma"/>
        </a:defRPr>
      </a:lvl8pPr>
      <a:lvl9pPr marL="0" marR="0" indent="182880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ahoma"/>
        </a:defRPr>
      </a:lvl1pPr>
      <a:lvl2pPr marL="0" marR="0" indent="4572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ahoma"/>
        </a:defRPr>
      </a:lvl2pPr>
      <a:lvl3pPr marL="0" marR="0" indent="9144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ahoma"/>
        </a:defRPr>
      </a:lvl3pPr>
      <a:lvl4pPr marL="0" marR="0" indent="13716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ahoma"/>
        </a:defRPr>
      </a:lvl4pPr>
      <a:lvl5pPr marL="0" marR="0" indent="18288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ahoma"/>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ahoma"/>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ahoma"/>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ahoma"/>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limate.nasa.gov/blog/3066/the-climate-connections-of-a-record-fire-year-in-the-us-west/"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idx="4294967295"/>
          </p:nvPr>
        </p:nvSpPr>
        <p:spPr>
          <a:xfrm>
            <a:off x="2076451" y="266700"/>
            <a:ext cx="7067550" cy="6286500"/>
          </a:xfrm>
          <a:prstGeom prst="rect">
            <a:avLst/>
          </a:prstGeom>
        </p:spPr>
        <p:txBody>
          <a:bodyPr lIns="0" tIns="0" rIns="0" bIns="0" anchor="ctr">
            <a:normAutofit/>
          </a:bodyPr>
          <a:lstStyle/>
          <a:p>
            <a:pPr algn="ctr">
              <a:spcBef>
                <a:spcPts val="600"/>
              </a:spcBef>
              <a:defRPr sz="3600"/>
            </a:pPr>
            <a:br>
              <a:rPr lang="en-US" dirty="0"/>
            </a:br>
            <a:r>
              <a:rPr lang="en-US" dirty="0"/>
              <a:t>For Amador Calaveras Consensus Group  </a:t>
            </a:r>
            <a:br>
              <a:rPr lang="en-US" dirty="0"/>
            </a:br>
            <a:r>
              <a:rPr lang="en-US" dirty="0"/>
              <a:t>Planning </a:t>
            </a:r>
            <a:r>
              <a:rPr lang="en-US"/>
              <a:t>Group Meeting</a:t>
            </a:r>
            <a:br>
              <a:rPr lang="en-US" dirty="0"/>
            </a:br>
            <a:br>
              <a:rPr dirty="0"/>
            </a:br>
            <a:r>
              <a:rPr lang="en-US" sz="2400" dirty="0"/>
              <a:t>April 28, 2021</a:t>
            </a:r>
            <a:br>
              <a:rPr lang="en-US" sz="2000" dirty="0"/>
            </a:br>
            <a:br>
              <a:rPr lang="en-US" sz="2000" dirty="0"/>
            </a:br>
            <a:r>
              <a:rPr lang="en-US" sz="2000" dirty="0"/>
              <a:t>Richard Sykes, Executive Officer</a:t>
            </a:r>
            <a:br>
              <a:rPr lang="en-US" sz="2000" dirty="0"/>
            </a:br>
            <a:r>
              <a:rPr lang="en-US" sz="2200" dirty="0"/>
              <a:t>Karen Quidachay, Program Director</a:t>
            </a:r>
            <a:br>
              <a:rPr lang="en-US" sz="2200" dirty="0"/>
            </a:br>
            <a:br>
              <a:rPr lang="en-US" sz="2200" b="0" dirty="0"/>
            </a:br>
            <a:r>
              <a:rPr lang="en-US" sz="2200" b="0" dirty="0"/>
              <a:t>Representing the</a:t>
            </a:r>
            <a:br>
              <a:rPr lang="en-US" sz="2200" b="0" dirty="0"/>
            </a:br>
            <a:r>
              <a:rPr lang="en-US" sz="2200" dirty="0"/>
              <a:t>Upper Mokelumne River Watershed Authority</a:t>
            </a:r>
            <a:br>
              <a:rPr sz="2200" dirty="0"/>
            </a:br>
            <a:br>
              <a:rPr lang="en-US" sz="2200" dirty="0"/>
            </a:br>
            <a:r>
              <a:rPr lang="en-US" sz="2200" dirty="0"/>
              <a:t>FOCUS: Upper Mokelumne Forest Projects Plan</a:t>
            </a:r>
            <a:endParaRPr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P_20170920_00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54807"/>
            <a:ext cx="3448161" cy="2039649"/>
          </a:xfrm>
          <a:prstGeom prst="rect">
            <a:avLst/>
          </a:prstGeom>
        </p:spPr>
      </p:pic>
      <p:sp>
        <p:nvSpPr>
          <p:cNvPr id="6" name="TextBox 5"/>
          <p:cNvSpPr txBox="1"/>
          <p:nvPr/>
        </p:nvSpPr>
        <p:spPr>
          <a:xfrm>
            <a:off x="1856515" y="2817660"/>
            <a:ext cx="7212841" cy="4247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1"/>
            <a:r>
              <a:rPr lang="en-US" sz="1600" b="0" dirty="0">
                <a:latin typeface="Tahoma" panose="020B0604030504040204" pitchFamily="34" charset="0"/>
                <a:ea typeface="Tahoma" panose="020B0604030504040204" pitchFamily="34" charset="0"/>
                <a:cs typeface="Tahoma" panose="020B0604030504040204" pitchFamily="34" charset="0"/>
              </a:rPr>
              <a:t>Please note, as the NEPA lead agency the Forest Service will determine NEPA compliance requirements. As the CEQA lead agency UMRWA will determine CEQA compliance requirements. </a:t>
            </a:r>
          </a:p>
          <a:p>
            <a:pPr marL="342900" indent="-342900" hangingPunct="1">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Amador Ranger District </a:t>
            </a:r>
          </a:p>
          <a:p>
            <a:pPr marL="285750" indent="-285750" hangingPunct="1">
              <a:buFont typeface="Arial" panose="020B0604020202020204" pitchFamily="34" charset="0"/>
              <a:buChar char="•"/>
            </a:pPr>
            <a:r>
              <a:rPr lang="en-US" sz="1800" b="0" dirty="0">
                <a:latin typeface="Tahoma" panose="020B0604030504040204" pitchFamily="34" charset="0"/>
                <a:ea typeface="Tahoma" panose="020B0604030504040204" pitchFamily="34" charset="0"/>
                <a:cs typeface="Tahoma" panose="020B0604030504040204" pitchFamily="34" charset="0"/>
              </a:rPr>
              <a:t>NEPA compliance is expected to be completed under a CE/Decision Memo (</a:t>
            </a:r>
            <a:r>
              <a:rPr lang="en-US" sz="1800" b="0" dirty="0">
                <a:effectLst/>
                <a:latin typeface="Tahoma" panose="020B0604030504040204" pitchFamily="34" charset="0"/>
                <a:ea typeface="Tahoma" panose="020B0604030504040204" pitchFamily="34" charset="0"/>
                <a:cs typeface="Tahoma" panose="020B0604030504040204" pitchFamily="34" charset="0"/>
              </a:rPr>
              <a:t>36 CFR § 220.6). </a:t>
            </a:r>
          </a:p>
          <a:p>
            <a:pPr marL="285750" indent="-285750" hangingPunct="1">
              <a:buFont typeface="Arial" panose="020B0604020202020204" pitchFamily="34" charset="0"/>
              <a:buChar char="•"/>
            </a:pPr>
            <a:r>
              <a:rPr lang="en-US" sz="1800" b="0" dirty="0">
                <a:effectLst/>
                <a:latin typeface="Tahoma" panose="020B0604030504040204" pitchFamily="34" charset="0"/>
                <a:ea typeface="Tahoma" panose="020B0604030504040204" pitchFamily="34" charset="0"/>
                <a:cs typeface="Tahoma" panose="020B0604030504040204" pitchFamily="34" charset="0"/>
              </a:rPr>
              <a:t>CEQA Compliance is expected to be completed under a statutory exemption (PRC Section 4799.05(d) </a:t>
            </a:r>
          </a:p>
          <a:p>
            <a:pPr marL="342900" indent="-342900" hangingPunct="1">
              <a:buFont typeface="Wingdings" panose="05000000000000000000" pitchFamily="2" charset="2"/>
              <a:buChar char="Ø"/>
            </a:pPr>
            <a:r>
              <a:rPr lang="en-US" sz="2000" dirty="0">
                <a:latin typeface="Tahoma" panose="020B0604030504040204" pitchFamily="34" charset="0"/>
                <a:ea typeface="Tahoma" panose="020B0604030504040204" pitchFamily="34" charset="0"/>
                <a:cs typeface="Tahoma" panose="020B0604030504040204" pitchFamily="34" charset="0"/>
              </a:rPr>
              <a:t>Calaveras  Ranger District </a:t>
            </a:r>
          </a:p>
          <a:p>
            <a:pPr marL="285750" indent="-285750" hangingPunct="1">
              <a:buFont typeface="Arial" panose="020B0604020202020204" pitchFamily="34" charset="0"/>
              <a:buChar char="•"/>
            </a:pPr>
            <a:r>
              <a:rPr lang="en-US" sz="1800" b="0" dirty="0">
                <a:latin typeface="Tahoma" panose="020B0604030504040204" pitchFamily="34" charset="0"/>
                <a:ea typeface="Tahoma" panose="020B0604030504040204" pitchFamily="34" charset="0"/>
                <a:cs typeface="Tahoma" panose="020B0604030504040204" pitchFamily="34" charset="0"/>
              </a:rPr>
              <a:t>NEPA compliance is expected to be completed under an CE/Decision Memo (</a:t>
            </a:r>
            <a:r>
              <a:rPr lang="en-US" sz="1800" b="0" dirty="0">
                <a:effectLst/>
                <a:latin typeface="Tahoma" panose="020B0604030504040204" pitchFamily="34" charset="0"/>
                <a:ea typeface="Tahoma" panose="020B0604030504040204" pitchFamily="34" charset="0"/>
                <a:cs typeface="Tahoma" panose="020B0604030504040204" pitchFamily="34" charset="0"/>
              </a:rPr>
              <a:t>36 CFR § 220.6) and possibly an EA. </a:t>
            </a:r>
          </a:p>
          <a:p>
            <a:pPr marL="285750" indent="-285750" hangingPunct="1">
              <a:buFont typeface="Arial" panose="020B0604020202020204" pitchFamily="34" charset="0"/>
              <a:buChar char="•"/>
            </a:pPr>
            <a:r>
              <a:rPr lang="en-US" sz="1800" b="0" dirty="0">
                <a:effectLst/>
                <a:latin typeface="Tahoma" panose="020B0604030504040204" pitchFamily="34" charset="0"/>
                <a:ea typeface="Tahoma" panose="020B0604030504040204" pitchFamily="34" charset="0"/>
                <a:cs typeface="Tahoma" panose="020B0604030504040204" pitchFamily="34" charset="0"/>
              </a:rPr>
              <a:t>CEQA Compliance is expected to be completed under a statutory exemption (PRC Section 4799.05(d). </a:t>
            </a:r>
            <a:r>
              <a:rPr lang="en-US" sz="1800" b="0" dirty="0">
                <a:latin typeface="Tahoma" panose="020B0604030504040204" pitchFamily="34" charset="0"/>
                <a:ea typeface="Tahoma" panose="020B0604030504040204" pitchFamily="34" charset="0"/>
                <a:cs typeface="Tahoma" panose="020B0604030504040204" pitchFamily="34" charset="0"/>
              </a:rPr>
              <a:t> </a:t>
            </a:r>
          </a:p>
          <a:p>
            <a:pPr hangingPunct="1"/>
            <a:endParaRPr lang="en-US" sz="1800" b="0" dirty="0">
              <a:latin typeface="Tahoma" panose="020B0604030504040204" pitchFamily="34" charset="0"/>
              <a:ea typeface="Tahoma" panose="020B0604030504040204" pitchFamily="34" charset="0"/>
              <a:cs typeface="Tahoma" panose="020B0604030504040204" pitchFamily="34" charset="0"/>
            </a:endParaRPr>
          </a:p>
          <a:p>
            <a:pPr hangingPunct="1"/>
            <a:r>
              <a:rPr lang="en-US" sz="1800" b="0" dirty="0">
                <a:latin typeface="Tahoma" panose="020B0604030504040204" pitchFamily="34" charset="0"/>
                <a:ea typeface="Tahoma" panose="020B0604030504040204" pitchFamily="34" charset="0"/>
                <a:cs typeface="Tahoma" panose="020B0604030504040204" pitchFamily="34" charset="0"/>
              </a:rPr>
              <a:t> </a:t>
            </a:r>
            <a:endParaRPr lang="en-US" sz="2400" b="0" kern="1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19E24C5D-4B02-43A1-A554-27767C51EC1F}"/>
              </a:ext>
            </a:extLst>
          </p:cNvPr>
          <p:cNvSpPr txBox="1"/>
          <p:nvPr/>
        </p:nvSpPr>
        <p:spPr>
          <a:xfrm>
            <a:off x="3946849" y="1236022"/>
            <a:ext cx="4572000"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hangingPunct="1"/>
            <a:r>
              <a:rPr lang="en-US" sz="3200" dirty="0"/>
              <a:t>NEPA and CEQA Compliance </a:t>
            </a:r>
          </a:p>
        </p:txBody>
      </p:sp>
    </p:spTree>
    <p:extLst>
      <p:ext uri="{BB962C8B-B14F-4D97-AF65-F5344CB8AC3E}">
        <p14:creationId xmlns:p14="http://schemas.microsoft.com/office/powerpoint/2010/main" val="292868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742" y="105626"/>
            <a:ext cx="5885688" cy="547517"/>
          </a:xfrm>
        </p:spPr>
        <p:txBody>
          <a:bodyPr>
            <a:noAutofit/>
          </a:bodyPr>
          <a:lstStyle/>
          <a:p>
            <a:pPr algn="ctr"/>
            <a:r>
              <a:rPr lang="en-US" sz="2800" b="1" dirty="0"/>
              <a:t>Phase 1 - Schedule and Timing </a:t>
            </a:r>
          </a:p>
        </p:txBody>
      </p:sp>
      <p:sp>
        <p:nvSpPr>
          <p:cNvPr id="3" name="TextBox 2"/>
          <p:cNvSpPr txBox="1"/>
          <p:nvPr/>
        </p:nvSpPr>
        <p:spPr>
          <a:xfrm>
            <a:off x="3069771" y="574534"/>
            <a:ext cx="6009659" cy="4376583"/>
          </a:xfrm>
          <a:prstGeom prst="rect">
            <a:avLst/>
          </a:prstGeom>
          <a:noFill/>
        </p:spPr>
        <p:txBody>
          <a:bodyPr wrap="square" rtlCol="0">
            <a:spAutoFit/>
          </a:bodyPr>
          <a:lstStyle/>
          <a:p>
            <a:pPr marL="342900" indent="-342900" hangingPunct="1">
              <a:spcBef>
                <a:spcPct val="20000"/>
              </a:spcBef>
              <a:spcAft>
                <a:spcPts val="600"/>
              </a:spcAft>
              <a:buFont typeface="Arial" panose="020B0604020202020204" pitchFamily="34" charset="0"/>
              <a:buChar char="•"/>
            </a:pPr>
            <a:r>
              <a:rPr lang="en-US" sz="2000" b="0" dirty="0">
                <a:latin typeface="Tahoma" panose="020B0604030504040204" pitchFamily="34" charset="0"/>
                <a:ea typeface="Tahoma" panose="020B0604030504040204" pitchFamily="34" charset="0"/>
                <a:cs typeface="Tahoma" panose="020B0604030504040204" pitchFamily="34" charset="0"/>
              </a:rPr>
              <a:t>UMRWA aims to complete the NEPA/CEQA process on 5,000 to 10,000 acres within 6 months to one year (starting from grant agreement execution).</a:t>
            </a:r>
          </a:p>
          <a:p>
            <a:pPr marL="342900" indent="-342900" hangingPunct="1">
              <a:spcBef>
                <a:spcPct val="20000"/>
              </a:spcBef>
              <a:spcAft>
                <a:spcPts val="600"/>
              </a:spcAft>
              <a:buFont typeface="Arial" panose="020B0604020202020204" pitchFamily="34" charset="0"/>
              <a:buChar char="•"/>
            </a:pPr>
            <a:r>
              <a:rPr lang="en-US" sz="2000" b="0" dirty="0">
                <a:latin typeface="Tahoma" panose="020B0604030504040204" pitchFamily="34" charset="0"/>
                <a:ea typeface="Tahoma" panose="020B0604030504040204" pitchFamily="34" charset="0"/>
                <a:cs typeface="Tahoma" panose="020B0604030504040204" pitchFamily="34" charset="0"/>
              </a:rPr>
              <a:t>These acres will likely fall under a NEPA CE/Decision Memo and will not substantially alter the existing habitat but will protect existing habitat from wildfire to the extent possible.  </a:t>
            </a:r>
          </a:p>
          <a:p>
            <a:pPr marL="342900" indent="-342900" hangingPunct="1">
              <a:spcBef>
                <a:spcPct val="20000"/>
              </a:spcBef>
              <a:spcAft>
                <a:spcPts val="600"/>
              </a:spcAft>
              <a:buFont typeface="Arial" panose="020B0604020202020204" pitchFamily="34" charset="0"/>
              <a:buChar char="•"/>
            </a:pPr>
            <a:r>
              <a:rPr lang="en-US" sz="2000" b="0" dirty="0">
                <a:latin typeface="Tahoma" panose="020B0604030504040204" pitchFamily="34" charset="0"/>
                <a:ea typeface="Tahoma" panose="020B0604030504040204" pitchFamily="34" charset="0"/>
                <a:cs typeface="Tahoma" panose="020B0604030504040204" pitchFamily="34" charset="0"/>
              </a:rPr>
              <a:t>This NEPA/CEQA clearance will allow eligibility for implementation funding as-soon-as-possible. </a:t>
            </a:r>
          </a:p>
          <a:p>
            <a:pPr hangingPunct="1">
              <a:spcBef>
                <a:spcPct val="20000"/>
              </a:spcBef>
              <a:spcAft>
                <a:spcPts val="600"/>
              </a:spcAft>
            </a:pPr>
            <a:endParaRPr lang="en-US" sz="2000" b="0" dirty="0">
              <a:effectLst/>
              <a:latin typeface="Tahoma" panose="020B0604030504040204" pitchFamily="34" charset="0"/>
              <a:ea typeface="Tahoma" panose="020B0604030504040204" pitchFamily="34" charset="0"/>
              <a:cs typeface="Tahoma" panose="020B0604030504040204" pitchFamily="34" charset="0"/>
            </a:endParaRPr>
          </a:p>
          <a:p>
            <a:pPr hangingPunct="1">
              <a:spcBef>
                <a:spcPct val="20000"/>
              </a:spcBef>
              <a:spcAft>
                <a:spcPts val="600"/>
              </a:spcAft>
            </a:pPr>
            <a:endParaRPr lang="en-US" sz="2200" b="0"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WP_20170914_006.jpg">
            <a:extLst>
              <a:ext uri="{FF2B5EF4-FFF2-40B4-BE49-F238E27FC236}">
                <a16:creationId xmlns:a16="http://schemas.microsoft.com/office/drawing/2014/main" id="{BA4E9942-C509-4FA2-979D-5078B6B0FA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6179" y="4021494"/>
            <a:ext cx="4292082" cy="2348325"/>
          </a:xfrm>
          <a:prstGeom prst="rect">
            <a:avLst/>
          </a:prstGeom>
        </p:spPr>
      </p:pic>
    </p:spTree>
    <p:extLst>
      <p:ext uri="{BB962C8B-B14F-4D97-AF65-F5344CB8AC3E}">
        <p14:creationId xmlns:p14="http://schemas.microsoft.com/office/powerpoint/2010/main" val="259320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742" y="105626"/>
            <a:ext cx="5885688" cy="547517"/>
          </a:xfrm>
        </p:spPr>
        <p:txBody>
          <a:bodyPr>
            <a:noAutofit/>
          </a:bodyPr>
          <a:lstStyle/>
          <a:p>
            <a:pPr algn="ctr"/>
            <a:r>
              <a:rPr lang="en-US" sz="2800" b="1" dirty="0"/>
              <a:t>Phase 2 Schedule and Timing </a:t>
            </a:r>
            <a:br>
              <a:rPr lang="en-US" sz="2800" b="1" dirty="0"/>
            </a:br>
            <a:endParaRPr lang="en-US" sz="2800" b="1" dirty="0"/>
          </a:p>
        </p:txBody>
      </p:sp>
      <p:sp>
        <p:nvSpPr>
          <p:cNvPr id="3" name="TextBox 2"/>
          <p:cNvSpPr txBox="1"/>
          <p:nvPr/>
        </p:nvSpPr>
        <p:spPr>
          <a:xfrm>
            <a:off x="2630811" y="574534"/>
            <a:ext cx="6448619" cy="4207306"/>
          </a:xfrm>
          <a:prstGeom prst="rect">
            <a:avLst/>
          </a:prstGeom>
          <a:noFill/>
        </p:spPr>
        <p:txBody>
          <a:bodyPr wrap="square" rtlCol="0">
            <a:spAutoFit/>
          </a:bodyPr>
          <a:lstStyle/>
          <a:p>
            <a:pPr marL="342900" indent="-342900" hangingPunct="1">
              <a:spcBef>
                <a:spcPct val="20000"/>
              </a:spcBef>
              <a:spcAft>
                <a:spcPts val="600"/>
              </a:spcAft>
              <a:buFont typeface="Arial" panose="020B0604020202020204" pitchFamily="34" charset="0"/>
              <a:buChar char="•"/>
            </a:pPr>
            <a:r>
              <a:rPr lang="en-US" sz="2000" b="0" dirty="0">
                <a:latin typeface="Tahoma" panose="020B0604030504040204" pitchFamily="34" charset="0"/>
                <a:ea typeface="Tahoma" panose="020B0604030504040204" pitchFamily="34" charset="0"/>
                <a:cs typeface="Tahoma" panose="020B0604030504040204" pitchFamily="34" charset="0"/>
              </a:rPr>
              <a:t>Phase 2 will begin as soon as funding is secured.</a:t>
            </a:r>
          </a:p>
          <a:p>
            <a:pPr marL="342900" indent="-342900" hangingPunct="1">
              <a:spcBef>
                <a:spcPct val="20000"/>
              </a:spcBef>
              <a:spcAft>
                <a:spcPts val="600"/>
              </a:spcAft>
              <a:buFont typeface="Arial" panose="020B0604020202020204" pitchFamily="34" charset="0"/>
              <a:buChar char="•"/>
            </a:pPr>
            <a:r>
              <a:rPr lang="en-US" sz="2000" b="0" dirty="0">
                <a:latin typeface="Tahoma" panose="020B0604030504040204" pitchFamily="34" charset="0"/>
                <a:ea typeface="Tahoma" panose="020B0604030504040204" pitchFamily="34" charset="0"/>
                <a:cs typeface="Tahoma" panose="020B0604030504040204" pitchFamily="34" charset="0"/>
              </a:rPr>
              <a:t>Completion is expected to take 2 to 3 years.</a:t>
            </a:r>
          </a:p>
          <a:p>
            <a:pPr marL="342900" indent="-342900" hangingPunct="1">
              <a:spcBef>
                <a:spcPct val="20000"/>
              </a:spcBef>
              <a:spcAft>
                <a:spcPts val="600"/>
              </a:spcAft>
              <a:buFont typeface="Arial" panose="020B0604020202020204" pitchFamily="34" charset="0"/>
              <a:buChar char="•"/>
            </a:pPr>
            <a:r>
              <a:rPr lang="en-US" sz="2000" b="0" dirty="0">
                <a:latin typeface="Tahoma" panose="020B0604030504040204" pitchFamily="34" charset="0"/>
                <a:ea typeface="Tahoma" panose="020B0604030504040204" pitchFamily="34" charset="0"/>
                <a:cs typeface="Tahoma" panose="020B0604030504040204" pitchFamily="34" charset="0"/>
              </a:rPr>
              <a:t>Expect to provide regular updates to the ACCG Planning Committee and seek full ACCG support for the projects and NEPA/CEQA.</a:t>
            </a:r>
          </a:p>
          <a:p>
            <a:pPr marL="342900" indent="-342900" hangingPunct="1">
              <a:spcBef>
                <a:spcPct val="20000"/>
              </a:spcBef>
              <a:spcAft>
                <a:spcPts val="600"/>
              </a:spcAft>
              <a:buFont typeface="Arial" panose="020B0604020202020204" pitchFamily="34" charset="0"/>
              <a:buChar char="•"/>
            </a:pPr>
            <a:r>
              <a:rPr lang="en-US" sz="2000" b="0" dirty="0">
                <a:latin typeface="Tahoma" panose="020B0604030504040204" pitchFamily="34" charset="0"/>
                <a:ea typeface="Tahoma" panose="020B0604030504040204" pitchFamily="34" charset="0"/>
                <a:cs typeface="Tahoma" panose="020B0604030504040204" pitchFamily="34" charset="0"/>
              </a:rPr>
              <a:t>Plan is for use of facilitated scope development including stakeholder group that will include many ACCG members.</a:t>
            </a:r>
          </a:p>
          <a:p>
            <a:pPr marL="342900" indent="-342900" hangingPunct="1">
              <a:spcBef>
                <a:spcPct val="20000"/>
              </a:spcBef>
              <a:spcAft>
                <a:spcPts val="600"/>
              </a:spcAft>
              <a:buFont typeface="Arial" panose="020B0604020202020204" pitchFamily="34" charset="0"/>
              <a:buChar char="•"/>
            </a:pPr>
            <a:r>
              <a:rPr lang="en-US" sz="2000" b="0" dirty="0">
                <a:latin typeface="Tahoma" panose="020B0604030504040204" pitchFamily="34" charset="0"/>
                <a:ea typeface="Tahoma" panose="020B0604030504040204" pitchFamily="34" charset="0"/>
                <a:cs typeface="Tahoma" panose="020B0604030504040204" pitchFamily="34" charset="0"/>
              </a:rPr>
              <a:t>Aim is to cover large landscape – 50,000 acres or more.</a:t>
            </a:r>
            <a:endParaRPr lang="en-US" sz="2000" b="0" dirty="0">
              <a:effectLst/>
              <a:latin typeface="Tahoma" panose="020B0604030504040204" pitchFamily="34" charset="0"/>
              <a:ea typeface="Tahoma" panose="020B0604030504040204" pitchFamily="34" charset="0"/>
              <a:cs typeface="Tahoma" panose="020B0604030504040204" pitchFamily="34" charset="0"/>
            </a:endParaRPr>
          </a:p>
          <a:p>
            <a:pPr hangingPunct="1">
              <a:spcBef>
                <a:spcPct val="20000"/>
              </a:spcBef>
              <a:spcAft>
                <a:spcPts val="600"/>
              </a:spcAft>
            </a:pPr>
            <a:endParaRPr lang="en-US" sz="2200" b="0"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WP_20170914_006.jpg">
            <a:extLst>
              <a:ext uri="{FF2B5EF4-FFF2-40B4-BE49-F238E27FC236}">
                <a16:creationId xmlns:a16="http://schemas.microsoft.com/office/drawing/2014/main" id="{BA4E9942-C509-4FA2-979D-5078B6B0FA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2873" y="4189445"/>
            <a:ext cx="4292082" cy="2348325"/>
          </a:xfrm>
          <a:prstGeom prst="rect">
            <a:avLst/>
          </a:prstGeom>
        </p:spPr>
      </p:pic>
    </p:spTree>
    <p:extLst>
      <p:ext uri="{BB962C8B-B14F-4D97-AF65-F5344CB8AC3E}">
        <p14:creationId xmlns:p14="http://schemas.microsoft.com/office/powerpoint/2010/main" val="133483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97967" y="1166327"/>
            <a:ext cx="6546008" cy="5577373"/>
          </a:xfrm>
        </p:spPr>
        <p:txBody>
          <a:bodyPr/>
          <a:lstStyle/>
          <a:p>
            <a:pPr marL="342900" indent="-342900" algn="l">
              <a:buFont typeface="Arial" panose="020B0604020202020204" pitchFamily="34" charset="0"/>
              <a:buChar char="•"/>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UMRWA has committed $50,000 towards the FPP plus the costs to prepare grant applications.</a:t>
            </a:r>
          </a:p>
          <a:p>
            <a:pPr marL="342900" indent="-342900" algn="l">
              <a:buFont typeface="Arial" panose="020B0604020202020204" pitchFamily="34" charset="0"/>
              <a:buChar char="•"/>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On February 1, 2021 UMRWA submitted a grant application to the Sierra Nevada Conservancy. UMRWA anticipates the SNC staff will recommend a $200,000 Award at the June 2021 SNC Board Meeting. </a:t>
            </a:r>
          </a:p>
          <a:p>
            <a:pPr marL="342900" indent="-342900" algn="l">
              <a:buFont typeface="Arial" panose="020B0604020202020204" pitchFamily="34" charset="0"/>
              <a:buChar char="•"/>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On February 19, 2021, UMRWA submitted a grant application to the CDFW for $472,000 in Prop 1 grant funding.</a:t>
            </a: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UMRWA’s application was one of 128 submitted requesting a combined $178M with about $285M available. UMRWA awaits a decision from CDFW.</a:t>
            </a:r>
          </a:p>
          <a:p>
            <a:pPr marL="342900" indent="-342900" algn="l">
              <a:buFont typeface="Arial" panose="020B0604020202020204" pitchFamily="34" charset="0"/>
              <a:buChar char="•"/>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UMRWA intends to apply for additional funding from CalFire for a Forest Restoration planning/implementation grant for up to $5 million. Grant application is due May 19, 2021. </a:t>
            </a:r>
          </a:p>
          <a:p>
            <a:pPr marL="342900" indent="-342900" algn="l">
              <a:buFont typeface="Arial" panose="020B0604020202020204" pitchFamily="34" charset="0"/>
              <a:buChar char="•"/>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UMRWA anticipates additional funding committed over time from the Forest Service. </a:t>
            </a:r>
            <a:r>
              <a:rPr lang="en-US" sz="1800" dirty="0">
                <a:solidFill>
                  <a:schemeClr val="tx1"/>
                </a:solidFill>
                <a:effectLst/>
                <a:latin typeface="Tahoma" panose="020B0604030504040204" pitchFamily="34" charset="0"/>
                <a:ea typeface="Tahoma" panose="020B0604030504040204" pitchFamily="34" charset="0"/>
                <a:cs typeface="Tahoma" panose="020B0604030504040204" pitchFamily="34" charset="0"/>
              </a:rPr>
              <a:t>UMRWA anticipates substantial support from the USFS for archeological and biological surveys as well as forestry and fuels management.  </a:t>
            </a:r>
          </a:p>
          <a:p>
            <a:pPr marL="228600" marR="274320">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 </a:t>
            </a:r>
          </a:p>
        </p:txBody>
      </p:sp>
      <p:sp>
        <p:nvSpPr>
          <p:cNvPr id="3" name="Title 2"/>
          <p:cNvSpPr>
            <a:spLocks noGrp="1"/>
          </p:cNvSpPr>
          <p:nvPr>
            <p:ph type="title"/>
          </p:nvPr>
        </p:nvSpPr>
        <p:spPr>
          <a:xfrm>
            <a:off x="457200" y="131762"/>
            <a:ext cx="8229600" cy="540042"/>
          </a:xfrm>
        </p:spPr>
        <p:txBody>
          <a:bodyPr/>
          <a:lstStyle/>
          <a:p>
            <a:pPr algn="r"/>
            <a:r>
              <a:rPr lang="en-US" sz="2800" dirty="0"/>
              <a:t>Status of Budget and Grant Applications </a:t>
            </a:r>
          </a:p>
        </p:txBody>
      </p:sp>
    </p:spTree>
    <p:extLst>
      <p:ext uri="{BB962C8B-B14F-4D97-AF65-F5344CB8AC3E}">
        <p14:creationId xmlns:p14="http://schemas.microsoft.com/office/powerpoint/2010/main" val="2426409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idx="4294967295"/>
          </p:nvPr>
        </p:nvSpPr>
        <p:spPr>
          <a:xfrm>
            <a:off x="4907902" y="-186612"/>
            <a:ext cx="3928187" cy="2090058"/>
          </a:xfrm>
          <a:prstGeom prst="rect">
            <a:avLst/>
          </a:prstGeom>
        </p:spPr>
        <p:txBody>
          <a:bodyPr lIns="0" tIns="0" rIns="0" bIns="0" anchor="ctr">
            <a:normAutofit fontScale="90000"/>
          </a:bodyPr>
          <a:lstStyle/>
          <a:p>
            <a:pPr algn="ctr" defTabSz="839787">
              <a:defRPr sz="1400"/>
            </a:pPr>
            <a:br>
              <a:rPr lang="en-US" sz="2800" dirty="0"/>
            </a:br>
            <a:br>
              <a:rPr lang="en-US" sz="2800" dirty="0"/>
            </a:br>
            <a:br>
              <a:rPr lang="en-US" sz="2800" dirty="0"/>
            </a:br>
            <a:r>
              <a:rPr lang="en-US" sz="2800" dirty="0"/>
              <a:t>What we Need from ACCG?</a:t>
            </a:r>
            <a:endParaRPr sz="2800" dirty="0"/>
          </a:p>
        </p:txBody>
      </p:sp>
      <p:sp>
        <p:nvSpPr>
          <p:cNvPr id="140" name="Shape 140"/>
          <p:cNvSpPr>
            <a:spLocks noGrp="1"/>
          </p:cNvSpPr>
          <p:nvPr>
            <p:ph type="body" idx="4294967295"/>
          </p:nvPr>
        </p:nvSpPr>
        <p:spPr>
          <a:xfrm>
            <a:off x="2044378" y="2700012"/>
            <a:ext cx="6871909" cy="4303588"/>
          </a:xfrm>
          <a:prstGeom prst="rect">
            <a:avLst/>
          </a:prstGeom>
        </p:spPr>
        <p:txBody>
          <a:bodyPr lIns="0" tIns="0" rIns="0" bIns="0" anchor="t">
            <a:normAutofit/>
          </a:bodyPr>
          <a:lstStyle/>
          <a:p>
            <a:pPr marL="285750" indent="-285750">
              <a:spcBef>
                <a:spcPts val="600"/>
              </a:spcBef>
              <a:buFont typeface="Arial" panose="020B0604020202020204" pitchFamily="34" charset="0"/>
              <a:buChar char="•"/>
              <a:defRPr sz="2200"/>
            </a:pPr>
            <a:r>
              <a:rPr lang="en-US" sz="1800" dirty="0">
                <a:solidFill>
                  <a:schemeClr val="tx1"/>
                </a:solidFill>
              </a:rPr>
              <a:t>We seek to inform ACCG of our efforts and receive regular feedback.</a:t>
            </a:r>
          </a:p>
          <a:p>
            <a:pPr marL="285750" indent="-285750">
              <a:spcBef>
                <a:spcPts val="600"/>
              </a:spcBef>
              <a:buFont typeface="Arial" panose="020B0604020202020204" pitchFamily="34" charset="0"/>
              <a:buChar char="•"/>
              <a:defRPr sz="2200"/>
            </a:pPr>
            <a:r>
              <a:rPr lang="en-US" sz="1800" dirty="0">
                <a:solidFill>
                  <a:schemeClr val="tx1"/>
                </a:solidFill>
              </a:rPr>
              <a:t>At this time, UMRWA is looking for general support for the overall goals and intentions of this proposed project. </a:t>
            </a:r>
          </a:p>
          <a:p>
            <a:pPr marL="285750" indent="-285750">
              <a:spcBef>
                <a:spcPts val="600"/>
              </a:spcBef>
              <a:buFont typeface="Arial" panose="020B0604020202020204" pitchFamily="34" charset="0"/>
              <a:buChar char="•"/>
              <a:defRPr sz="2200"/>
            </a:pPr>
            <a:r>
              <a:rPr lang="en-US" sz="1800" dirty="0">
                <a:solidFill>
                  <a:schemeClr val="tx1"/>
                </a:solidFill>
              </a:rPr>
              <a:t>We will communicate clearly, remain transparent </a:t>
            </a:r>
            <a:r>
              <a:rPr lang="en-US" sz="1800">
                <a:solidFill>
                  <a:schemeClr val="tx1"/>
                </a:solidFill>
              </a:rPr>
              <a:t>and will keep </a:t>
            </a:r>
            <a:r>
              <a:rPr lang="en-US" sz="1800" dirty="0">
                <a:solidFill>
                  <a:schemeClr val="tx1"/>
                </a:solidFill>
              </a:rPr>
              <a:t>all stakeholders and interested parties apprised of our efforts. We request the groups patience and understanding of our tight timeline and limited budgets.</a:t>
            </a:r>
          </a:p>
          <a:p>
            <a:pPr marL="285750" indent="-285750">
              <a:spcBef>
                <a:spcPts val="600"/>
              </a:spcBef>
              <a:buFont typeface="Arial" panose="020B0604020202020204" pitchFamily="34" charset="0"/>
              <a:buChar char="•"/>
              <a:defRPr sz="2200"/>
            </a:pPr>
            <a:r>
              <a:rPr lang="en-US" sz="1800" dirty="0">
                <a:solidFill>
                  <a:schemeClr val="tx1"/>
                </a:solidFill>
              </a:rPr>
              <a:t>A Letter of Support for the CalFire grant application is appreciated if it can be accomplished in the timeframe allowed. </a:t>
            </a:r>
          </a:p>
          <a:p>
            <a:pPr>
              <a:spcBef>
                <a:spcPts val="600"/>
              </a:spcBef>
              <a:defRPr sz="2200"/>
            </a:pPr>
            <a:endParaRPr lang="en-US" sz="17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887" y="29163"/>
            <a:ext cx="4445313" cy="2500874"/>
          </a:xfrm>
          <a:prstGeom prst="rect">
            <a:avLst/>
          </a:prstGeom>
        </p:spPr>
      </p:pic>
    </p:spTree>
    <p:extLst>
      <p:ext uri="{BB962C8B-B14F-4D97-AF65-F5344CB8AC3E}">
        <p14:creationId xmlns:p14="http://schemas.microsoft.com/office/powerpoint/2010/main" val="129002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E783-9B28-4A98-B4F8-2EC1A888CD1D}"/>
              </a:ext>
            </a:extLst>
          </p:cNvPr>
          <p:cNvSpPr>
            <a:spLocks noGrp="1"/>
          </p:cNvSpPr>
          <p:nvPr>
            <p:ph type="title"/>
          </p:nvPr>
        </p:nvSpPr>
        <p:spPr>
          <a:xfrm>
            <a:off x="149290" y="72481"/>
            <a:ext cx="8994710" cy="790765"/>
          </a:xfrm>
        </p:spPr>
        <p:txBody>
          <a:bodyPr/>
          <a:lstStyle/>
          <a:p>
            <a:pPr algn="ctr"/>
            <a:r>
              <a:rPr lang="en-US" dirty="0"/>
              <a:t>Urgent Need for Treatment</a:t>
            </a:r>
          </a:p>
        </p:txBody>
      </p:sp>
      <p:pic>
        <p:nvPicPr>
          <p:cNvPr id="8" name="Content Placeholder 7">
            <a:extLst>
              <a:ext uri="{FF2B5EF4-FFF2-40B4-BE49-F238E27FC236}">
                <a16:creationId xmlns:a16="http://schemas.microsoft.com/office/drawing/2014/main" id="{1B2DD856-A2C2-4189-B771-32D543B3F19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68867" y="2605140"/>
            <a:ext cx="2282865" cy="1713345"/>
          </a:xfrm>
        </p:spPr>
      </p:pic>
      <p:pic>
        <p:nvPicPr>
          <p:cNvPr id="10" name="Picture 9">
            <a:extLst>
              <a:ext uri="{FF2B5EF4-FFF2-40B4-BE49-F238E27FC236}">
                <a16:creationId xmlns:a16="http://schemas.microsoft.com/office/drawing/2014/main" id="{562464AF-B78E-414B-8EB8-E0379F1D68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4470" y="727402"/>
            <a:ext cx="4137897" cy="2327567"/>
          </a:xfrm>
          <a:prstGeom prst="rect">
            <a:avLst/>
          </a:prstGeom>
        </p:spPr>
      </p:pic>
      <p:pic>
        <p:nvPicPr>
          <p:cNvPr id="12" name="Picture 11">
            <a:extLst>
              <a:ext uri="{FF2B5EF4-FFF2-40B4-BE49-F238E27FC236}">
                <a16:creationId xmlns:a16="http://schemas.microsoft.com/office/drawing/2014/main" id="{996B4DF4-0979-47EC-878A-273E3318FA4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768867" y="4472404"/>
            <a:ext cx="2282865" cy="1950228"/>
          </a:xfrm>
          <a:prstGeom prst="rect">
            <a:avLst/>
          </a:prstGeom>
          <a:noFill/>
          <a:ln>
            <a:noFill/>
          </a:ln>
        </p:spPr>
      </p:pic>
      <p:sp>
        <p:nvSpPr>
          <p:cNvPr id="14" name="TextBox 13">
            <a:extLst>
              <a:ext uri="{FF2B5EF4-FFF2-40B4-BE49-F238E27FC236}">
                <a16:creationId xmlns:a16="http://schemas.microsoft.com/office/drawing/2014/main" id="{E115A38B-F000-48AB-B78B-F5D8B5FE384F}"/>
              </a:ext>
            </a:extLst>
          </p:cNvPr>
          <p:cNvSpPr txBox="1"/>
          <p:nvPr/>
        </p:nvSpPr>
        <p:spPr>
          <a:xfrm>
            <a:off x="1716834" y="3079014"/>
            <a:ext cx="5052034"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NASA states, “</a:t>
            </a:r>
            <a:r>
              <a:rPr lang="en-US" sz="1800" dirty="0">
                <a:solidFill>
                  <a:srgbClr val="2B2B2B"/>
                </a:solidFill>
                <a:effectLst/>
                <a:latin typeface="Helvetica" panose="020B0604020202020204" pitchFamily="34" charset="0"/>
                <a:ea typeface="Times New Roman" panose="02020603050405020304" pitchFamily="18" charset="0"/>
                <a:cs typeface="Times New Roman" panose="02020603050405020304" pitchFamily="18" charset="0"/>
              </a:rPr>
              <a:t>To put the carbon dioxide emissions from wildfires into perspective, September 2020 data from the Global Fire Emissions Database show that California wildfires in 2020 generated more than 91 million metric tons of carbon dioxide. That’s roughly 30 million metric tons more carbon dioxide emissions than the state emits annually from power production.</a:t>
            </a:r>
            <a:r>
              <a:rPr lang="en-US" sz="1800" dirty="0">
                <a:solidFill>
                  <a:srgbClr val="333333"/>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6"/>
              </a:rPr>
              <a:t>The Climate Connections of a Record Fire Year in the U.S. West – Climate Change: Vital Signs of the Planet (nasa.gov)</a:t>
            </a:r>
            <a:r>
              <a:rPr lang="en-US" sz="1800" dirty="0">
                <a:solidFill>
                  <a:srgbClr val="333333"/>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t>
            </a:r>
            <a:endParaRPr kumimoji="0" lang="en-US" sz="1800" b="1" i="0" u="none" strike="noStrike" cap="none" spc="0" normalizeH="0" baseline="0" dirty="0">
              <a:ln>
                <a:noFill/>
              </a:ln>
              <a:solidFill>
                <a:srgbClr val="000000"/>
              </a:solidFill>
              <a:uFillTx/>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18" name="Content Placeholder 17">
            <a:extLst>
              <a:ext uri="{FF2B5EF4-FFF2-40B4-BE49-F238E27FC236}">
                <a16:creationId xmlns:a16="http://schemas.microsoft.com/office/drawing/2014/main" id="{500FB9A4-1E95-4503-A0BC-F287574EC538}"/>
              </a:ext>
            </a:extLst>
          </p:cNvPr>
          <p:cNvPicPr>
            <a:picLocks noGrp="1" noChangeAspect="1"/>
          </p:cNvPicPr>
          <p:nvPr>
            <p:ph sz="half" idx="1"/>
          </p:nvPr>
        </p:nvPicPr>
        <p:blipFill>
          <a:blip r:embed="rId7" cstate="print">
            <a:extLst>
              <a:ext uri="{28A0092B-C50C-407E-A947-70E740481C1C}">
                <a14:useLocalDpi xmlns:a14="http://schemas.microsoft.com/office/drawing/2010/main" val="0"/>
              </a:ext>
            </a:extLst>
          </a:blip>
          <a:stretch>
            <a:fillRect/>
          </a:stretch>
        </p:blipFill>
        <p:spPr>
          <a:xfrm>
            <a:off x="6711074" y="800966"/>
            <a:ext cx="2300114" cy="1725086"/>
          </a:xfrm>
        </p:spPr>
      </p:pic>
      <p:pic>
        <p:nvPicPr>
          <p:cNvPr id="20" name="Picture 19">
            <a:extLst>
              <a:ext uri="{FF2B5EF4-FFF2-40B4-BE49-F238E27FC236}">
                <a16:creationId xmlns:a16="http://schemas.microsoft.com/office/drawing/2014/main" id="{7349A029-E1BD-4CCE-8811-5E47C0AF66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218" y="794766"/>
            <a:ext cx="2479546" cy="1799767"/>
          </a:xfrm>
          <a:prstGeom prst="rect">
            <a:avLst/>
          </a:prstGeom>
        </p:spPr>
      </p:pic>
    </p:spTree>
    <p:extLst>
      <p:ext uri="{BB962C8B-B14F-4D97-AF65-F5344CB8AC3E}">
        <p14:creationId xmlns:p14="http://schemas.microsoft.com/office/powerpoint/2010/main" val="289124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383" y="56979"/>
            <a:ext cx="5923127" cy="1047466"/>
          </a:xfrm>
        </p:spPr>
        <p:txBody>
          <a:bodyPr/>
          <a:lstStyle/>
          <a:p>
            <a:pPr algn="ctr"/>
            <a:r>
              <a:rPr lang="en-US" sz="3200" dirty="0"/>
              <a:t>Overview of </a:t>
            </a:r>
            <a:br>
              <a:rPr lang="en-US" sz="3200" dirty="0"/>
            </a:br>
            <a:r>
              <a:rPr lang="en-US" sz="3200" dirty="0"/>
              <a:t>UMRWA</a:t>
            </a:r>
          </a:p>
        </p:txBody>
      </p:sp>
      <p:sp>
        <p:nvSpPr>
          <p:cNvPr id="3" name="Content Placeholder 2"/>
          <p:cNvSpPr>
            <a:spLocks noGrp="1"/>
          </p:cNvSpPr>
          <p:nvPr>
            <p:ph sz="half" idx="1"/>
          </p:nvPr>
        </p:nvSpPr>
        <p:spPr>
          <a:xfrm>
            <a:off x="2442949" y="1241946"/>
            <a:ext cx="6701051" cy="2593075"/>
          </a:xfrm>
        </p:spPr>
        <p:txBody>
          <a:bodyPr/>
          <a:lstStyle/>
          <a:p>
            <a:pPr eaLnBrk="1" hangingPunct="1"/>
            <a:r>
              <a:rPr lang="en-US" sz="1800" dirty="0"/>
              <a:t>UMRWA is a Joint Powers Authority (JPA) formed in 2000 to address mutual interests regarding:</a:t>
            </a:r>
          </a:p>
          <a:p>
            <a:pPr marL="342900" lvl="1" indent="-342900">
              <a:buClr>
                <a:srgbClr val="08684E"/>
              </a:buClr>
              <a:buFont typeface="Arial"/>
              <a:buChar char="•"/>
            </a:pPr>
            <a:r>
              <a:rPr lang="en-US" sz="1800" dirty="0">
                <a:solidFill>
                  <a:schemeClr val="tx1"/>
                </a:solidFill>
              </a:rPr>
              <a:t>Water quality</a:t>
            </a:r>
          </a:p>
          <a:p>
            <a:pPr marL="342900" lvl="1" indent="-342900">
              <a:buClr>
                <a:srgbClr val="08684E"/>
              </a:buClr>
              <a:buFont typeface="Arial"/>
              <a:buChar char="•"/>
            </a:pPr>
            <a:r>
              <a:rPr lang="en-US" sz="1800" dirty="0">
                <a:solidFill>
                  <a:schemeClr val="tx1"/>
                </a:solidFill>
              </a:rPr>
              <a:t>Water supply</a:t>
            </a:r>
          </a:p>
          <a:p>
            <a:pPr marL="342900" lvl="1" indent="-342900">
              <a:buClr>
                <a:srgbClr val="08684E"/>
              </a:buClr>
              <a:buFont typeface="Arial"/>
              <a:buChar char="•"/>
            </a:pPr>
            <a:r>
              <a:rPr lang="en-US" sz="1800" dirty="0">
                <a:solidFill>
                  <a:schemeClr val="tx1"/>
                </a:solidFill>
              </a:rPr>
              <a:t>Natural resources</a:t>
            </a:r>
          </a:p>
          <a:p>
            <a:pPr eaLnBrk="1" hangingPunct="1"/>
            <a:r>
              <a:rPr lang="en-US" sz="1800" dirty="0"/>
              <a:t>8-member Board of Directors</a:t>
            </a:r>
          </a:p>
          <a:p>
            <a:pPr eaLnBrk="1" hangingPunct="1"/>
            <a:r>
              <a:rPr lang="en-US" sz="1800" dirty="0"/>
              <a:t>Supported by a part-time Executive Officer, Landmark Environmental, and Member Agency in-kind support </a:t>
            </a:r>
            <a:endParaRPr lang="en-US" dirty="0"/>
          </a:p>
        </p:txBody>
      </p:sp>
      <p:sp>
        <p:nvSpPr>
          <p:cNvPr id="4" name="Content Placeholder 3"/>
          <p:cNvSpPr>
            <a:spLocks noGrp="1"/>
          </p:cNvSpPr>
          <p:nvPr>
            <p:ph sz="half" idx="2"/>
          </p:nvPr>
        </p:nvSpPr>
        <p:spPr>
          <a:xfrm>
            <a:off x="1897039" y="4490115"/>
            <a:ext cx="7246961" cy="2265528"/>
          </a:xfrm>
        </p:spPr>
        <p:txBody>
          <a:bodyPr numCol="2" anchor="t"/>
          <a:lstStyle/>
          <a:p>
            <a:pPr marL="285750" indent="-285750">
              <a:buFont typeface="Wingdings" panose="05000000000000000000" pitchFamily="2" charset="2"/>
              <a:buChar char="Ø"/>
              <a:defRPr/>
            </a:pPr>
            <a:r>
              <a:rPr lang="en-US" sz="1800" dirty="0">
                <a:solidFill>
                  <a:prstClr val="black"/>
                </a:solidFill>
              </a:rPr>
              <a:t>Alpine County </a:t>
            </a:r>
          </a:p>
          <a:p>
            <a:pPr marL="285750" indent="-285750">
              <a:buSzPct val="90000"/>
              <a:buFont typeface="Wingdings" panose="05000000000000000000" pitchFamily="2" charset="2"/>
              <a:buChar char="Ø"/>
              <a:defRPr/>
            </a:pPr>
            <a:r>
              <a:rPr lang="en-US" sz="1800" dirty="0">
                <a:solidFill>
                  <a:prstClr val="black"/>
                </a:solidFill>
              </a:rPr>
              <a:t>Alpine County Water Agency</a:t>
            </a:r>
          </a:p>
          <a:p>
            <a:pPr marL="285750" indent="-285750">
              <a:buSzPct val="90000"/>
              <a:buFont typeface="Wingdings" panose="05000000000000000000" pitchFamily="2" charset="2"/>
              <a:buChar char="Ø"/>
              <a:defRPr/>
            </a:pPr>
            <a:r>
              <a:rPr lang="en-US" sz="1800" dirty="0">
                <a:solidFill>
                  <a:prstClr val="black"/>
                </a:solidFill>
              </a:rPr>
              <a:t>Amador County</a:t>
            </a:r>
          </a:p>
          <a:p>
            <a:pPr marL="285750" lvl="0" indent="-285750">
              <a:buSzPct val="90000"/>
              <a:buFont typeface="Wingdings" panose="05000000000000000000" pitchFamily="2" charset="2"/>
              <a:buChar char="Ø"/>
              <a:defRPr/>
            </a:pPr>
            <a:r>
              <a:rPr lang="en-US" sz="1800" dirty="0">
                <a:solidFill>
                  <a:prstClr val="black"/>
                </a:solidFill>
              </a:rPr>
              <a:t>Amador Water Agency</a:t>
            </a:r>
          </a:p>
          <a:p>
            <a:pPr marL="285750" lvl="0" indent="-285750">
              <a:buSzPct val="90000"/>
              <a:buFont typeface="Wingdings" panose="05000000000000000000" pitchFamily="2" charset="2"/>
              <a:buChar char="Ø"/>
              <a:defRPr/>
            </a:pPr>
            <a:r>
              <a:rPr lang="en-US" sz="1800" dirty="0">
                <a:solidFill>
                  <a:prstClr val="black"/>
                </a:solidFill>
              </a:rPr>
              <a:t>Jackson Valley Irrigation District</a:t>
            </a:r>
          </a:p>
          <a:p>
            <a:pPr lvl="0">
              <a:buSzPct val="90000"/>
              <a:defRPr/>
            </a:pPr>
            <a:endParaRPr lang="en-US" sz="1800" dirty="0">
              <a:solidFill>
                <a:prstClr val="black"/>
              </a:solidFill>
            </a:endParaRPr>
          </a:p>
          <a:p>
            <a:pPr marL="285750" lvl="0" indent="-285750">
              <a:buSzPct val="90000"/>
              <a:buFont typeface="Wingdings" panose="05000000000000000000" pitchFamily="2" charset="2"/>
              <a:buChar char="Ø"/>
              <a:defRPr/>
            </a:pPr>
            <a:r>
              <a:rPr lang="en-US" sz="1800" dirty="0">
                <a:solidFill>
                  <a:prstClr val="black"/>
                </a:solidFill>
              </a:rPr>
              <a:t> Calaveras County</a:t>
            </a:r>
          </a:p>
          <a:p>
            <a:pPr marL="285750" lvl="0" indent="-285750">
              <a:buSzPct val="90000"/>
              <a:buFont typeface="Wingdings" panose="05000000000000000000" pitchFamily="2" charset="2"/>
              <a:buChar char="Ø"/>
              <a:defRPr/>
            </a:pPr>
            <a:r>
              <a:rPr lang="en-US" sz="1800" dirty="0">
                <a:solidFill>
                  <a:prstClr val="black"/>
                </a:solidFill>
              </a:rPr>
              <a:t> Calaveras County Water District</a:t>
            </a:r>
          </a:p>
          <a:p>
            <a:pPr marL="285750" lvl="0" indent="-285750">
              <a:buSzPct val="90000"/>
              <a:buFont typeface="Wingdings" panose="05000000000000000000" pitchFamily="2" charset="2"/>
              <a:buChar char="Ø"/>
              <a:defRPr/>
            </a:pPr>
            <a:r>
              <a:rPr lang="en-US" sz="1800" dirty="0">
                <a:solidFill>
                  <a:prstClr val="black"/>
                </a:solidFill>
              </a:rPr>
              <a:t> Calaveras Public Utilities District</a:t>
            </a:r>
          </a:p>
          <a:p>
            <a:pPr marL="285750" lvl="0" indent="-285750">
              <a:buSzPct val="90000"/>
              <a:buFont typeface="Wingdings" panose="05000000000000000000" pitchFamily="2" charset="2"/>
              <a:buChar char="Ø"/>
              <a:defRPr/>
            </a:pPr>
            <a:r>
              <a:rPr lang="en-US" sz="1800" dirty="0">
                <a:solidFill>
                  <a:prstClr val="black"/>
                </a:solidFill>
              </a:rPr>
              <a:t> East Bay MUD</a:t>
            </a:r>
            <a:endParaRPr lang="en-US" dirty="0"/>
          </a:p>
          <a:p>
            <a:pPr>
              <a:buSzPct val="90000"/>
              <a:defRPr/>
            </a:pPr>
            <a:endParaRPr lang="en-US" dirty="0"/>
          </a:p>
        </p:txBody>
      </p:sp>
      <p:sp>
        <p:nvSpPr>
          <p:cNvPr id="5" name="TextBox 4"/>
          <p:cNvSpPr txBox="1"/>
          <p:nvPr/>
        </p:nvSpPr>
        <p:spPr>
          <a:xfrm>
            <a:off x="3753134" y="3962514"/>
            <a:ext cx="2442949"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0" i="0" u="sng" strike="noStrike" cap="none" spc="0" normalizeH="0" baseline="0" dirty="0">
                <a:ln>
                  <a:noFill/>
                </a:ln>
                <a:solidFill>
                  <a:srgbClr val="000000"/>
                </a:solidFill>
                <a:effectLst/>
                <a:uFillTx/>
                <a:latin typeface="Tahoma"/>
                <a:ea typeface="Tahoma"/>
                <a:cs typeface="Tahoma"/>
                <a:sym typeface="Tahoma"/>
              </a:rPr>
              <a:t>Member</a:t>
            </a:r>
            <a:r>
              <a:rPr kumimoji="0" lang="en-US" sz="2000" b="0" i="0" u="sng" strike="noStrike" cap="none" spc="0" normalizeH="0" dirty="0">
                <a:ln>
                  <a:noFill/>
                </a:ln>
                <a:solidFill>
                  <a:srgbClr val="000000"/>
                </a:solidFill>
                <a:effectLst/>
                <a:uFillTx/>
                <a:latin typeface="Tahoma"/>
                <a:ea typeface="Tahoma"/>
                <a:cs typeface="Tahoma"/>
                <a:sym typeface="Tahoma"/>
              </a:rPr>
              <a:t> Agencies</a:t>
            </a:r>
            <a:endParaRPr kumimoji="0" lang="en-US" sz="2000" b="0" i="0" u="sng" strike="noStrike" cap="none" spc="0" normalizeH="0" baseline="0" dirty="0">
              <a:ln>
                <a:noFill/>
              </a:ln>
              <a:solidFill>
                <a:srgbClr val="000000"/>
              </a:solidFill>
              <a:effectLst/>
              <a:uFillTx/>
              <a:latin typeface="Tahoma"/>
              <a:ea typeface="Tahoma"/>
              <a:cs typeface="Tahoma"/>
              <a:sym typeface="Tahoma"/>
            </a:endParaRPr>
          </a:p>
        </p:txBody>
      </p:sp>
    </p:spTree>
    <p:extLst>
      <p:ext uri="{BB962C8B-B14F-4D97-AF65-F5344CB8AC3E}">
        <p14:creationId xmlns:p14="http://schemas.microsoft.com/office/powerpoint/2010/main" val="145374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idx="4294967295"/>
          </p:nvPr>
        </p:nvSpPr>
        <p:spPr>
          <a:xfrm>
            <a:off x="2416628" y="503852"/>
            <a:ext cx="6481665" cy="933061"/>
          </a:xfrm>
          <a:prstGeom prst="rect">
            <a:avLst/>
          </a:prstGeom>
        </p:spPr>
        <p:txBody>
          <a:bodyPr lIns="0" tIns="0" rIns="0" bIns="0" anchor="ctr">
            <a:noAutofit/>
          </a:bodyPr>
          <a:lstStyle/>
          <a:p>
            <a:pPr algn="ctr" defTabSz="839787">
              <a:defRPr sz="1400"/>
            </a:pPr>
            <a:r>
              <a:rPr lang="en-US" sz="2800" dirty="0"/>
              <a:t>Forest Projects Plan – Background </a:t>
            </a:r>
            <a:endParaRPr sz="2800" dirty="0"/>
          </a:p>
        </p:txBody>
      </p:sp>
      <p:sp>
        <p:nvSpPr>
          <p:cNvPr id="140" name="Shape 140"/>
          <p:cNvSpPr>
            <a:spLocks noGrp="1"/>
          </p:cNvSpPr>
          <p:nvPr>
            <p:ph type="body" idx="4294967295"/>
          </p:nvPr>
        </p:nvSpPr>
        <p:spPr>
          <a:xfrm>
            <a:off x="2104571" y="1324948"/>
            <a:ext cx="6793722" cy="5191966"/>
          </a:xfrm>
          <a:prstGeom prst="rect">
            <a:avLst/>
          </a:prstGeom>
        </p:spPr>
        <p:txBody>
          <a:bodyPr lIns="0" tIns="0" rIns="0" bIns="0" anchor="t">
            <a:noAutofit/>
          </a:bodyPr>
          <a:lstStyle/>
          <a:p>
            <a:pPr lvl="2">
              <a:spcBef>
                <a:spcPts val="600"/>
              </a:spcBef>
              <a:spcAft>
                <a:spcPts val="600"/>
              </a:spcAft>
            </a:pPr>
            <a:r>
              <a:rPr lang="en-US" sz="2400" dirty="0">
                <a:effectLst/>
                <a:latin typeface="Tahoma" panose="020B0604030504040204" pitchFamily="34" charset="0"/>
                <a:ea typeface="Tahoma" panose="020B0604030504040204" pitchFamily="34" charset="0"/>
                <a:cs typeface="Tahoma" panose="020B0604030504040204" pitchFamily="34" charset="0"/>
              </a:rPr>
              <a:t>This Project aims to: </a:t>
            </a:r>
          </a:p>
          <a:p>
            <a:pPr marL="342900" lvl="2" indent="-342900">
              <a:spcBef>
                <a:spcPts val="600"/>
              </a:spcBef>
              <a:spcAft>
                <a:spcPts val="600"/>
              </a:spcAft>
              <a:buFont typeface="Arial" panose="020B0604020202020204" pitchFamily="34" charset="0"/>
              <a:buChar char="•"/>
            </a:pPr>
            <a:r>
              <a:rPr lang="en-US" sz="2400" dirty="0">
                <a:effectLst/>
                <a:latin typeface="Tahoma" panose="020B0604030504040204" pitchFamily="34" charset="0"/>
                <a:ea typeface="Tahoma" panose="020B0604030504040204" pitchFamily="34" charset="0"/>
                <a:cs typeface="Tahoma" panose="020B0604030504040204" pitchFamily="34" charset="0"/>
              </a:rPr>
              <a:t>Reduce the risk of catastrophic wildfires on as much ground as possible. </a:t>
            </a:r>
          </a:p>
          <a:p>
            <a:pPr marL="285750" lvl="2" indent="-285750">
              <a:spcBef>
                <a:spcPts val="600"/>
              </a:spcBef>
              <a:spcAft>
                <a:spcPts val="600"/>
              </a:spcAft>
              <a:buFont typeface="Arial" panose="020B0604020202020204" pitchFamily="34" charset="0"/>
              <a:buChar char="•"/>
            </a:pPr>
            <a:r>
              <a:rPr lang="en-US" sz="2400" dirty="0">
                <a:effectLst/>
                <a:latin typeface="Tahoma" panose="020B0604030504040204" pitchFamily="34" charset="0"/>
                <a:ea typeface="Tahoma" panose="020B0604030504040204" pitchFamily="34" charset="0"/>
                <a:cs typeface="Tahoma" panose="020B0604030504040204" pitchFamily="34" charset="0"/>
              </a:rPr>
              <a:t>Prioritize locations of </a:t>
            </a:r>
            <a:r>
              <a:rPr lang="en-US" sz="2400" dirty="0">
                <a:latin typeface="Tahoma" panose="020B0604030504040204" pitchFamily="34" charset="0"/>
                <a:ea typeface="Tahoma" panose="020B0604030504040204" pitchFamily="34" charset="0"/>
                <a:cs typeface="Tahoma" panose="020B0604030504040204" pitchFamily="34" charset="0"/>
              </a:rPr>
              <a:t>forest health projects. </a:t>
            </a:r>
          </a:p>
          <a:p>
            <a:pPr marL="285750" lvl="2" indent="-285750">
              <a:spcBef>
                <a:spcPts val="600"/>
              </a:spcBef>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Prepare NEPA/CEQA-ready fuels treatment projects as quickly as possible. </a:t>
            </a:r>
          </a:p>
          <a:p>
            <a:pPr marL="285750" lvl="2" indent="-285750">
              <a:spcBef>
                <a:spcPts val="600"/>
              </a:spcBef>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Prepare the upper Mokelumne watershed for s</a:t>
            </a:r>
            <a:r>
              <a:rPr lang="en-US" sz="2400" dirty="0">
                <a:effectLst/>
                <a:latin typeface="Tahoma" panose="020B0604030504040204" pitchFamily="34" charset="0"/>
                <a:ea typeface="Tahoma" panose="020B0604030504040204" pitchFamily="34" charset="0"/>
                <a:cs typeface="Tahoma" panose="020B0604030504040204" pitchFamily="34" charset="0"/>
              </a:rPr>
              <a:t>ubstantial </a:t>
            </a:r>
            <a:r>
              <a:rPr lang="en-US" sz="2400" dirty="0">
                <a:latin typeface="Tahoma" panose="020B0604030504040204" pitchFamily="34" charset="0"/>
                <a:ea typeface="Tahoma" panose="020B0604030504040204" pitchFamily="34" charset="0"/>
                <a:cs typeface="Tahoma" panose="020B0604030504040204" pitchFamily="34" charset="0"/>
              </a:rPr>
              <a:t>grant opportunities. </a:t>
            </a:r>
          </a:p>
          <a:p>
            <a:pPr marL="285750" lvl="2" indent="-285750">
              <a:spcBef>
                <a:spcPts val="600"/>
              </a:spcBef>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Continue to help contractors and local economy maintain and build capacity.</a:t>
            </a:r>
          </a:p>
          <a:p>
            <a:pPr lvl="2">
              <a:spcBef>
                <a:spcPts val="600"/>
              </a:spcBef>
              <a:spcAft>
                <a:spcPts val="600"/>
              </a:spcAft>
            </a:pPr>
            <a:endParaRPr lang="en-US" sz="2400" dirty="0">
              <a:latin typeface="Tahoma" panose="020B0604030504040204" pitchFamily="34" charset="0"/>
              <a:ea typeface="Tahoma" panose="020B0604030504040204" pitchFamily="34" charset="0"/>
              <a:cs typeface="Tahoma" panose="020B0604030504040204" pitchFamily="34" charset="0"/>
            </a:endParaRPr>
          </a:p>
          <a:p>
            <a:pPr lvl="2">
              <a:spcBef>
                <a:spcPts val="600"/>
              </a:spcBef>
              <a:spcAft>
                <a:spcPts val="600"/>
              </a:spcAft>
            </a:pPr>
            <a:endParaRPr lang="en-US" sz="2400" dirty="0">
              <a:latin typeface="Tahoma" panose="020B0604030504040204" pitchFamily="34" charset="0"/>
              <a:ea typeface="Tahoma" panose="020B0604030504040204" pitchFamily="34" charset="0"/>
              <a:cs typeface="Tahoma" panose="020B0604030504040204" pitchFamily="34" charset="0"/>
            </a:endParaRPr>
          </a:p>
          <a:p>
            <a:pPr lvl="2">
              <a:spcBef>
                <a:spcPts val="600"/>
              </a:spcBef>
              <a:spcAft>
                <a:spcPts val="600"/>
              </a:spcAft>
            </a:pPr>
            <a:endParaRPr lang="en-US" sz="2400" dirty="0">
              <a:effectLst/>
              <a:latin typeface="Tahoma" panose="020B0604030504040204" pitchFamily="34" charset="0"/>
              <a:ea typeface="Tahoma" panose="020B0604030504040204" pitchFamily="34" charset="0"/>
              <a:cs typeface="Tahoma" panose="020B0604030504040204" pitchFamily="34" charset="0"/>
            </a:endParaRPr>
          </a:p>
          <a:p>
            <a:endParaRPr lang="en-US" sz="18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4164139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idx="4294967295"/>
          </p:nvPr>
        </p:nvSpPr>
        <p:spPr>
          <a:xfrm>
            <a:off x="2509935" y="307910"/>
            <a:ext cx="6481665" cy="933061"/>
          </a:xfrm>
          <a:prstGeom prst="rect">
            <a:avLst/>
          </a:prstGeom>
        </p:spPr>
        <p:txBody>
          <a:bodyPr lIns="0" tIns="0" rIns="0" bIns="0" anchor="ctr">
            <a:noAutofit/>
          </a:bodyPr>
          <a:lstStyle/>
          <a:p>
            <a:pPr algn="ctr" defTabSz="839787">
              <a:defRPr sz="1400"/>
            </a:pPr>
            <a:r>
              <a:rPr lang="en-US" sz="2800" dirty="0"/>
              <a:t>Forest Projects Plan – Background </a:t>
            </a:r>
            <a:endParaRPr sz="2800" dirty="0"/>
          </a:p>
        </p:txBody>
      </p:sp>
      <p:sp>
        <p:nvSpPr>
          <p:cNvPr id="140" name="Shape 140"/>
          <p:cNvSpPr>
            <a:spLocks noGrp="1"/>
          </p:cNvSpPr>
          <p:nvPr>
            <p:ph type="body" idx="4294967295"/>
          </p:nvPr>
        </p:nvSpPr>
        <p:spPr>
          <a:xfrm>
            <a:off x="2509935" y="1063689"/>
            <a:ext cx="6481665" cy="5654352"/>
          </a:xfrm>
          <a:prstGeom prst="rect">
            <a:avLst/>
          </a:prstGeom>
        </p:spPr>
        <p:txBody>
          <a:bodyPr lIns="0" tIns="0" rIns="0" bIns="0" anchor="t">
            <a:noAutofit/>
          </a:bodyPr>
          <a:lstStyle/>
          <a:p>
            <a:pPr lvl="2">
              <a:spcBef>
                <a:spcPts val="600"/>
              </a:spcBef>
              <a:spcAft>
                <a:spcPts val="600"/>
              </a:spcAft>
            </a:pPr>
            <a:r>
              <a:rPr lang="en-US" sz="2000" dirty="0">
                <a:latin typeface="Tahoma" panose="020B0604030504040204" pitchFamily="34" charset="0"/>
                <a:ea typeface="Tahoma" panose="020B0604030504040204" pitchFamily="34" charset="0"/>
                <a:cs typeface="Tahoma" panose="020B0604030504040204" pitchFamily="34" charset="0"/>
              </a:rPr>
              <a:t>Important Facts: </a:t>
            </a:r>
          </a:p>
          <a:p>
            <a:pPr marL="457200" lvl="2" indent="-457200">
              <a:spcBef>
                <a:spcPts val="600"/>
              </a:spcBef>
              <a:spcAft>
                <a:spcPts val="600"/>
              </a:spcAft>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Grants preparedness means NEPA/CEQA-ready. </a:t>
            </a:r>
          </a:p>
          <a:p>
            <a:pPr marL="457200" lvl="2" indent="-457200">
              <a:spcBef>
                <a:spcPts val="600"/>
              </a:spcBef>
              <a:spcAft>
                <a:spcPts val="600"/>
              </a:spcAft>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N</a:t>
            </a:r>
            <a:r>
              <a:rPr lang="en-US" sz="2000" dirty="0">
                <a:latin typeface="Tahoma" panose="020B0604030504040204" pitchFamily="34" charset="0"/>
                <a:ea typeface="Tahoma" panose="020B0604030504040204" pitchFamily="34" charset="0"/>
                <a:cs typeface="Tahoma" panose="020B0604030504040204" pitchFamily="34" charset="0"/>
              </a:rPr>
              <a:t>umber of eligible </a:t>
            </a:r>
            <a:r>
              <a:rPr lang="en-US" sz="2000" dirty="0">
                <a:effectLst/>
                <a:latin typeface="Tahoma" panose="020B0604030504040204" pitchFamily="34" charset="0"/>
                <a:ea typeface="Tahoma" panose="020B0604030504040204" pitchFamily="34" charset="0"/>
                <a:cs typeface="Tahoma" panose="020B0604030504040204" pitchFamily="34" charset="0"/>
              </a:rPr>
              <a:t>NEPA/CEQA-ready </a:t>
            </a:r>
            <a:r>
              <a:rPr lang="en-US" sz="2000" dirty="0">
                <a:latin typeface="Tahoma" panose="020B0604030504040204" pitchFamily="34" charset="0"/>
                <a:ea typeface="Tahoma" panose="020B0604030504040204" pitchFamily="34" charset="0"/>
                <a:cs typeface="Tahoma" panose="020B0604030504040204" pitchFamily="34" charset="0"/>
              </a:rPr>
              <a:t>fuels treatment projects </a:t>
            </a:r>
            <a:r>
              <a:rPr lang="en-US" sz="2000" dirty="0">
                <a:effectLst/>
                <a:latin typeface="Tahoma" panose="020B0604030504040204" pitchFamily="34" charset="0"/>
                <a:ea typeface="Tahoma" panose="020B0604030504040204" pitchFamily="34" charset="0"/>
                <a:cs typeface="Tahoma" panose="020B0604030504040204" pitchFamily="34" charset="0"/>
              </a:rPr>
              <a:t>in the Mokelumne watershed is severely limited.</a:t>
            </a:r>
          </a:p>
          <a:p>
            <a:pPr lvl="2">
              <a:spcBef>
                <a:spcPts val="600"/>
              </a:spcBef>
              <a:spcAft>
                <a:spcPts val="600"/>
              </a:spcAft>
            </a:pPr>
            <a:r>
              <a:rPr lang="en-US" dirty="0">
                <a:latin typeface="Tahoma" panose="020B0604030504040204" pitchFamily="34" charset="0"/>
                <a:ea typeface="Tahoma" panose="020B0604030504040204" pitchFamily="34" charset="0"/>
                <a:cs typeface="Tahoma" panose="020B0604030504040204" pitchFamily="34" charset="0"/>
              </a:rPr>
              <a:t>What is this project? </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285750" indent="-285750">
              <a:spcBef>
                <a:spcPts val="600"/>
              </a:spcBef>
              <a:spcAft>
                <a:spcPts val="600"/>
              </a:spcAft>
              <a:buFont typeface="Arial" panose="020B0604020202020204" pitchFamily="34" charset="0"/>
              <a:buChar char="•"/>
            </a:pPr>
            <a:r>
              <a:rPr lang="en-US" dirty="0">
                <a:effectLst/>
                <a:latin typeface="Tahoma" panose="020B0604030504040204" pitchFamily="34" charset="0"/>
                <a:ea typeface="Tahoma" panose="020B0604030504040204" pitchFamily="34" charset="0"/>
                <a:cs typeface="Tahoma" panose="020B0604030504040204" pitchFamily="34" charset="0"/>
              </a:rPr>
              <a:t>Landscape level, NEPA/CEQA planning project, minimum 10,000 acres </a:t>
            </a:r>
          </a:p>
          <a:p>
            <a:pPr marL="285750" indent="-285750">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Phase 1 Focus - projects that can be implemented as soon as possible to take advantage of current funding opportunities and continue to help local contractors maintain and build capacity</a:t>
            </a:r>
          </a:p>
          <a:p>
            <a:pPr marL="285750" indent="-285750">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 Phase 2 Focus – Covers a much bigger area and includes areas that require more evaluation and time to complete planning. </a:t>
            </a:r>
          </a:p>
          <a:p>
            <a:pPr marL="285750" indent="-285750">
              <a:buFont typeface="Arial" panose="020B0604020202020204" pitchFamily="34" charset="0"/>
              <a:buChar char="•"/>
            </a:pPr>
            <a:endParaRPr lang="en-US" sz="1800" dirty="0">
              <a:latin typeface="Tahoma" panose="020B0604030504040204" pitchFamily="34" charset="0"/>
              <a:ea typeface="Tahoma" panose="020B0604030504040204" pitchFamily="34" charset="0"/>
              <a:cs typeface="Tahoma" panose="020B0604030504040204" pitchFamily="34" charset="0"/>
            </a:endParaRPr>
          </a:p>
          <a:p>
            <a:endParaRPr lang="en-US" sz="18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1580013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7D982-83E0-4540-9A8D-44CD578AB681}"/>
              </a:ext>
            </a:extLst>
          </p:cNvPr>
          <p:cNvSpPr>
            <a:spLocks noGrp="1"/>
          </p:cNvSpPr>
          <p:nvPr>
            <p:ph type="title"/>
          </p:nvPr>
        </p:nvSpPr>
        <p:spPr>
          <a:xfrm>
            <a:off x="1944914" y="274637"/>
            <a:ext cx="6741886" cy="1237430"/>
          </a:xfrm>
        </p:spPr>
        <p:txBody>
          <a:bodyPr/>
          <a:lstStyle/>
          <a:p>
            <a:pPr algn="ctr"/>
            <a:r>
              <a:rPr lang="en-US" dirty="0"/>
              <a:t>The FPP and ACCG’s Guidance Documents?</a:t>
            </a:r>
          </a:p>
        </p:txBody>
      </p:sp>
      <p:sp>
        <p:nvSpPr>
          <p:cNvPr id="3" name="Content Placeholder 2">
            <a:extLst>
              <a:ext uri="{FF2B5EF4-FFF2-40B4-BE49-F238E27FC236}">
                <a16:creationId xmlns:a16="http://schemas.microsoft.com/office/drawing/2014/main" id="{E7A50CE3-460D-4109-8F80-86C87A758134}"/>
              </a:ext>
            </a:extLst>
          </p:cNvPr>
          <p:cNvSpPr>
            <a:spLocks noGrp="1"/>
          </p:cNvSpPr>
          <p:nvPr>
            <p:ph sz="half" idx="1"/>
          </p:nvPr>
        </p:nvSpPr>
        <p:spPr>
          <a:xfrm>
            <a:off x="2307770" y="1981200"/>
            <a:ext cx="3026230" cy="4230915"/>
          </a:xfrm>
        </p:spPr>
        <p:txBody>
          <a:bodyPr/>
          <a:lstStyle/>
          <a:p>
            <a:r>
              <a:rPr lang="en-US" dirty="0">
                <a:effectLst/>
                <a:latin typeface="Tahoma" panose="020B0604030504040204" pitchFamily="34" charset="0"/>
                <a:ea typeface="Tahoma" panose="020B0604030504040204" pitchFamily="34" charset="0"/>
                <a:cs typeface="Tahoma" panose="020B0604030504040204" pitchFamily="34" charset="0"/>
              </a:rPr>
              <a:t>Phase 1, UMWRA proposes treatment types considered by ACCG guidance documents to be “mutually agreeable”. </a:t>
            </a:r>
          </a:p>
          <a:p>
            <a:endParaRPr lang="en-US" dirty="0"/>
          </a:p>
        </p:txBody>
      </p:sp>
      <p:sp>
        <p:nvSpPr>
          <p:cNvPr id="4" name="Content Placeholder 3">
            <a:extLst>
              <a:ext uri="{FF2B5EF4-FFF2-40B4-BE49-F238E27FC236}">
                <a16:creationId xmlns:a16="http://schemas.microsoft.com/office/drawing/2014/main" id="{EF546EBD-F133-463D-B638-196587E14D9B}"/>
              </a:ext>
            </a:extLst>
          </p:cNvPr>
          <p:cNvSpPr>
            <a:spLocks noGrp="1"/>
          </p:cNvSpPr>
          <p:nvPr>
            <p:ph sz="half" idx="2"/>
          </p:nvPr>
        </p:nvSpPr>
        <p:spPr>
          <a:xfrm>
            <a:off x="5557933" y="2751591"/>
            <a:ext cx="3026229" cy="3831772"/>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Phase 2, UMWRA proposes treatment types considered by ACCG guidance documents to be primarily “mutually agreeable” with some “mostly agreeable”. </a:t>
            </a:r>
            <a:endParaRPr lang="en-US" dirty="0"/>
          </a:p>
        </p:txBody>
      </p:sp>
    </p:spTree>
    <p:extLst>
      <p:ext uri="{BB962C8B-B14F-4D97-AF65-F5344CB8AC3E}">
        <p14:creationId xmlns:p14="http://schemas.microsoft.com/office/powerpoint/2010/main" val="13330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 name="Shape 141"/>
          <p:cNvSpPr>
            <a:spLocks noGrp="1"/>
          </p:cNvSpPr>
          <p:nvPr>
            <p:ph type="sldNum" sz="quarter" idx="2"/>
          </p:nvPr>
        </p:nvSpPr>
        <p:spPr>
          <a:xfrm>
            <a:off x="8485626" y="6221731"/>
            <a:ext cx="201174" cy="2692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
        <p:nvSpPr>
          <p:cNvPr id="139" name="Shape 139"/>
          <p:cNvSpPr>
            <a:spLocks noGrp="1"/>
          </p:cNvSpPr>
          <p:nvPr>
            <p:ph type="title" idx="4294967295"/>
          </p:nvPr>
        </p:nvSpPr>
        <p:spPr>
          <a:xfrm>
            <a:off x="930714" y="84138"/>
            <a:ext cx="7554912" cy="541337"/>
          </a:xfrm>
          <a:prstGeom prst="rect">
            <a:avLst/>
          </a:prstGeom>
        </p:spPr>
        <p:txBody>
          <a:bodyPr lIns="0" tIns="0" rIns="0" bIns="0" anchor="ctr">
            <a:normAutofit/>
          </a:bodyPr>
          <a:lstStyle/>
          <a:p>
            <a:pPr algn="ctr" defTabSz="839787">
              <a:defRPr sz="1400"/>
            </a:pPr>
            <a:r>
              <a:rPr lang="en-US" sz="2800" dirty="0"/>
              <a:t>Project Area Overview </a:t>
            </a:r>
            <a:endParaRPr sz="2800" dirty="0"/>
          </a:p>
        </p:txBody>
      </p:sp>
      <p:pic>
        <p:nvPicPr>
          <p:cNvPr id="4" name="Picture 3">
            <a:extLst>
              <a:ext uri="{FF2B5EF4-FFF2-40B4-BE49-F238E27FC236}">
                <a16:creationId xmlns:a16="http://schemas.microsoft.com/office/drawing/2014/main" id="{DF6B4C38-4574-4D9B-91AF-F5581D5C1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374" y="539480"/>
            <a:ext cx="7955170" cy="6147177"/>
          </a:xfrm>
          <a:prstGeom prst="rect">
            <a:avLst/>
          </a:prstGeom>
        </p:spPr>
      </p:pic>
    </p:spTree>
    <p:extLst>
      <p:ext uri="{BB962C8B-B14F-4D97-AF65-F5344CB8AC3E}">
        <p14:creationId xmlns:p14="http://schemas.microsoft.com/office/powerpoint/2010/main" val="1497216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idx="4294967295"/>
          </p:nvPr>
        </p:nvSpPr>
        <p:spPr>
          <a:xfrm>
            <a:off x="3114675" y="142876"/>
            <a:ext cx="6029325" cy="903288"/>
          </a:xfrm>
          <a:prstGeom prst="rect">
            <a:avLst/>
          </a:prstGeom>
        </p:spPr>
        <p:txBody>
          <a:bodyPr lIns="0" tIns="0" rIns="0" bIns="0" anchor="ctr">
            <a:normAutofit fontScale="90000"/>
          </a:bodyPr>
          <a:lstStyle/>
          <a:p>
            <a:pPr algn="ctr" defTabSz="839787">
              <a:defRPr sz="1400"/>
            </a:pPr>
            <a:r>
              <a:rPr lang="en-US" sz="2800" dirty="0"/>
              <a:t>Overview of Forest Projects Plan Proposed Phase 1 Treatment Types</a:t>
            </a:r>
            <a:endParaRPr sz="2800" dirty="0"/>
          </a:p>
        </p:txBody>
      </p:sp>
      <p:sp>
        <p:nvSpPr>
          <p:cNvPr id="140" name="Shape 140"/>
          <p:cNvSpPr>
            <a:spLocks noGrp="1"/>
          </p:cNvSpPr>
          <p:nvPr>
            <p:ph type="body" idx="4294967295"/>
          </p:nvPr>
        </p:nvSpPr>
        <p:spPr>
          <a:xfrm>
            <a:off x="2136709" y="1046164"/>
            <a:ext cx="6876661" cy="5382961"/>
          </a:xfrm>
          <a:prstGeom prst="rect">
            <a:avLst/>
          </a:prstGeom>
        </p:spPr>
        <p:txBody>
          <a:bodyPr lIns="0" tIns="0" rIns="0" bIns="0" anchor="t">
            <a:normAutofit fontScale="92500" lnSpcReduction="10000"/>
          </a:bodyPr>
          <a:lstStyle/>
          <a:p>
            <a:pPr>
              <a:spcBef>
                <a:spcPts val="600"/>
              </a:spcBef>
              <a:defRPr sz="2200"/>
            </a:pPr>
            <a:r>
              <a:rPr lang="en-US" sz="1800" dirty="0">
                <a:effectLst/>
                <a:latin typeface="Tahoma" panose="020B0604030504040204" pitchFamily="34" charset="0"/>
                <a:ea typeface="Tahoma" panose="020B0604030504040204" pitchFamily="34" charset="0"/>
                <a:cs typeface="Tahoma" panose="020B0604030504040204" pitchFamily="34" charset="0"/>
              </a:rPr>
              <a:t>The proposed FPP utilizes the ACCG GIS Mapping Tool to identify priority areas that are most in need of fuels treatments and require the least amount of time consuming and costly field surveys (e.g., areas previously field surveyed for sensitive biological organisms). </a:t>
            </a:r>
          </a:p>
          <a:p>
            <a:pPr>
              <a:spcBef>
                <a:spcPts val="600"/>
              </a:spcBef>
              <a:defRPr sz="2200"/>
            </a:pPr>
            <a:r>
              <a:rPr lang="en-US" sz="2400" u="sng" dirty="0"/>
              <a:t>Amador Ranger District</a:t>
            </a:r>
          </a:p>
          <a:p>
            <a:pPr marL="342900" indent="-342900">
              <a:spcBef>
                <a:spcPts val="0"/>
              </a:spcBef>
              <a:buFont typeface="Arial"/>
              <a:buChar char="•"/>
              <a:defRPr sz="2200"/>
            </a:pPr>
            <a:r>
              <a:rPr lang="en-US" sz="2400" dirty="0"/>
              <a:t>Mastication</a:t>
            </a:r>
          </a:p>
          <a:p>
            <a:pPr marL="342900" indent="-342900">
              <a:spcBef>
                <a:spcPts val="0"/>
              </a:spcBef>
              <a:buFont typeface="Arial"/>
              <a:buChar char="•"/>
              <a:defRPr sz="2200"/>
            </a:pPr>
            <a:r>
              <a:rPr lang="en-US" sz="2400" dirty="0"/>
              <a:t>Hand thinning small trees </a:t>
            </a:r>
          </a:p>
          <a:p>
            <a:pPr marL="342900" indent="-342900">
              <a:spcBef>
                <a:spcPts val="0"/>
              </a:spcBef>
              <a:buFont typeface="Arial"/>
              <a:buChar char="•"/>
              <a:defRPr sz="2200"/>
            </a:pPr>
            <a:r>
              <a:rPr lang="en-US" sz="2400" dirty="0"/>
              <a:t>Fuel breaks and thinning treatments that don’t substantially alter the habitat as defined by Sierra Nevada Forest Plan Amendment (requires fewer field surveys/analysis)</a:t>
            </a:r>
          </a:p>
          <a:p>
            <a:pPr marL="342900" indent="-342900">
              <a:spcBef>
                <a:spcPts val="0"/>
              </a:spcBef>
              <a:buFont typeface="Arial"/>
              <a:buChar char="•"/>
              <a:defRPr sz="2200"/>
            </a:pPr>
            <a:r>
              <a:rPr lang="en-US" sz="2400" dirty="0"/>
              <a:t>Aspen restoration</a:t>
            </a:r>
          </a:p>
          <a:p>
            <a:pPr marL="342900" indent="-342900">
              <a:spcBef>
                <a:spcPts val="0"/>
              </a:spcBef>
              <a:buFont typeface="Arial"/>
              <a:buChar char="•"/>
              <a:defRPr sz="2200"/>
            </a:pPr>
            <a:r>
              <a:rPr lang="en-US" sz="2400" dirty="0"/>
              <a:t>Meadow restoration</a:t>
            </a:r>
          </a:p>
          <a:p>
            <a:pPr marL="342900" indent="-342900">
              <a:spcBef>
                <a:spcPts val="0"/>
              </a:spcBef>
              <a:buFont typeface="Arial"/>
              <a:buChar char="•"/>
              <a:defRPr sz="2200"/>
            </a:pPr>
            <a:r>
              <a:rPr lang="en-US" sz="2400" dirty="0"/>
              <a:t>Prescribed burning (to be implemented by FS)</a:t>
            </a:r>
          </a:p>
          <a:p>
            <a:pPr>
              <a:spcBef>
                <a:spcPts val="600"/>
              </a:spcBef>
              <a:defRPr sz="2200"/>
            </a:pPr>
            <a:r>
              <a:rPr lang="en-US" sz="2400" u="sng" dirty="0"/>
              <a:t>Calaveras Ranger District</a:t>
            </a:r>
          </a:p>
          <a:p>
            <a:pPr marL="342900" lvl="2" indent="-342900">
              <a:spcBef>
                <a:spcPts val="600"/>
              </a:spcBef>
              <a:buFont typeface="Arial" panose="020B0604020202020204" pitchFamily="34" charset="0"/>
              <a:buChar char="•"/>
              <a:defRPr sz="2200"/>
            </a:pPr>
            <a:r>
              <a:rPr lang="en-US" sz="2400" dirty="0"/>
              <a:t>Primarily focused on Phase 2. Field surveys to be initiated ASAP (depending on funding).</a:t>
            </a:r>
          </a:p>
          <a:p>
            <a:pPr lvl="2">
              <a:spcBef>
                <a:spcPts val="600"/>
              </a:spcBef>
              <a:defRPr sz="2200"/>
            </a:pPr>
            <a:endParaRPr lang="en-US" sz="2400" u="sng" dirty="0"/>
          </a:p>
        </p:txBody>
      </p:sp>
    </p:spTree>
    <p:extLst>
      <p:ext uri="{BB962C8B-B14F-4D97-AF65-F5344CB8AC3E}">
        <p14:creationId xmlns:p14="http://schemas.microsoft.com/office/powerpoint/2010/main" val="937381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A919-FA72-4BF4-827D-3927ACBF1457}"/>
              </a:ext>
            </a:extLst>
          </p:cNvPr>
          <p:cNvSpPr>
            <a:spLocks noGrp="1"/>
          </p:cNvSpPr>
          <p:nvPr>
            <p:ph type="title"/>
          </p:nvPr>
        </p:nvSpPr>
        <p:spPr>
          <a:xfrm>
            <a:off x="3321698" y="35766"/>
            <a:ext cx="5523722" cy="1131067"/>
          </a:xfrm>
        </p:spPr>
        <p:txBody>
          <a:bodyPr/>
          <a:lstStyle/>
          <a:p>
            <a:r>
              <a:rPr lang="en-US" sz="2400" dirty="0"/>
              <a:t>Overview of Forest Projects Plan Proposed Phase 2 Treatment Types</a:t>
            </a:r>
          </a:p>
        </p:txBody>
      </p:sp>
      <p:sp>
        <p:nvSpPr>
          <p:cNvPr id="3" name="Content Placeholder 2">
            <a:extLst>
              <a:ext uri="{FF2B5EF4-FFF2-40B4-BE49-F238E27FC236}">
                <a16:creationId xmlns:a16="http://schemas.microsoft.com/office/drawing/2014/main" id="{D51A811F-CD1D-41CB-847A-25290D21E99E}"/>
              </a:ext>
            </a:extLst>
          </p:cNvPr>
          <p:cNvSpPr>
            <a:spLocks noGrp="1"/>
          </p:cNvSpPr>
          <p:nvPr>
            <p:ph sz="half" idx="1"/>
          </p:nvPr>
        </p:nvSpPr>
        <p:spPr>
          <a:xfrm>
            <a:off x="2354426" y="1735494"/>
            <a:ext cx="6304383" cy="5141167"/>
          </a:xfrm>
        </p:spPr>
        <p:txBody>
          <a:bodyPr/>
          <a:lstStyle/>
          <a:p>
            <a:pPr>
              <a:spcBef>
                <a:spcPct val="20000"/>
              </a:spcBef>
              <a:spcAft>
                <a:spcPts val="600"/>
              </a:spcAft>
            </a:pPr>
            <a:endParaRPr lang="en-US" sz="2400" u="sng" dirty="0"/>
          </a:p>
          <a:p>
            <a:pPr>
              <a:spcBef>
                <a:spcPct val="20000"/>
              </a:spcBef>
              <a:spcAft>
                <a:spcPts val="600"/>
              </a:spcAft>
            </a:pPr>
            <a:endParaRPr lang="en-US" sz="2400" u="sng" dirty="0"/>
          </a:p>
          <a:p>
            <a:pPr>
              <a:spcBef>
                <a:spcPct val="20000"/>
              </a:spcBef>
              <a:spcAft>
                <a:spcPts val="600"/>
              </a:spcAft>
            </a:pPr>
            <a:r>
              <a:rPr lang="en-US" sz="2400" u="sng" dirty="0"/>
              <a:t>Calaveras Ranger District</a:t>
            </a:r>
          </a:p>
          <a:p>
            <a:pPr marL="342900" indent="-342900">
              <a:spcBef>
                <a:spcPts val="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Fuels treatment types will be modeled after Prather-Medusa NEPA Environmental Assessment (includes fuel treatments allowed under the Sierra Nevada Forest Plan Amendment</a:t>
            </a:r>
            <a:r>
              <a:rPr lang="en-US" sz="2400">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spcBef>
                <a:spcPts val="0"/>
              </a:spcBef>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Aim to cover large landscape – as much of the watershed as possible.</a:t>
            </a:r>
          </a:p>
          <a:p>
            <a:pPr marL="342900" indent="-342900" hangingPunct="1">
              <a:spcBef>
                <a:spcPts val="0"/>
              </a:spcBef>
              <a:buFont typeface="Arial" panose="020B0604020202020204" pitchFamily="34" charset="0"/>
              <a:buChar char="•"/>
            </a:pPr>
            <a:r>
              <a:rPr lang="en-US" sz="2400" b="0" dirty="0">
                <a:latin typeface="Tahoma" panose="020B0604030504040204" pitchFamily="34" charset="0"/>
                <a:ea typeface="Tahoma" panose="020B0604030504040204" pitchFamily="34" charset="0"/>
                <a:cs typeface="Tahoma" panose="020B0604030504040204" pitchFamily="34" charset="0"/>
              </a:rPr>
              <a:t>Plan is for use of facilitated scope development including stakeholder sub-committee group to include ACCG members.</a:t>
            </a:r>
            <a:endParaRPr lang="en-US" sz="2400" u="sng" dirty="0"/>
          </a:p>
          <a:p>
            <a:pPr>
              <a:spcBef>
                <a:spcPct val="20000"/>
              </a:spcBef>
              <a:spcAft>
                <a:spcPts val="600"/>
              </a:spcAft>
            </a:pPr>
            <a:r>
              <a:rPr lang="en-US" sz="2400" u="sng" dirty="0"/>
              <a:t>Amador Ranger District</a:t>
            </a:r>
          </a:p>
          <a:p>
            <a:pPr marL="342900" indent="-342900">
              <a:spcBef>
                <a:spcPts val="0"/>
              </a:spcBef>
              <a:buFont typeface="Arial" panose="020B0604020202020204" pitchFamily="34" charset="0"/>
              <a:buChar char="•"/>
            </a:pPr>
            <a:r>
              <a:rPr lang="en-US" sz="2400" dirty="0"/>
              <a:t>Primarily focused on Phase 1/to be determined.</a:t>
            </a:r>
          </a:p>
        </p:txBody>
      </p:sp>
    </p:spTree>
    <p:extLst>
      <p:ext uri="{BB962C8B-B14F-4D97-AF65-F5344CB8AC3E}">
        <p14:creationId xmlns:p14="http://schemas.microsoft.com/office/powerpoint/2010/main" val="347096399"/>
      </p:ext>
    </p:extLst>
  </p:cSld>
  <p:clrMapOvr>
    <a:masterClrMapping/>
  </p:clrMapOvr>
</p:sld>
</file>

<file path=ppt/theme/theme1.xml><?xml version="1.0" encoding="utf-8"?>
<a:theme xmlns:a="http://schemas.openxmlformats.org/drawingml/2006/main" name="1_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2508</TotalTime>
  <Words>1446</Words>
  <Application>Microsoft Office PowerPoint</Application>
  <PresentationFormat>On-screen Show (4:3)</PresentationFormat>
  <Paragraphs>111</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Bookman Old Style</vt:lpstr>
      <vt:lpstr>Helvetica</vt:lpstr>
      <vt:lpstr>Helvetica Neue</vt:lpstr>
      <vt:lpstr>Tahoma</vt:lpstr>
      <vt:lpstr>Wingdings</vt:lpstr>
      <vt:lpstr>1_Default</vt:lpstr>
      <vt:lpstr> For Amador Calaveras Consensus Group   Planning Group Meeting  April 28, 2021  Richard Sykes, Executive Officer Karen Quidachay, Program Director  Representing the Upper Mokelumne River Watershed Authority  FOCUS: Upper Mokelumne Forest Projects Plan</vt:lpstr>
      <vt:lpstr>Urgent Need for Treatment</vt:lpstr>
      <vt:lpstr>Overview of  UMRWA</vt:lpstr>
      <vt:lpstr>Forest Projects Plan – Background </vt:lpstr>
      <vt:lpstr>Forest Projects Plan – Background </vt:lpstr>
      <vt:lpstr>The FPP and ACCG’s Guidance Documents?</vt:lpstr>
      <vt:lpstr>Project Area Overview </vt:lpstr>
      <vt:lpstr>Overview of Forest Projects Plan Proposed Phase 1 Treatment Types</vt:lpstr>
      <vt:lpstr>Overview of Forest Projects Plan Proposed Phase 2 Treatment Types</vt:lpstr>
      <vt:lpstr>PowerPoint Presentation</vt:lpstr>
      <vt:lpstr>Phase 1 - Schedule and Timing </vt:lpstr>
      <vt:lpstr>Phase 2 Schedule and Timing  </vt:lpstr>
      <vt:lpstr>Status of Budget and Grant Applications </vt:lpstr>
      <vt:lpstr>   What we Need from ACCG?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Regular Meeting of the UMRWA Board of Directors April 28, 2017</dc:title>
  <dc:creator>timber beast</dc:creator>
  <cp:lastModifiedBy>Megan Layhee</cp:lastModifiedBy>
  <cp:revision>203</cp:revision>
  <cp:lastPrinted>2018-04-26T19:07:31Z</cp:lastPrinted>
  <dcterms:modified xsi:type="dcterms:W3CDTF">2021-04-22T23:36:03Z</dcterms:modified>
</cp:coreProperties>
</file>