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9"/>
  </p:notesMasterIdLst>
  <p:sldIdLst>
    <p:sldId id="256" r:id="rId2"/>
    <p:sldId id="259" r:id="rId3"/>
    <p:sldId id="327" r:id="rId4"/>
    <p:sldId id="257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3"/>
  </p:normalViewPr>
  <p:slideViewPr>
    <p:cSldViewPr snapToGrid="0" snapToObjects="1">
      <p:cViewPr varScale="1">
        <p:scale>
          <a:sx n="122" d="100"/>
          <a:sy n="122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D4B57-E4E2-4FEB-9B40-26E194B35452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EA69C-701F-4498-A8B7-82B14BE8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60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DF6CF0-7B02-4580-91CD-C52FEE880900}" type="slidenum">
              <a:rPr lang="en-US" altLang="en-US" sz="1200" smtClean="0">
                <a:latin typeface="Times" panose="02020603050405020304" pitchFamily="18" charset="0"/>
              </a:rPr>
              <a:pPr/>
              <a:t>3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11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DD6ED-780A-2B4F-9F6A-0B6B75B8B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E7195-1F1B-5645-999B-85B75AE56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895CF-79C2-7D41-8C1A-878FD63C2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C9CD-118C-D946-BE55-D6B6D20B8C9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BB2E1-A201-7444-BD3C-BC338BD4D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CDA1C-8524-4F4C-82B9-9F480BCD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236A-F3C4-0C43-9A49-BA9A99C4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5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906C-AF80-4244-A46D-A4421DC54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22E92C-2F7A-4342-83AB-724AA8CD8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33971-1D18-EA40-BD45-02D6291C2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C9CD-118C-D946-BE55-D6B6D20B8C9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29825-E5AA-F248-A41C-2E339BE32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3BF51-856F-1F41-9EB1-66840F525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236A-F3C4-0C43-9A49-BA9A99C4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2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AEEE10-370E-2E46-94BB-CCC954093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686EFB-4A33-3940-A636-86B3C1F0A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B9B03-F102-E240-B17D-802673A55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C9CD-118C-D946-BE55-D6B6D20B8C9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480E5-2DC6-6843-840B-2B5C91C15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5EE00-95AC-ED4E-8B06-A54E3DE5E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236A-F3C4-0C43-9A49-BA9A99C4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2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B7406-2578-FE4E-B2C4-B4AB84560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D31DD-8C39-3B41-916C-655755A98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75BCC-ED21-E04F-B2B1-7A3AEA7E0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C9CD-118C-D946-BE55-D6B6D20B8C9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460AB-632F-6A48-B5AE-04778FA27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2ACBC-3E5F-0041-A1EA-3F36AAC3F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236A-F3C4-0C43-9A49-BA9A99C4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4316D-A3BC-3F4E-B1B2-F53704994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85A6B-AE24-974E-947C-4642478D5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9E7A6-F4EA-CE41-AA38-986B9855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C9CD-118C-D946-BE55-D6B6D20B8C9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0DA7E-4E08-4343-A1AB-8C32CD90D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4D27F-2F51-3546-9D06-91492ACFE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236A-F3C4-0C43-9A49-BA9A99C4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3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AE206-87FA-B94D-B567-CAA6ED0D6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9CB2-F9D7-EA4F-B3CA-49D0A9BCA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53089-B4EE-DD4C-B8D3-A7CF66365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56F51-5E6C-734A-BB8D-960F61776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C9CD-118C-D946-BE55-D6B6D20B8C9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9C367-BC38-0C44-875B-E88FBCE16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0A28B-ADFC-8941-9D3D-16A27F703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236A-F3C4-0C43-9A49-BA9A99C4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5F6B5-969B-4D4B-9FA0-CB7C13F9A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A174A-7944-A04A-80AA-65616DA90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82933-9F90-FC41-9B04-27B177E9C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A2A40-4A7D-A54F-A2E0-E4FE47784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0A0DC-C22C-9F48-9004-A0A0D285C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BEC92-12D8-594A-A343-6C738788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C9CD-118C-D946-BE55-D6B6D20B8C9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0DBBA6-05EC-9C4C-AA8B-576486BCF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BB2B34-D35A-0B4E-BF26-1AE6778E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236A-F3C4-0C43-9A49-BA9A99C4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1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50C1-25E9-994B-9918-1A0ECDE48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6B6141-5F39-D240-A158-D596D1541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C9CD-118C-D946-BE55-D6B6D20B8C9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08EF17-82E9-CB4D-9389-EA13D542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75EE1-0742-7240-A8C8-8944A44F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236A-F3C4-0C43-9A49-BA9A99C4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9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1F96A7-1184-554D-B49B-284227320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C9CD-118C-D946-BE55-D6B6D20B8C9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E58F4-6C0F-7F4D-9A9D-8FBFA3B56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8738E-174F-2F45-9977-81458B701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236A-F3C4-0C43-9A49-BA9A99C4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ED053-794C-F549-9593-BD9FEFF6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5EFE7-7A7B-3D41-B69F-B0C207A98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3F0E3-DB64-C342-981B-C415A5985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718C8-8DE6-6C4E-89C8-88D0598B1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C9CD-118C-D946-BE55-D6B6D20B8C9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3EA51-B1B5-AC46-8D24-3CED5D195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8056C-24C8-B14F-87D6-B7A39D410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236A-F3C4-0C43-9A49-BA9A99C4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8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C9E3-4A06-7D4E-9564-F1B880897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39D8B8-C374-B940-9561-655BB30A1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B8C72-437B-A44A-8C90-1A40CC00C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2ED12-D918-7F44-90C6-09ED5CAD3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C9CD-118C-D946-BE55-D6B6D20B8C9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9080A-9DC8-4241-802D-44EE0FA7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FE104-9A04-0C4B-94E9-60C8A45B5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236A-F3C4-0C43-9A49-BA9A99C4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35046-E1DB-FC4B-937A-7F42EF917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E037F-4DD0-C34E-BF2D-06B730E1C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E007A-9B89-544E-946F-4BB6EBCBF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FC9CD-118C-D946-BE55-D6B6D20B8C9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E1DDD-7158-1042-BFA2-09FF76E8D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B9CCE-D3EF-C644-AE2B-FBA42A452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C236A-F3C4-0C43-9A49-BA9A99C4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7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5D70F-FA8C-3847-925A-3F4C98EE6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980" y="925830"/>
            <a:ext cx="10298430" cy="2584133"/>
          </a:xfrm>
        </p:spPr>
        <p:txBody>
          <a:bodyPr/>
          <a:lstStyle/>
          <a:p>
            <a:r>
              <a:rPr lang="en-US" b="1" dirty="0"/>
              <a:t>Shared Stewardship Advisor Program (S2A)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96071-A5BF-104F-8671-135FE6FEFD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Helping Increase Pace and Scale of Forest Restoration and Fuels Reduction Treatments </a:t>
            </a:r>
          </a:p>
        </p:txBody>
      </p:sp>
    </p:spTree>
    <p:extLst>
      <p:ext uri="{BB962C8B-B14F-4D97-AF65-F5344CB8AC3E}">
        <p14:creationId xmlns:p14="http://schemas.microsoft.com/office/powerpoint/2010/main" val="130041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11F34-3E01-6148-8C5B-35D7D3487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725"/>
          </a:xfrm>
          <a:noFill/>
        </p:spPr>
        <p:txBody>
          <a:bodyPr/>
          <a:lstStyle/>
          <a:p>
            <a:pPr algn="ctr"/>
            <a:r>
              <a:rPr lang="en-US" b="1" dirty="0"/>
              <a:t>Brief Program Background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80849-6854-2742-AC08-09D17654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463"/>
            <a:ext cx="10515600" cy="4762500"/>
          </a:xfrm>
          <a:noFill/>
        </p:spPr>
        <p:txBody>
          <a:bodyPr/>
          <a:lstStyle/>
          <a:p>
            <a:r>
              <a:rPr lang="en-US" dirty="0"/>
              <a:t>August 2020, USFS signed the Shared Stewardship MOU with Gov. Gavin Newsom committing to the goal of a combined 1 million acres of forest restoration each year.</a:t>
            </a:r>
          </a:p>
          <a:p>
            <a:endParaRPr lang="en-US" dirty="0"/>
          </a:p>
          <a:p>
            <a:r>
              <a:rPr lang="en-US" dirty="0"/>
              <a:t>USFS has collaborative tools like Stewardship Agreements and Good Neighbor Authority to allow more work to be done on federal land.</a:t>
            </a:r>
          </a:p>
          <a:p>
            <a:endParaRPr lang="en-US" dirty="0"/>
          </a:p>
          <a:p>
            <a:r>
              <a:rPr lang="en-US" dirty="0"/>
              <a:t>In addition, USFS and CAL FIRE hired four new “Shared Stewardship Advisors” to assist in implementing partnerships to conduct more forest health projects on federal land.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28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529494" y="992554"/>
            <a:ext cx="10998198" cy="57912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u="sng" dirty="0"/>
              <a:t>All-Lands approach to watershed management</a:t>
            </a:r>
          </a:p>
          <a:p>
            <a:pPr lvl="1"/>
            <a:r>
              <a:rPr lang="en-US" altLang="en-US" dirty="0"/>
              <a:t>Climate change, Tree mortality, Fire</a:t>
            </a:r>
          </a:p>
          <a:p>
            <a:pPr lvl="1"/>
            <a:r>
              <a:rPr lang="en-US" altLang="en-US" dirty="0"/>
              <a:t>Trans-boundary funding programs</a:t>
            </a:r>
          </a:p>
          <a:p>
            <a:pPr marL="457200" lvl="1" indent="0">
              <a:buNone/>
            </a:pPr>
            <a:endParaRPr lang="en-US" altLang="en-US" sz="1000" u="sng" dirty="0"/>
          </a:p>
          <a:p>
            <a:r>
              <a:rPr lang="en-US" altLang="en-US" u="sng" dirty="0"/>
              <a:t>Increased public (landowner) engagement in FS processes</a:t>
            </a:r>
          </a:p>
          <a:p>
            <a:pPr lvl="1"/>
            <a:r>
              <a:rPr lang="en-US" altLang="en-US" dirty="0"/>
              <a:t>Representation of landowner interests</a:t>
            </a:r>
          </a:p>
          <a:p>
            <a:pPr lvl="1"/>
            <a:r>
              <a:rPr lang="en-US" altLang="en-US" dirty="0"/>
              <a:t>Education and dissemination </a:t>
            </a:r>
          </a:p>
          <a:p>
            <a:pPr lvl="1"/>
            <a:r>
              <a:rPr lang="en-US" altLang="en-US" dirty="0"/>
              <a:t>Mutual benefit and mutual interest</a:t>
            </a:r>
          </a:p>
          <a:p>
            <a:pPr lvl="1"/>
            <a:endParaRPr lang="en-US" altLang="en-US" sz="1000" dirty="0"/>
          </a:p>
          <a:p>
            <a:r>
              <a:rPr lang="en-US" altLang="en-US" u="sng" dirty="0"/>
              <a:t>FS has limited capacity to implement</a:t>
            </a:r>
          </a:p>
          <a:p>
            <a:pPr lvl="1"/>
            <a:r>
              <a:rPr lang="en-US" altLang="en-US" dirty="0"/>
              <a:t>250k </a:t>
            </a:r>
            <a:r>
              <a:rPr lang="en-US" altLang="en-US" dirty="0">
                <a:sym typeface="Wingdings" panose="05000000000000000000" pitchFamily="2" charset="2"/>
              </a:rPr>
              <a:t> 500k ac/year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Year to year funding</a:t>
            </a:r>
            <a:endParaRPr lang="en-US" altLang="en-US" dirty="0"/>
          </a:p>
          <a:p>
            <a:endParaRPr lang="en-US" altLang="en-US" sz="1000" u="sng" dirty="0"/>
          </a:p>
          <a:p>
            <a:r>
              <a:rPr lang="en-US" altLang="en-US" u="sng" dirty="0"/>
              <a:t>Culture shift needed</a:t>
            </a:r>
          </a:p>
          <a:p>
            <a:pPr lvl="1"/>
            <a:r>
              <a:rPr lang="en-US" altLang="en-US" dirty="0"/>
              <a:t>Development of trust to share work and work together</a:t>
            </a:r>
          </a:p>
          <a:p>
            <a:pPr lvl="1"/>
            <a:r>
              <a:rPr lang="en-US" altLang="en-US" dirty="0"/>
              <a:t>Challenge of financing</a:t>
            </a:r>
          </a:p>
          <a:p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39863" y="152400"/>
            <a:ext cx="89916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atin typeface="+mj-lt"/>
              </a:rPr>
              <a:t>Why Shared Stewardship?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68AC5-E92B-034C-BC7E-1D4C3DA6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725"/>
          </a:xfrm>
        </p:spPr>
        <p:txBody>
          <a:bodyPr/>
          <a:lstStyle/>
          <a:p>
            <a:pPr algn="ctr"/>
            <a:r>
              <a:rPr lang="en-US" b="1" dirty="0"/>
              <a:t>Our Scope of Work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F79E73-5B0D-724A-BA79-BE0683C8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8" y="1271588"/>
            <a:ext cx="10768012" cy="522128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b="1" dirty="0"/>
              <a:t>Create</a:t>
            </a:r>
            <a:r>
              <a:rPr lang="en-US" dirty="0"/>
              <a:t> new and advise existing implementation partnerships on effective project implementation using Shared Stewardship tools.  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b="1" dirty="0"/>
              <a:t>Advise</a:t>
            </a:r>
            <a:r>
              <a:rPr lang="en-US" dirty="0"/>
              <a:t> National Forests, USFS Zones, and CAL FIRE units on partnership strategies.  In particular, support the cross-boundary aspects of USFS five-year plans and CAL FIRE unit plans.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Develop</a:t>
            </a:r>
            <a:r>
              <a:rPr lang="en-US" dirty="0"/>
              <a:t> a list of cross-boundary projects for each zone.  Identify priority projects, updated annually that align with USFS five-year plans, CWPPs, CAL FIRE unit plans and other key partner priorities.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b="1" dirty="0"/>
              <a:t>Coordinate</a:t>
            </a:r>
            <a:r>
              <a:rPr lang="en-US" dirty="0"/>
              <a:t> and support funding opportunities.  Track key State/Federal funding opportunities and provide support for grant proposal submissions across each zone.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b="1" dirty="0"/>
              <a:t>Educate. </a:t>
            </a:r>
            <a:r>
              <a:rPr lang="en-US" dirty="0"/>
              <a:t>Organize trainings and outreach to USFS field offices, CAL FIRE units, and local partners on Shared Stewardship tools to develop cross-boundary partnerships and projects.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8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AAF0E-12FD-BB44-94E5-739CE17D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A2BC0-B1EA-D34A-BF17-E1455FBAD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621506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Established new implementation and project manager partner for FS fuel break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Connected Cal Fire unit foresters with local FS veg mgmt. counterparts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Reviewed budget proposals and made recommendations for implementation strategies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Facilitated USFS partnership and LOS for a local RCD’s CCI application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Advised R5 leadership on where to allocate funding to align with SNC priority projects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Coordinated with Cal Fire and R5 leadership on project rankings within our zones.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A4858-9E50-744B-8138-79A8888FB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0837" cy="3811588"/>
          </a:xfrm>
        </p:spPr>
        <p:txBody>
          <a:bodyPr>
            <a:normAutofit/>
          </a:bodyPr>
          <a:lstStyle/>
          <a:p>
            <a:r>
              <a:rPr lang="en-US" sz="3200" dirty="0"/>
              <a:t>A Few Recent Examples</a:t>
            </a:r>
          </a:p>
        </p:txBody>
      </p:sp>
    </p:spTree>
    <p:extLst>
      <p:ext uri="{BB962C8B-B14F-4D97-AF65-F5344CB8AC3E}">
        <p14:creationId xmlns:p14="http://schemas.microsoft.com/office/powerpoint/2010/main" val="620986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E0678D-F668-7F40-9930-AAC61718F46C}"/>
              </a:ext>
            </a:extLst>
          </p:cNvPr>
          <p:cNvSpPr txBox="1"/>
          <p:nvPr/>
        </p:nvSpPr>
        <p:spPr>
          <a:xfrm>
            <a:off x="271462" y="4643438"/>
            <a:ext cx="4029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S2A Zone Locations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99A41B-848D-2742-9106-EB995FF2A803}"/>
              </a:ext>
            </a:extLst>
          </p:cNvPr>
          <p:cNvPicPr/>
          <p:nvPr/>
        </p:nvPicPr>
        <p:blipFill rotWithShape="1">
          <a:blip r:embed="rId2"/>
          <a:srcRect l="10694" t="16621" r="59631" b="11440"/>
          <a:stretch/>
        </p:blipFill>
        <p:spPr bwMode="auto">
          <a:xfrm>
            <a:off x="4029075" y="485774"/>
            <a:ext cx="7672388" cy="5886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125533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819A08-F1DB-4647-A2F0-CF7A5F447742}"/>
              </a:ext>
            </a:extLst>
          </p:cNvPr>
          <p:cNvSpPr txBox="1"/>
          <p:nvPr/>
        </p:nvSpPr>
        <p:spPr>
          <a:xfrm>
            <a:off x="1564481" y="1428750"/>
            <a:ext cx="906303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Contact Us</a:t>
            </a:r>
          </a:p>
          <a:p>
            <a:pPr algn="ctr"/>
            <a:endParaRPr lang="en-US" sz="3600" b="1" dirty="0"/>
          </a:p>
          <a:p>
            <a:r>
              <a:rPr lang="en-US" sz="2400" b="1" dirty="0"/>
              <a:t>Mike Vollmer – Tahoe RCD </a:t>
            </a:r>
          </a:p>
          <a:p>
            <a:r>
              <a:rPr lang="en-US" sz="2400" u="sng" dirty="0">
                <a:hlinkClick r:id="rId2"/>
              </a:rPr>
              <a:t>mvollmer@tahoercd.org</a:t>
            </a:r>
            <a:r>
              <a:rPr lang="en-US" sz="2400" dirty="0">
                <a:effectLst/>
              </a:rPr>
              <a:t> </a:t>
            </a:r>
            <a:endParaRPr lang="en-US" sz="2400" b="1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sz="2400" b="1" dirty="0"/>
              <a:t>Jason Smith – TSS Consultants</a:t>
            </a:r>
          </a:p>
          <a:p>
            <a:r>
              <a:rPr lang="en-US" sz="2400" u="sng" dirty="0">
                <a:hlinkClick r:id="rId2"/>
              </a:rPr>
              <a:t>jasonbsmith@tssconsultants.com</a:t>
            </a:r>
            <a:r>
              <a:rPr lang="en-US" sz="2400" dirty="0">
                <a:effectLst/>
              </a:rPr>
              <a:t> </a:t>
            </a:r>
            <a:endParaRPr lang="en-US" sz="2400" b="1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56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416</Words>
  <Application>Microsoft Office PowerPoint</Application>
  <PresentationFormat>Widescreen</PresentationFormat>
  <Paragraphs>65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</vt:lpstr>
      <vt:lpstr>Office Theme</vt:lpstr>
      <vt:lpstr>Shared Stewardship Advisor Program (S2A)</vt:lpstr>
      <vt:lpstr>Brief Program Background  </vt:lpstr>
      <vt:lpstr>PowerPoint Presentation</vt:lpstr>
      <vt:lpstr>Our Scope of Work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Shared Stewardship Advisor Program </dc:title>
  <dc:creator>Microsoft Office User</dc:creator>
  <cp:lastModifiedBy>Mike Vollmer</cp:lastModifiedBy>
  <cp:revision>9</cp:revision>
  <dcterms:created xsi:type="dcterms:W3CDTF">2021-06-09T20:24:14Z</dcterms:created>
  <dcterms:modified xsi:type="dcterms:W3CDTF">2021-06-10T22:29:42Z</dcterms:modified>
</cp:coreProperties>
</file>