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2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12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935AF-2E03-42B8-9333-1B2C25056D1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10299-0BD2-4274-BFE5-D131A1E2F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07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 little background – Mckays is highlighted in black has been actively managed since 1995. </a:t>
            </a:r>
          </a:p>
          <a:p>
            <a:r>
              <a:rPr lang="en-US" dirty="0"/>
              <a:t>Brown Darby EIS includes 17,000</a:t>
            </a:r>
          </a:p>
          <a:p>
            <a:r>
              <a:rPr lang="en-US" dirty="0"/>
              <a:t>Treatments – included hand thinning, prescribed fire, mastication, biomass removal, commercial thinning and salvage logging</a:t>
            </a:r>
          </a:p>
          <a:p>
            <a:endParaRPr lang="en-US" dirty="0"/>
          </a:p>
          <a:p>
            <a:r>
              <a:rPr lang="en-US" dirty="0"/>
              <a:t>In recent years we’ve tried </a:t>
            </a:r>
            <a:r>
              <a:rPr lang="en-US" dirty="0" err="1"/>
              <a:t>tried</a:t>
            </a:r>
            <a:r>
              <a:rPr lang="en-US" dirty="0"/>
              <a:t> to maintain the fuelbreak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10299-0BD2-4274-BFE5-D131A1E2F0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52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24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767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852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23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26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901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55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540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3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44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14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9FA15-AAB4-4A34-917C-0E0539C5A01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EF2789-9B06-4343-9F52-9F2DEB862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A0E174-1032-45EB-8FEE-2178019BA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17D167-735C-4828-BF61-5BEC0A93C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F627E-43CA-401B-BE1D-30C737E7A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13" y="988098"/>
            <a:ext cx="4495380" cy="2407724"/>
          </a:xfrm>
        </p:spPr>
        <p:txBody>
          <a:bodyPr>
            <a:normAutofit/>
          </a:bodyPr>
          <a:lstStyle/>
          <a:p>
            <a:r>
              <a:rPr lang="en-US" sz="4800" dirty="0"/>
              <a:t>McKays Strategic Fuelbreak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0F5F1-3940-4EA6-9F20-951EA19C0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8415" y="3395822"/>
            <a:ext cx="4495378" cy="1718545"/>
          </a:xfrm>
        </p:spPr>
        <p:txBody>
          <a:bodyPr>
            <a:normAutofit/>
          </a:bodyPr>
          <a:lstStyle/>
          <a:p>
            <a:r>
              <a:rPr lang="en-US" sz="1600"/>
              <a:t>A collaborative project with the Calaveras County Resource Conservation District (RCD), Calaveras Amador Forestry Team (Cal Am Team) and the USFS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8A2A651-3D77-45F6-9A25-3762F5E466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t="474" r="60418" b="36564"/>
          <a:stretch/>
        </p:blipFill>
        <p:spPr>
          <a:xfrm>
            <a:off x="1125460" y="643464"/>
            <a:ext cx="4526280" cy="155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ext, tree, outdoor, grass&#10;&#10;Description automatically generated">
            <a:extLst>
              <a:ext uri="{FF2B5EF4-FFF2-40B4-BE49-F238E27FC236}">
                <a16:creationId xmlns:a16="http://schemas.microsoft.com/office/drawing/2014/main" id="{0A7A6706-C001-47BD-A865-D023E4C86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083581"/>
            <a:ext cx="4960442" cy="4104765"/>
          </a:xfrm>
          <a:prstGeom prst="rect">
            <a:avLst/>
          </a:prstGeom>
          <a:ln cmpd="tri"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1B9172-598D-41CA-A120-1347A28B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3493C9-FDB6-46AD-891A-36C02F24D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0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E974CB-9B99-4283-8901-46671CB45763}"/>
              </a:ext>
            </a:extLst>
          </p:cNvPr>
          <p:cNvSpPr txBox="1"/>
          <p:nvPr/>
        </p:nvSpPr>
        <p:spPr>
          <a:xfrm>
            <a:off x="4572986" y="2612572"/>
            <a:ext cx="3046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489043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9" name="Rectangle 28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80" y="638508"/>
            <a:ext cx="10905339" cy="484343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00000">
                <a:sysClr val="windowText" lastClr="000000">
                  <a:lumMod val="95000"/>
                  <a:lumOff val="5000"/>
                </a:sysClr>
              </a:gs>
            </a:gsLst>
            <a:lin ang="5400000" scaled="0"/>
          </a:gradFill>
          <a:ln w="76200" cap="flat" cmpd="sng" algn="ctr">
            <a:noFill/>
            <a:prstDash val="solid"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053" y="865667"/>
            <a:ext cx="10451592" cy="4389120"/>
          </a:xfrm>
          <a:prstGeom prst="rect">
            <a:avLst/>
          </a:prstGeom>
          <a:gradFill rotWithShape="1">
            <a:gsLst>
              <a:gs pos="0">
                <a:srgbClr val="DADADA"/>
              </a:gs>
              <a:gs pos="100000">
                <a:srgbClr val="FFFFFE"/>
              </a:gs>
            </a:gsLst>
            <a:lin ang="16200000" scaled="0"/>
          </a:gradFill>
          <a:ln w="50800" cap="flat" cmpd="sng" algn="ctr">
            <a:solidFill>
              <a:srgbClr val="191919"/>
            </a:solidFill>
            <a:prstDash val="solid"/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645" y="1030259"/>
            <a:ext cx="10122408" cy="4059936"/>
          </a:xfrm>
          <a:prstGeom prst="rect">
            <a:avLst/>
          </a:prstGeom>
          <a:solidFill>
            <a:srgbClr val="FFFFFE"/>
          </a:solidFill>
          <a:ln w="6350" cap="flat" cmpd="sng" algn="ctr">
            <a:solidFill>
              <a:srgbClr val="DCDCE0"/>
            </a:solidFill>
            <a:prstDash val="solid"/>
          </a:ln>
          <a:effectLst/>
        </p:spPr>
        <p:txBody>
          <a:bodyPr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F0F5F1-3940-4EA6-9F20-951EA19C0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701" y="1018172"/>
            <a:ext cx="4661607" cy="744373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McKays Strategic Fuelbreak</a:t>
            </a:r>
            <a:endParaRPr lang="en-US" sz="2400" dirty="0">
              <a:solidFill>
                <a:schemeClr val="accent1"/>
              </a:solidFill>
            </a:endParaRPr>
          </a:p>
        </p:txBody>
      </p:sp>
      <p:cxnSp>
        <p:nvCxnSpPr>
          <p:cNvPr id="42" name="Straight Connector 34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6">
            <a:extLst>
              <a:ext uri="{FF2B5EF4-FFF2-40B4-BE49-F238E27FC236}">
                <a16:creationId xmlns:a16="http://schemas.microsoft.com/office/drawing/2014/main" id="{1EDE8358-DCAB-4435-B043-58877C674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9C69F-E0CF-4EDF-A13C-0DB968263A08}"/>
              </a:ext>
            </a:extLst>
          </p:cNvPr>
          <p:cNvSpPr txBox="1"/>
          <p:nvPr/>
        </p:nvSpPr>
        <p:spPr>
          <a:xfrm>
            <a:off x="1459870" y="1565709"/>
            <a:ext cx="433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Goal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 Protect the Hwy 4  </a:t>
            </a:r>
          </a:p>
          <a:p>
            <a:pPr lvl="1"/>
            <a:r>
              <a:rPr lang="en-US" dirty="0"/>
              <a:t>communities against wildfire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CD84FE-502E-4E47-80D5-E21636621E48}"/>
              </a:ext>
            </a:extLst>
          </p:cNvPr>
          <p:cNvSpPr txBox="1"/>
          <p:nvPr/>
        </p:nvSpPr>
        <p:spPr>
          <a:xfrm>
            <a:off x="1459871" y="2864167"/>
            <a:ext cx="4334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Project Objectives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	Restore the historic Mckays 	fuelbreak (1088 acres)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   To extend and connect the 	multi-jurisdictional cooperative    	fuelbreak</a:t>
            </a:r>
          </a:p>
          <a:p>
            <a:r>
              <a:rPr lang="en-US" dirty="0"/>
              <a:t>					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BC9233A6-AC4C-44A2-9AB0-C1FE105B4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95" y="1018172"/>
            <a:ext cx="5391150" cy="4072023"/>
          </a:xfrm>
          <a:prstGeom prst="rect">
            <a:avLst/>
          </a:prstGeom>
          <a:ln w="25400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2672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85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0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08704DE-1FAE-4B00-BC94-39A2AA507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18" y="111967"/>
            <a:ext cx="6774024" cy="6634065"/>
          </a:xfrm>
          <a:prstGeom prst="rect">
            <a:avLst/>
          </a:prstGeom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E909D3F-D7F3-4352-A195-3C005B18C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82" y="3677749"/>
            <a:ext cx="2543175" cy="2190750"/>
          </a:xfrm>
          <a:prstGeom prst="rect">
            <a:avLst/>
          </a:prstGeom>
          <a:ln w="25400" cmpd="tri">
            <a:solidFill>
              <a:schemeClr val="tx1"/>
            </a:solidFill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754464C-23B5-4F2E-A90C-1C7C0976F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82611"/>
              </p:ext>
            </p:extLst>
          </p:nvPr>
        </p:nvGraphicFramePr>
        <p:xfrm>
          <a:off x="7270400" y="597159"/>
          <a:ext cx="4756141" cy="2441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2547">
                  <a:extLst>
                    <a:ext uri="{9D8B030D-6E8A-4147-A177-3AD203B41FA5}">
                      <a16:colId xmlns:a16="http://schemas.microsoft.com/office/drawing/2014/main" val="2110297026"/>
                    </a:ext>
                  </a:extLst>
                </a:gridCol>
                <a:gridCol w="627181">
                  <a:extLst>
                    <a:ext uri="{9D8B030D-6E8A-4147-A177-3AD203B41FA5}">
                      <a16:colId xmlns:a16="http://schemas.microsoft.com/office/drawing/2014/main" val="3652907637"/>
                    </a:ext>
                  </a:extLst>
                </a:gridCol>
                <a:gridCol w="1220310">
                  <a:extLst>
                    <a:ext uri="{9D8B030D-6E8A-4147-A177-3AD203B41FA5}">
                      <a16:colId xmlns:a16="http://schemas.microsoft.com/office/drawing/2014/main" val="2812014405"/>
                    </a:ext>
                  </a:extLst>
                </a:gridCol>
                <a:gridCol w="1063241">
                  <a:extLst>
                    <a:ext uri="{9D8B030D-6E8A-4147-A177-3AD203B41FA5}">
                      <a16:colId xmlns:a16="http://schemas.microsoft.com/office/drawing/2014/main" val="366021414"/>
                    </a:ext>
                  </a:extLst>
                </a:gridCol>
                <a:gridCol w="932862">
                  <a:extLst>
                    <a:ext uri="{9D8B030D-6E8A-4147-A177-3AD203B41FA5}">
                      <a16:colId xmlns:a16="http://schemas.microsoft.com/office/drawing/2014/main" val="3756662661"/>
                    </a:ext>
                  </a:extLst>
                </a:gridCol>
              </a:tblGrid>
              <a:tr h="74644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Highway 4 Wildfire Defense System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146092"/>
                  </a:ext>
                </a:extLst>
              </a:tr>
              <a:tr h="2615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Acres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7342987"/>
                  </a:ext>
                </a:extLst>
              </a:tr>
              <a:tr h="4561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Owner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Concept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Under</a:t>
                      </a:r>
                    </a:p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Development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Built &amp;</a:t>
                      </a:r>
                      <a:br>
                        <a:rPr lang="en-US" sz="900" b="1" u="none" strike="noStrike" dirty="0">
                          <a:effectLst/>
                        </a:rPr>
                      </a:br>
                      <a:r>
                        <a:rPr lang="en-US" sz="900" b="1" u="none" strike="noStrike" dirty="0">
                          <a:effectLst/>
                        </a:rPr>
                        <a:t>Defensible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Total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8236"/>
                  </a:ext>
                </a:extLst>
              </a:tr>
              <a:tr h="466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FS,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CCWD,</a:t>
                      </a:r>
                      <a:br>
                        <a:rPr lang="en-US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Private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706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4,055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3,661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8,422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202599"/>
                  </a:ext>
                </a:extLst>
              </a:tr>
              <a:tr h="2490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SPI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237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2,473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2,904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9559"/>
                  </a:ext>
                </a:extLst>
              </a:tr>
              <a:tr h="261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TOTALS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900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4,292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6,134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11,326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1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F6F4DB9-24AD-4601-A9AD-94225094BFDE}"/>
              </a:ext>
            </a:extLst>
          </p:cNvPr>
          <p:cNvSpPr txBox="1"/>
          <p:nvPr/>
        </p:nvSpPr>
        <p:spPr>
          <a:xfrm>
            <a:off x="7574824" y="3167603"/>
            <a:ext cx="4147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20 Miles of Fuelbreak from Vallecito to Camp Connell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EECD4C-B391-4D48-AA9B-93DC568DE2C3}"/>
              </a:ext>
            </a:extLst>
          </p:cNvPr>
          <p:cNvSpPr txBox="1"/>
          <p:nvPr/>
        </p:nvSpPr>
        <p:spPr>
          <a:xfrm>
            <a:off x="8630816" y="3881533"/>
            <a:ext cx="205273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143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Hwy 4 Fuelbreak Status</a:t>
            </a:r>
          </a:p>
        </p:txBody>
      </p:sp>
    </p:spTree>
    <p:extLst>
      <p:ext uri="{BB962C8B-B14F-4D97-AF65-F5344CB8AC3E}">
        <p14:creationId xmlns:p14="http://schemas.microsoft.com/office/powerpoint/2010/main" val="215725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6500D0C-4464-45E7-8661-5FB961810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3682DA-FD3A-45BC-B627-08E5BE8D5682}"/>
              </a:ext>
            </a:extLst>
          </p:cNvPr>
          <p:cNvSpPr txBox="1"/>
          <p:nvPr/>
        </p:nvSpPr>
        <p:spPr>
          <a:xfrm>
            <a:off x="840480" y="3991328"/>
            <a:ext cx="4925838" cy="2743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F3B750-945B-49AF-B749-14A9BC1417FF}"/>
              </a:ext>
            </a:extLst>
          </p:cNvPr>
          <p:cNvSpPr txBox="1"/>
          <p:nvPr/>
        </p:nvSpPr>
        <p:spPr>
          <a:xfrm>
            <a:off x="1073020" y="3991328"/>
            <a:ext cx="39561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main treatments that have been proposed for this maintenance project: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	Mastication, precommercial thinning, biomass removal and salvage. </a:t>
            </a:r>
          </a:p>
        </p:txBody>
      </p:sp>
    </p:spTree>
    <p:extLst>
      <p:ext uri="{BB962C8B-B14F-4D97-AF65-F5344CB8AC3E}">
        <p14:creationId xmlns:p14="http://schemas.microsoft.com/office/powerpoint/2010/main" val="3661689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AE7C-82EA-4DEB-A722-8E9165B9D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McKays Strategic Fuelbreak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D4246-1130-4DB6-9C5E-EE3F12A44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3769" y="1811045"/>
            <a:ext cx="4161291" cy="3648428"/>
          </a:xfrm>
          <a:ln w="76200" cmpd="tri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General Project Area: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Elevation Range: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 3700-4480 feet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Acres: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1088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Treatments: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Mastication, Precommercial Thinning, Biomass Removal, Salvage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Aspect: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Ridgetop, Southeast and Northwest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Slopes: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  Flat on center ridgeline to 55%.  Project Area is &lt;40% slope.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Roads: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  McKays Dam Road 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Equipment Capability/Limitations: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  None – borrow pit in Section 3 provides large equipment base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Landings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:  Multiple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Watercourses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Noto Sans Symbols"/>
              </a:rPr>
              <a:t>:  Multiple swales and two intermittent (Class III) drainages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2C33C-38C4-41E5-AA2F-25B99E5D5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5396" y="1811045"/>
            <a:ext cx="4161291" cy="3648428"/>
          </a:xfrm>
          <a:ln w="76200" cmpd="tri"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Existing Conditions: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Overcrowded Sierra mixed conifer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stand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igh-density ground and ladder fuels	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Overstory 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Ponderosa pine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Sugar pine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Incense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edar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white fir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Midstory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Black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and </a:t>
            </a:r>
            <a:r>
              <a:rPr lang="en-US" sz="16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ive oak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Bigleaf Maple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Dogwood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red alder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Understory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Deer brush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White &amp; Green leaf manzanita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poison oak</a:t>
            </a:r>
          </a:p>
          <a:p>
            <a:pPr marL="800100" lvl="1" indent="-342900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bear clover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Noxious weeds: Yellow Star Thistle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8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0367-BF2B-4FD4-A371-F0F585FCB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 vert="horz" lIns="91440" tIns="45720" rIns="91440" bIns="0" rtlCol="0">
            <a:normAutofit/>
          </a:bodyPr>
          <a:lstStyle/>
          <a:p>
            <a:r>
              <a:rPr lang="en-US"/>
              <a:t>McKays Strategic Fuelbreak</a:t>
            </a:r>
          </a:p>
        </p:txBody>
      </p:sp>
      <p:pic>
        <p:nvPicPr>
          <p:cNvPr id="20" name="Picture 19" descr="A picture containing text, grass, tree, outdoor&#10;&#10;Description automatically generated">
            <a:extLst>
              <a:ext uri="{FF2B5EF4-FFF2-40B4-BE49-F238E27FC236}">
                <a16:creationId xmlns:a16="http://schemas.microsoft.com/office/drawing/2014/main" id="{46AA8001-3DFC-488E-BFB6-958983477E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2007" r="715" b="2101"/>
          <a:stretch/>
        </p:blipFill>
        <p:spPr>
          <a:xfrm>
            <a:off x="1203649" y="1614196"/>
            <a:ext cx="9858081" cy="4290480"/>
          </a:xfrm>
          <a:prstGeom prst="rect">
            <a:avLst/>
          </a:prstGeom>
          <a:ln w="50800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531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C3D9B-AAA3-4F4D-A858-77E50BAE6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McKays Strategic Fuelbreak</a:t>
            </a:r>
          </a:p>
        </p:txBody>
      </p:sp>
      <p:pic>
        <p:nvPicPr>
          <p:cNvPr id="6" name="Picture 5" descr="A path in the woods&#10;&#10;Description automatically generated with low confidence">
            <a:extLst>
              <a:ext uri="{FF2B5EF4-FFF2-40B4-BE49-F238E27FC236}">
                <a16:creationId xmlns:a16="http://schemas.microsoft.com/office/drawing/2014/main" id="{80F3F170-EE15-4939-97E7-73CA275CA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2" y="1501423"/>
            <a:ext cx="9811428" cy="4403254"/>
          </a:xfrm>
          <a:prstGeom prst="rect">
            <a:avLst/>
          </a:prstGeom>
          <a:ln w="38100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87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99DB0-38E2-4EEB-B8B9-830ABEF6B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McKays Strategic Fuelbreak</a:t>
            </a:r>
          </a:p>
        </p:txBody>
      </p:sp>
      <p:pic>
        <p:nvPicPr>
          <p:cNvPr id="4" name="Picture 3" descr="A picture containing text, tree, plant&#10;&#10;Description automatically generated">
            <a:extLst>
              <a:ext uri="{FF2B5EF4-FFF2-40B4-BE49-F238E27FC236}">
                <a16:creationId xmlns:a16="http://schemas.microsoft.com/office/drawing/2014/main" id="{FC169EC7-35AC-405C-9F56-4AE037E2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1614311"/>
            <a:ext cx="9931460" cy="4290366"/>
          </a:xfrm>
          <a:prstGeom prst="rect">
            <a:avLst/>
          </a:prstGeom>
          <a:ln w="38100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281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12A3-8571-4CC5-891F-607A9215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McKays Strategic Fuelbreak</a:t>
            </a:r>
          </a:p>
        </p:txBody>
      </p:sp>
      <p:pic>
        <p:nvPicPr>
          <p:cNvPr id="4" name="Picture 3" descr="A forest of trees&#10;&#10;Description automatically generated with low confidence">
            <a:extLst>
              <a:ext uri="{FF2B5EF4-FFF2-40B4-BE49-F238E27FC236}">
                <a16:creationId xmlns:a16="http://schemas.microsoft.com/office/drawing/2014/main" id="{353DF575-0CA8-4E88-8193-6E2441A32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270" y="1591733"/>
            <a:ext cx="9931460" cy="4312944"/>
          </a:xfrm>
          <a:prstGeom prst="rect">
            <a:avLst/>
          </a:prstGeom>
          <a:ln w="38100" cmpd="tri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10514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522</TotalTime>
  <Words>347</Words>
  <Application>Microsoft Office PowerPoint</Application>
  <PresentationFormat>Widescreen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Noto Sans Symbols</vt:lpstr>
      <vt:lpstr>Symbol</vt:lpstr>
      <vt:lpstr>Times New Roman</vt:lpstr>
      <vt:lpstr>Wingdings</vt:lpstr>
      <vt:lpstr>Gallery</vt:lpstr>
      <vt:lpstr>McKays Strategic Fuelbreak</vt:lpstr>
      <vt:lpstr>PowerPoint Presentation</vt:lpstr>
      <vt:lpstr>PowerPoint Presentation</vt:lpstr>
      <vt:lpstr>PowerPoint Presentation</vt:lpstr>
      <vt:lpstr>McKays Strategic Fuelbreak</vt:lpstr>
      <vt:lpstr>McKays Strategic Fuelbreak</vt:lpstr>
      <vt:lpstr>McKays Strategic Fuelbreak</vt:lpstr>
      <vt:lpstr>McKays Strategic Fuelbreak</vt:lpstr>
      <vt:lpstr>McKays Strategic Fuelbreak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McKays Strategic Fuelbreak</dc:title>
  <dc:creator>Robertson, Carinna - FS</dc:creator>
  <cp:lastModifiedBy>Megan Layhee</cp:lastModifiedBy>
  <cp:revision>32</cp:revision>
  <dcterms:created xsi:type="dcterms:W3CDTF">2021-11-09T23:39:11Z</dcterms:created>
  <dcterms:modified xsi:type="dcterms:W3CDTF">2021-11-17T21:51:36Z</dcterms:modified>
</cp:coreProperties>
</file>