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0"/>
  </p:notesMasterIdLst>
  <p:handoutMasterIdLst>
    <p:handoutMasterId r:id="rId11"/>
  </p:handoutMasterIdLst>
  <p:sldIdLst>
    <p:sldId id="256" r:id="rId2"/>
    <p:sldId id="289" r:id="rId3"/>
    <p:sldId id="308" r:id="rId4"/>
    <p:sldId id="290" r:id="rId5"/>
    <p:sldId id="294" r:id="rId6"/>
    <p:sldId id="297" r:id="rId7"/>
    <p:sldId id="309" r:id="rId8"/>
    <p:sldId id="306"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1pPr>
    <a:lvl2pPr marL="0" marR="0" indent="45720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2pPr>
    <a:lvl3pPr marL="0" marR="0" indent="91440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3pPr>
    <a:lvl4pPr marL="0" marR="0" indent="137160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4pPr>
    <a:lvl5pPr marL="0" marR="0" indent="182880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5pPr>
    <a:lvl6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6pPr>
    <a:lvl7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7pPr>
    <a:lvl8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8pPr>
    <a:lvl9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ahoma"/>
          <a:ea typeface="Tahoma"/>
          <a:cs typeface="Tahom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ahoma"/>
          <a:ea typeface="Tahoma"/>
          <a:cs typeface="Tahom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ahoma"/>
          <a:ea typeface="Tahoma"/>
          <a:cs typeface="Tahom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ahoma"/>
          <a:ea typeface="Tahoma"/>
          <a:cs typeface="Tahom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9969" autoAdjust="0"/>
  </p:normalViewPr>
  <p:slideViewPr>
    <p:cSldViewPr snapToGrid="0" snapToObjects="1">
      <p:cViewPr varScale="1">
        <p:scale>
          <a:sx n="101" d="100"/>
          <a:sy n="101" d="100"/>
        </p:scale>
        <p:origin x="193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AD921E-D527-9A43-950A-048B5ED6C499}" type="datetimeFigureOut">
              <a:rPr lang="en-US" smtClean="0"/>
              <a:t>1/8/22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918B60-106D-A640-B7D7-E8BCA51A62E3}" type="slidenum">
              <a:rPr lang="en-US" smtClean="0"/>
              <a:t>‹#›</a:t>
            </a:fld>
            <a:endParaRPr lang="en-US" dirty="0"/>
          </a:p>
        </p:txBody>
      </p:sp>
    </p:spTree>
    <p:extLst>
      <p:ext uri="{BB962C8B-B14F-4D97-AF65-F5344CB8AC3E}">
        <p14:creationId xmlns:p14="http://schemas.microsoft.com/office/powerpoint/2010/main" val="2877123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79843981"/>
      </p:ext>
    </p:extLst>
  </p:cSld>
  <p:clrMap bg1="lt1" tx1="dk1" bg2="lt2" tx2="dk2" accent1="accent1" accent2="accent2" accent3="accent3" accent4="accent4" accent5="accent5" accent6="accent6" hlink="hlink" folHlink="folHlink"/>
  <p:notesStyle>
    <a:lvl1pPr defTabSz="457200" latinLnBrk="0">
      <a:lnSpc>
        <a:spcPct val="117999"/>
      </a:lnSpc>
      <a:spcBef>
        <a:spcPts val="700"/>
      </a:spcBef>
      <a:defRPr sz="2200">
        <a:latin typeface="+mj-lt"/>
        <a:ea typeface="+mj-ea"/>
        <a:cs typeface="+mj-cs"/>
        <a:sym typeface="Helvetica Neue"/>
      </a:defRPr>
    </a:lvl1pPr>
    <a:lvl2pPr indent="228600" defTabSz="457200" latinLnBrk="0">
      <a:lnSpc>
        <a:spcPct val="117999"/>
      </a:lnSpc>
      <a:spcBef>
        <a:spcPts val="700"/>
      </a:spcBef>
      <a:defRPr sz="2200">
        <a:latin typeface="+mj-lt"/>
        <a:ea typeface="+mj-ea"/>
        <a:cs typeface="+mj-cs"/>
        <a:sym typeface="Helvetica Neue"/>
      </a:defRPr>
    </a:lvl2pPr>
    <a:lvl3pPr indent="457200" defTabSz="457200" latinLnBrk="0">
      <a:lnSpc>
        <a:spcPct val="117999"/>
      </a:lnSpc>
      <a:spcBef>
        <a:spcPts val="700"/>
      </a:spcBef>
      <a:defRPr sz="2200">
        <a:latin typeface="+mj-lt"/>
        <a:ea typeface="+mj-ea"/>
        <a:cs typeface="+mj-cs"/>
        <a:sym typeface="Helvetica Neue"/>
      </a:defRPr>
    </a:lvl3pPr>
    <a:lvl4pPr indent="685800" defTabSz="457200" latinLnBrk="0">
      <a:lnSpc>
        <a:spcPct val="117999"/>
      </a:lnSpc>
      <a:spcBef>
        <a:spcPts val="700"/>
      </a:spcBef>
      <a:defRPr sz="2200">
        <a:latin typeface="+mj-lt"/>
        <a:ea typeface="+mj-ea"/>
        <a:cs typeface="+mj-cs"/>
        <a:sym typeface="Helvetica Neue"/>
      </a:defRPr>
    </a:lvl4pPr>
    <a:lvl5pPr indent="914400" defTabSz="457200" latinLnBrk="0">
      <a:lnSpc>
        <a:spcPct val="117999"/>
      </a:lnSpc>
      <a:spcBef>
        <a:spcPts val="700"/>
      </a:spcBef>
      <a:defRPr sz="2200">
        <a:latin typeface="+mj-lt"/>
        <a:ea typeface="+mj-ea"/>
        <a:cs typeface="+mj-cs"/>
        <a:sym typeface="Helvetica Neue"/>
      </a:defRPr>
    </a:lvl5pPr>
    <a:lvl6pPr indent="1143000" defTabSz="457200" latinLnBrk="0">
      <a:lnSpc>
        <a:spcPct val="117999"/>
      </a:lnSpc>
      <a:spcBef>
        <a:spcPts val="700"/>
      </a:spcBef>
      <a:defRPr sz="2200">
        <a:latin typeface="+mj-lt"/>
        <a:ea typeface="+mj-ea"/>
        <a:cs typeface="+mj-cs"/>
        <a:sym typeface="Helvetica Neue"/>
      </a:defRPr>
    </a:lvl6pPr>
    <a:lvl7pPr indent="1371600" defTabSz="457200" latinLnBrk="0">
      <a:lnSpc>
        <a:spcPct val="117999"/>
      </a:lnSpc>
      <a:spcBef>
        <a:spcPts val="700"/>
      </a:spcBef>
      <a:defRPr sz="2200">
        <a:latin typeface="+mj-lt"/>
        <a:ea typeface="+mj-ea"/>
        <a:cs typeface="+mj-cs"/>
        <a:sym typeface="Helvetica Neue"/>
      </a:defRPr>
    </a:lvl7pPr>
    <a:lvl8pPr indent="1600200" defTabSz="457200" latinLnBrk="0">
      <a:lnSpc>
        <a:spcPct val="117999"/>
      </a:lnSpc>
      <a:spcBef>
        <a:spcPts val="700"/>
      </a:spcBef>
      <a:defRPr sz="2200">
        <a:latin typeface="+mj-lt"/>
        <a:ea typeface="+mj-ea"/>
        <a:cs typeface="+mj-cs"/>
        <a:sym typeface="Helvetica Neue"/>
      </a:defRPr>
    </a:lvl8pPr>
    <a:lvl9pPr indent="1828800" defTabSz="457200" latinLnBrk="0">
      <a:lnSpc>
        <a:spcPct val="117999"/>
      </a:lnSpc>
      <a:spcBef>
        <a:spcPts val="700"/>
      </a:spcBef>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  Intro --  </a:t>
            </a:r>
          </a:p>
          <a:p>
            <a:endParaRPr lang="en-US" dirty="0"/>
          </a:p>
          <a:p>
            <a:r>
              <a:rPr lang="en-US" dirty="0"/>
              <a:t>UMRWA 4-year history of forest health projects, but at point NEPA coverage cornerstone work is complete (other than harvest projects).  UMRWA want to expand and needs 1) projects with NEPA coverage and 2) clear plan at large scale with priorities and a strategy</a:t>
            </a:r>
          </a:p>
          <a:p>
            <a:endParaRPr lang="en-US" dirty="0"/>
          </a:p>
          <a:p>
            <a:r>
              <a:rPr lang="en-US" dirty="0"/>
              <a:t>UMRWA’s plan is to work with ACCG, Planning Workgroup and other stakeholders throughout.</a:t>
            </a:r>
          </a:p>
          <a:p>
            <a:endParaRPr lang="en-US" dirty="0"/>
          </a:p>
        </p:txBody>
      </p:sp>
    </p:spTree>
    <p:extLst>
      <p:ext uri="{BB962C8B-B14F-4D97-AF65-F5344CB8AC3E}">
        <p14:creationId xmlns:p14="http://schemas.microsoft.com/office/powerpoint/2010/main" val="282748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700"/>
              </a:spcBef>
              <a:spcAft>
                <a:spcPts val="0"/>
              </a:spcAft>
              <a:buClrTx/>
              <a:buSzTx/>
              <a:buFontTx/>
              <a:buNone/>
              <a:tabLst/>
              <a:defRPr/>
            </a:pPr>
            <a:r>
              <a:rPr lang="en-US" dirty="0"/>
              <a:t>Karen’s notes: All projects are </a:t>
            </a:r>
            <a:r>
              <a:rPr lang="en-US" dirty="0">
                <a:effectLst/>
                <a:latin typeface="Tahoma" panose="020B0604030504040204" pitchFamily="34" charset="0"/>
                <a:ea typeface="Tahoma" panose="020B0604030504040204" pitchFamily="34" charset="0"/>
                <a:cs typeface="Tahoma" panose="020B0604030504040204" pitchFamily="34" charset="0"/>
              </a:rPr>
              <a:t>within the National Forest, </a:t>
            </a:r>
            <a:r>
              <a:rPr lang="en-US" dirty="0">
                <a:latin typeface="Tahoma" panose="020B0604030504040204" pitchFamily="34" charset="0"/>
                <a:ea typeface="Tahoma" panose="020B0604030504040204" pitchFamily="34" charset="0"/>
                <a:cs typeface="Tahoma" panose="020B0604030504040204" pitchFamily="34" charset="0"/>
              </a:rPr>
              <a:t>Amador and Calaveras Ranger Districts. </a:t>
            </a:r>
          </a:p>
          <a:p>
            <a:pPr marL="0" marR="0" lvl="0" indent="0" defTabSz="457200" eaLnBrk="1" fontAlgn="auto" latinLnBrk="0" hangingPunct="1">
              <a:lnSpc>
                <a:spcPct val="117999"/>
              </a:lnSpc>
              <a:spcBef>
                <a:spcPts val="700"/>
              </a:spcBef>
              <a:spcAft>
                <a:spcPts val="0"/>
              </a:spcAft>
              <a:buClrTx/>
              <a:buSzTx/>
              <a:buFontTx/>
              <a:buNone/>
              <a:tabLst/>
              <a:defRPr/>
            </a:pPr>
            <a:r>
              <a:rPr lang="en-US" dirty="0">
                <a:effectLst/>
                <a:latin typeface="Tahoma" panose="020B0604030504040204" pitchFamily="34" charset="0"/>
                <a:ea typeface="Tahoma" panose="020B0604030504040204" pitchFamily="34" charset="0"/>
                <a:cs typeface="Tahoma" panose="020B0604030504040204" pitchFamily="34" charset="0"/>
              </a:rPr>
              <a:t>Grant funding has been or is expected to be allocated by the State for forest health/wildfire prevention projects over the next 5 years and beyond</a:t>
            </a:r>
            <a:r>
              <a:rPr lang="en-US" dirty="0">
                <a:latin typeface="Tahoma" panose="020B0604030504040204" pitchFamily="34" charset="0"/>
                <a:ea typeface="Tahoma" panose="020B0604030504040204" pitchFamily="34" charset="0"/>
                <a:cs typeface="Tahoma" panose="020B0604030504040204" pitchFamily="34" charset="0"/>
              </a:rPr>
              <a:t>, consistent with the recent Wildfire and Forest Resilience Action Plan.</a:t>
            </a:r>
            <a:endParaRPr lang="en-US" dirty="0">
              <a:effectLst/>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74099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700"/>
              </a:spcBef>
              <a:spcAft>
                <a:spcPts val="0"/>
              </a:spcAft>
              <a:buClrTx/>
              <a:buSzTx/>
              <a:buFontTx/>
              <a:buNone/>
              <a:tabLst/>
              <a:defRPr/>
            </a:pPr>
            <a:r>
              <a:rPr lang="en-US" dirty="0"/>
              <a:t>Karen’s notes: </a:t>
            </a:r>
            <a:r>
              <a:rPr lang="en-US" sz="2400" dirty="0">
                <a:latin typeface="Tahoma" panose="020B0604030504040204" pitchFamily="34" charset="0"/>
                <a:ea typeface="Tahoma" panose="020B0604030504040204" pitchFamily="34" charset="0"/>
                <a:cs typeface="Tahoma" panose="020B0604030504040204" pitchFamily="34" charset="0"/>
              </a:rPr>
              <a:t>These grant programs give preference and priority to projects with completed NEPA/CEQA. </a:t>
            </a:r>
          </a:p>
          <a:p>
            <a:r>
              <a:rPr lang="en-US" dirty="0">
                <a:effectLst/>
                <a:latin typeface="Tahoma" panose="020B0604030504040204" pitchFamily="34" charset="0"/>
                <a:ea typeface="Tahoma" panose="020B0604030504040204" pitchFamily="34" charset="0"/>
                <a:cs typeface="Tahoma" panose="020B0604030504040204" pitchFamily="34" charset="0"/>
              </a:rPr>
              <a:t>minimum 10,000-acres, </a:t>
            </a:r>
            <a:endParaRPr lang="en-US" dirty="0"/>
          </a:p>
        </p:txBody>
      </p:sp>
    </p:spTree>
    <p:extLst>
      <p:ext uri="{BB962C8B-B14F-4D97-AF65-F5344CB8AC3E}">
        <p14:creationId xmlns:p14="http://schemas.microsoft.com/office/powerpoint/2010/main" val="4046404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 with help from Carinna and Jesse</a:t>
            </a:r>
          </a:p>
          <a:p>
            <a:endParaRPr lang="en-US" dirty="0"/>
          </a:p>
          <a:p>
            <a:r>
              <a:rPr lang="en-US" dirty="0"/>
              <a:t>Amador – appears to have a number of projects that are simple with regards to NEPA (require less analysis)</a:t>
            </a:r>
          </a:p>
          <a:p>
            <a:endParaRPr lang="en-US" dirty="0"/>
          </a:p>
          <a:p>
            <a:r>
              <a:rPr lang="en-US" dirty="0"/>
              <a:t>Calaveras – needs surveys and analysis for projects, longer time frame</a:t>
            </a:r>
          </a:p>
        </p:txBody>
      </p:sp>
    </p:spTree>
    <p:extLst>
      <p:ext uri="{BB962C8B-B14F-4D97-AF65-F5344CB8AC3E}">
        <p14:creationId xmlns:p14="http://schemas.microsoft.com/office/powerpoint/2010/main" val="366634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700"/>
              </a:spcBef>
              <a:spcAft>
                <a:spcPts val="0"/>
              </a:spcAft>
              <a:buClrTx/>
              <a:buSzTx/>
              <a:buFontTx/>
              <a:buNone/>
              <a:tabLst/>
              <a:defRPr/>
            </a:pPr>
            <a:r>
              <a:rPr lang="en-US" dirty="0"/>
              <a:t>Karen talking points – PRC Section 4799.05(d) is </a:t>
            </a:r>
            <a:r>
              <a:rPr lang="en-US" sz="2400" b="0" dirty="0">
                <a:effectLst/>
                <a:latin typeface="Tahoma" panose="020B0604030504040204" pitchFamily="34" charset="0"/>
                <a:ea typeface="Tahoma" panose="020B0604030504040204" pitchFamily="34" charset="0"/>
                <a:cs typeface="Tahoma" panose="020B0604030504040204" pitchFamily="34" charset="0"/>
              </a:rPr>
              <a:t>AKA Senate Bill 901 which was recertified in mid-April 2021). </a:t>
            </a:r>
            <a:r>
              <a:rPr lang="en-US" sz="2400" b="0" dirty="0">
                <a:latin typeface="Tahoma" panose="020B0604030504040204" pitchFamily="34" charset="0"/>
                <a:ea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4180820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Karen/Richard to introduce and need help from Chuck and Jesse. </a:t>
            </a:r>
          </a:p>
        </p:txBody>
      </p:sp>
    </p:spTree>
    <p:extLst>
      <p:ext uri="{BB962C8B-B14F-4D97-AF65-F5344CB8AC3E}">
        <p14:creationId xmlns:p14="http://schemas.microsoft.com/office/powerpoint/2010/main" val="1763365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Tree>
    <p:extLst>
      <p:ext uri="{BB962C8B-B14F-4D97-AF65-F5344CB8AC3E}">
        <p14:creationId xmlns:p14="http://schemas.microsoft.com/office/powerpoint/2010/main" val="1385411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r>
              <a:rPr lang="en-US" baseline="0" dirty="0"/>
              <a:t>  </a:t>
            </a:r>
            <a:r>
              <a:rPr lang="en-US" dirty="0"/>
              <a:t>5</a:t>
            </a:r>
            <a:r>
              <a:rPr lang="en-US" baseline="30000" dirty="0"/>
              <a:t>th</a:t>
            </a:r>
            <a:r>
              <a:rPr lang="en-US" dirty="0"/>
              <a:t> bullet is just a starting point and we expect additional financial support in the coming years. </a:t>
            </a:r>
          </a:p>
        </p:txBody>
      </p:sp>
    </p:spTree>
    <p:extLst>
      <p:ext uri="{BB962C8B-B14F-4D97-AF65-F5344CB8AC3E}">
        <p14:creationId xmlns:p14="http://schemas.microsoft.com/office/powerpoint/2010/main" val="341999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32" name="Shape 32"/>
          <p:cNvSpPr>
            <a:spLocks noGrp="1"/>
          </p:cNvSpPr>
          <p:nvPr>
            <p:ph type="sldNum" sz="quarter" idx="2"/>
          </p:nvPr>
        </p:nvSpPr>
        <p:spPr>
          <a:prstGeom prst="rect">
            <a:avLst/>
          </a:prstGeom>
        </p:spPr>
        <p:txBody>
          <a:bodyPr/>
          <a:lstStyle/>
          <a:p>
            <a:fld id="{86CB4B4D-7CA3-9044-876B-883B54F8677D}" type="slidenum">
              <a:rPr>
                <a:solidFill>
                  <a:srgbClr val="000000"/>
                </a:solidFill>
                <a:latin typeface="Helvetica"/>
                <a:ea typeface="Helvetica"/>
                <a:cs typeface="Helvetica"/>
              </a:rPr>
              <a:pPr/>
              <a:t>‹#›</a:t>
            </a:fld>
            <a:endParaRPr>
              <a:solidFill>
                <a:srgbClr val="000000"/>
              </a:solidFill>
              <a:latin typeface="Helvetica"/>
              <a:ea typeface="Helvetica"/>
              <a:cs typeface="Helvetica"/>
            </a:endParaRPr>
          </a:p>
        </p:txBody>
      </p:sp>
    </p:spTree>
    <p:extLst>
      <p:ext uri="{BB962C8B-B14F-4D97-AF65-F5344CB8AC3E}">
        <p14:creationId xmlns:p14="http://schemas.microsoft.com/office/powerpoint/2010/main" val="175413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UMRWA">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hangingPunct="1"/>
            <a:fld id="{EF69E7B9-883A-4875-B36D-188F24589C0C}" type="datetimeFigureOut">
              <a:rPr lang="en-US" sz="1800" b="0" kern="1200" smtClean="0">
                <a:latin typeface="Helvetica"/>
                <a:ea typeface="Helvetica"/>
                <a:cs typeface="Helvetica"/>
              </a:rPr>
              <a:pPr hangingPunct="1"/>
              <a:t>1/8/22</a:t>
            </a:fld>
            <a:endParaRPr lang="en-US" sz="1800" b="0" kern="1200">
              <a:latin typeface="Helvetica"/>
              <a:ea typeface="Helvetica"/>
              <a:cs typeface="Helvetic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hangingPunct="1"/>
            <a:endParaRPr lang="en-US" sz="1800" b="0" kern="1200">
              <a:latin typeface="Helvetica"/>
              <a:ea typeface="Helvetica"/>
              <a:cs typeface="Helvetica"/>
            </a:endParaRPr>
          </a:p>
        </p:txBody>
      </p:sp>
      <p:sp>
        <p:nvSpPr>
          <p:cNvPr id="6" name="Slide Number Placeholder 5"/>
          <p:cNvSpPr>
            <a:spLocks noGrp="1"/>
          </p:cNvSpPr>
          <p:nvPr>
            <p:ph type="sldNum" sz="quarter" idx="12"/>
          </p:nvPr>
        </p:nvSpPr>
        <p:spPr/>
        <p:txBody>
          <a:bodyPr/>
          <a:lstStyle/>
          <a:p>
            <a:fld id="{B82EC074-9A23-4237-8828-E3B2D4E866F7}" type="slidenum">
              <a:rPr lang="en-US" smtClean="0">
                <a:solidFill>
                  <a:srgbClr val="000000"/>
                </a:solidFill>
                <a:latin typeface="Helvetica"/>
                <a:ea typeface="Helvetica"/>
                <a:cs typeface="Helvetica"/>
              </a:rPr>
              <a:pPr/>
              <a:t>‹#›</a:t>
            </a:fld>
            <a:endParaRPr lang="en-US">
              <a:solidFill>
                <a:srgbClr val="000000"/>
              </a:solidFill>
              <a:latin typeface="Helvetica"/>
              <a:ea typeface="Helvetica"/>
              <a:cs typeface="Helvetica"/>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707988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 name="slide.jpeg" descr="slide"/>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0" y="3175"/>
            <a:ext cx="9144001" cy="6854825"/>
          </a:xfrm>
          <a:prstGeom prst="rect">
            <a:avLst/>
          </a:prstGeom>
          <a:ln w="12700">
            <a:miter lim="400000"/>
          </a:ln>
        </p:spPr>
      </p:pic>
      <p:sp>
        <p:nvSpPr>
          <p:cNvPr id="3" name="Shape 3"/>
          <p:cNvSpPr>
            <a:spLocks noGrp="1"/>
          </p:cNvSpPr>
          <p:nvPr>
            <p:ph type="title"/>
          </p:nvPr>
        </p:nvSpPr>
        <p:spPr>
          <a:xfrm>
            <a:off x="457200" y="274637"/>
            <a:ext cx="8229600" cy="123743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r>
              <a:t>Title Text</a:t>
            </a:r>
          </a:p>
        </p:txBody>
      </p:sp>
      <p:sp>
        <p:nvSpPr>
          <p:cNvPr id="4" name="Shape 4"/>
          <p:cNvSpPr>
            <a:spLocks noGrp="1"/>
          </p:cNvSpPr>
          <p:nvPr>
            <p:ph type="body" idx="1"/>
          </p:nvPr>
        </p:nvSpPr>
        <p:spPr>
          <a:xfrm>
            <a:off x="457200" y="1512066"/>
            <a:ext cx="8229600" cy="461409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388590" y="6221731"/>
            <a:ext cx="298211" cy="269239"/>
          </a:xfrm>
          <a:prstGeom prst="rect">
            <a:avLst/>
          </a:prstGeom>
          <a:ln w="12700">
            <a:miter lim="400000"/>
          </a:ln>
        </p:spPr>
        <p:txBody>
          <a:bodyPr wrap="none" lIns="45718" tIns="45718" rIns="45718" bIns="45718" anchor="ctr">
            <a:spAutoFit/>
          </a:bodyPr>
          <a:lstStyle>
            <a:lvl1pPr algn="r">
              <a:defRPr sz="1200"/>
            </a:lvl1pPr>
          </a:lstStyle>
          <a:p>
            <a:fld id="{86CB4B4D-7CA3-9044-876B-883B54F8677D}" type="slidenum">
              <a:rPr/>
              <a:pPr/>
              <a:t>‹#›</a:t>
            </a:fld>
            <a:endParaRPr/>
          </a:p>
        </p:txBody>
      </p:sp>
    </p:spTree>
    <p:extLst>
      <p:ext uri="{BB962C8B-B14F-4D97-AF65-F5344CB8AC3E}">
        <p14:creationId xmlns:p14="http://schemas.microsoft.com/office/powerpoint/2010/main" val="330168955"/>
      </p:ext>
    </p:extLst>
  </p:cSld>
  <p:clrMap bg1="lt1" tx1="dk1" bg2="lt2" tx2="dk2" accent1="accent1" accent2="accent2" accent3="accent3" accent4="accent4" accent5="accent5" accent6="accent6" hlink="hlink" folHlink="folHlink"/>
  <p:sldLayoutIdLst>
    <p:sldLayoutId id="2147483662" r:id="rId1"/>
    <p:sldLayoutId id="2147483667" r:id="rId2"/>
  </p:sldLayoutIdLst>
  <p:txStyles>
    <p:titleStyle>
      <a:lvl1pPr marL="0" marR="0" indent="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1pPr>
      <a:lvl2pPr marL="0" marR="0" indent="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2pPr>
      <a:lvl3pPr marL="0" marR="0" indent="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3pPr>
      <a:lvl4pPr marL="0" marR="0" indent="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4pPr>
      <a:lvl5pPr marL="0" marR="0" indent="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5pPr>
      <a:lvl6pPr marL="0" marR="0" indent="45720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6pPr>
      <a:lvl7pPr marL="0" marR="0" indent="91440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7pPr>
      <a:lvl8pPr marL="0" marR="0" indent="137160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8pPr>
      <a:lvl9pPr marL="0" marR="0" indent="1828800" algn="l" defTabSz="914400" rtl="0" latinLnBrk="0">
        <a:lnSpc>
          <a:spcPct val="100000"/>
        </a:lnSpc>
        <a:spcBef>
          <a:spcPts val="0"/>
        </a:spcBef>
        <a:spcAft>
          <a:spcPts val="0"/>
        </a:spcAft>
        <a:buClrTx/>
        <a:buSzTx/>
        <a:buFontTx/>
        <a:buNone/>
        <a:tabLst/>
        <a:defRPr sz="4000" b="1" i="0" u="none" strike="noStrike" cap="none" spc="0" baseline="0">
          <a:ln>
            <a:noFill/>
          </a:ln>
          <a:solidFill>
            <a:srgbClr val="1F497D"/>
          </a:solidFill>
          <a:uFillTx/>
          <a:latin typeface="Tahoma"/>
          <a:ea typeface="Tahoma"/>
          <a:cs typeface="Tahoma"/>
          <a:sym typeface="Tahoma"/>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1pPr>
      <a:lvl2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2pPr>
      <a:lvl3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3pPr>
      <a:lvl4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4pPr>
      <a:lvl5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5pPr>
      <a:lvl6pPr marL="0" marR="0" indent="4572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6pPr>
      <a:lvl7pPr marL="0" marR="0" indent="9144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7pPr>
      <a:lvl8pPr marL="0" marR="0" indent="13716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8pPr>
      <a:lvl9pPr marL="0" marR="0" indent="18288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1pPr>
      <a:lvl2pPr marL="0" marR="0" indent="4572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2pPr>
      <a:lvl3pPr marL="0" marR="0" indent="9144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3pPr>
      <a:lvl4pPr marL="0" marR="0" indent="13716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4pPr>
      <a:lvl5pPr marL="0" marR="0" indent="18288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5pPr>
      <a:lvl6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6pPr>
      <a:lvl7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7pPr>
      <a:lvl8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8pPr>
      <a:lvl9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title" idx="4294967295"/>
          </p:nvPr>
        </p:nvSpPr>
        <p:spPr>
          <a:xfrm>
            <a:off x="2076451" y="266700"/>
            <a:ext cx="7067550" cy="6286500"/>
          </a:xfrm>
          <a:prstGeom prst="rect">
            <a:avLst/>
          </a:prstGeom>
        </p:spPr>
        <p:txBody>
          <a:bodyPr lIns="0" tIns="0" rIns="0" bIns="0" anchor="ctr">
            <a:normAutofit/>
          </a:bodyPr>
          <a:lstStyle/>
          <a:p>
            <a:pPr algn="ctr">
              <a:spcBef>
                <a:spcPts val="600"/>
              </a:spcBef>
              <a:defRPr sz="3600"/>
            </a:pPr>
            <a:br>
              <a:rPr lang="en-US" dirty="0"/>
            </a:br>
            <a:r>
              <a:rPr lang="en-US" dirty="0"/>
              <a:t>Summary of the </a:t>
            </a:r>
            <a:br>
              <a:rPr lang="en-US" dirty="0"/>
            </a:br>
            <a:r>
              <a:rPr lang="en-US" dirty="0"/>
              <a:t>Forest Projects Plan</a:t>
            </a:r>
            <a:br>
              <a:rPr lang="en-US" dirty="0"/>
            </a:br>
            <a:br>
              <a:rPr dirty="0"/>
            </a:br>
            <a:r>
              <a:rPr lang="en-US" sz="2400" dirty="0"/>
              <a:t>January 19, 2022</a:t>
            </a:r>
            <a:br>
              <a:rPr lang="en-US" sz="2000" dirty="0"/>
            </a:br>
            <a:br>
              <a:rPr lang="en-US" sz="2000" dirty="0"/>
            </a:br>
            <a:r>
              <a:rPr lang="en-US" sz="1800" dirty="0"/>
              <a:t>Richard Sykes</a:t>
            </a:r>
            <a:br>
              <a:rPr lang="en-US" sz="1800" dirty="0"/>
            </a:br>
            <a:r>
              <a:rPr lang="en-US" sz="1800" dirty="0"/>
              <a:t>Karen </a:t>
            </a:r>
            <a:r>
              <a:rPr lang="en-US" sz="1800" dirty="0" err="1"/>
              <a:t>Quidachay</a:t>
            </a:r>
            <a:br>
              <a:rPr lang="en-US" sz="1800" dirty="0"/>
            </a:br>
            <a:r>
              <a:rPr lang="en-US" sz="1800" dirty="0"/>
              <a:t>Megan </a:t>
            </a:r>
            <a:r>
              <a:rPr lang="en-US" sz="1800" dirty="0" err="1"/>
              <a:t>Layhee</a:t>
            </a:r>
            <a:br>
              <a:rPr lang="en-US" sz="1800" dirty="0"/>
            </a:br>
            <a:br>
              <a:rPr lang="en-US" sz="2200" b="0" dirty="0"/>
            </a:br>
            <a:r>
              <a:rPr lang="en-US" sz="2200" b="0" dirty="0"/>
              <a:t>Presented to the</a:t>
            </a:r>
            <a:br>
              <a:rPr lang="en-US" sz="2200" b="0" dirty="0"/>
            </a:br>
            <a:r>
              <a:rPr lang="en-US" sz="2200" dirty="0"/>
              <a:t>Amador Calaveras Consensus Group</a:t>
            </a:r>
            <a:br>
              <a:rPr lang="en-US" sz="2200" dirty="0"/>
            </a:br>
            <a:br>
              <a:rPr lang="en-US" sz="2200" dirty="0"/>
            </a:br>
            <a:endParaRP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body" idx="4294967295"/>
          </p:nvPr>
        </p:nvSpPr>
        <p:spPr>
          <a:xfrm>
            <a:off x="2104571" y="1595534"/>
            <a:ext cx="6793722" cy="4921379"/>
          </a:xfrm>
          <a:prstGeom prst="rect">
            <a:avLst/>
          </a:prstGeom>
        </p:spPr>
        <p:txBody>
          <a:bodyPr lIns="0" tIns="0" rIns="0" bIns="0" anchor="t">
            <a:noAutofit/>
          </a:bodyPr>
          <a:lstStyle/>
          <a:p>
            <a:pPr lvl="2">
              <a:spcBef>
                <a:spcPts val="600"/>
              </a:spcBef>
              <a:spcAft>
                <a:spcPts val="600"/>
              </a:spcAft>
            </a:pPr>
            <a:r>
              <a:rPr lang="en-US" sz="2400" dirty="0">
                <a:effectLst/>
                <a:latin typeface="Tahoma" panose="020B0604030504040204" pitchFamily="34" charset="0"/>
                <a:ea typeface="Tahoma" panose="020B0604030504040204" pitchFamily="34" charset="0"/>
                <a:cs typeface="Tahoma" panose="020B0604030504040204" pitchFamily="34" charset="0"/>
              </a:rPr>
              <a:t>This Project aims to: </a:t>
            </a:r>
          </a:p>
          <a:p>
            <a:pPr marL="342900" lvl="2" indent="-342900">
              <a:spcBef>
                <a:spcPts val="600"/>
              </a:spcBef>
              <a:spcAft>
                <a:spcPts val="600"/>
              </a:spcAft>
              <a:buFont typeface="Arial" panose="020B0604020202020204" pitchFamily="34" charset="0"/>
              <a:buChar char="•"/>
            </a:pPr>
            <a:r>
              <a:rPr lang="en-US" sz="2400" dirty="0">
                <a:effectLst/>
                <a:latin typeface="Tahoma" panose="020B0604030504040204" pitchFamily="34" charset="0"/>
                <a:ea typeface="Tahoma" panose="020B0604030504040204" pitchFamily="34" charset="0"/>
                <a:cs typeface="Tahoma" panose="020B0604030504040204" pitchFamily="34" charset="0"/>
              </a:rPr>
              <a:t>Improve forest health and habitat and reduce the risk of wildfires on as much ground as possible in the Mokelumne watershed. </a:t>
            </a:r>
          </a:p>
          <a:p>
            <a:pPr marL="285750" lvl="2" indent="-285750">
              <a:spcBef>
                <a:spcPts val="600"/>
              </a:spcBef>
              <a:spcAft>
                <a:spcPts val="600"/>
              </a:spcAft>
              <a:buFont typeface="Arial" panose="020B0604020202020204" pitchFamily="34" charset="0"/>
              <a:buChar char="•"/>
            </a:pPr>
            <a:r>
              <a:rPr lang="en-US" sz="2400" dirty="0">
                <a:effectLst/>
                <a:latin typeface="Tahoma" panose="020B0604030504040204" pitchFamily="34" charset="0"/>
                <a:ea typeface="Tahoma" panose="020B0604030504040204" pitchFamily="34" charset="0"/>
                <a:cs typeface="Tahoma" panose="020B0604030504040204" pitchFamily="34" charset="0"/>
              </a:rPr>
              <a:t>Prioritize locations of </a:t>
            </a:r>
            <a:r>
              <a:rPr lang="en-US" sz="2400" dirty="0">
                <a:latin typeface="Tahoma" panose="020B0604030504040204" pitchFamily="34" charset="0"/>
                <a:ea typeface="Tahoma" panose="020B0604030504040204" pitchFamily="34" charset="0"/>
                <a:cs typeface="Tahoma" panose="020B0604030504040204" pitchFamily="34" charset="0"/>
              </a:rPr>
              <a:t>forest health projects. </a:t>
            </a:r>
          </a:p>
          <a:p>
            <a:pPr marL="285750" lvl="2" indent="-285750">
              <a:spcBef>
                <a:spcPts val="600"/>
              </a:spcBef>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Prepare NEPA/CEQA-ready fuels treatment projects as quickly as possible. </a:t>
            </a:r>
          </a:p>
          <a:p>
            <a:pPr marL="285750" lvl="2" indent="-285750">
              <a:spcBef>
                <a:spcPts val="600"/>
              </a:spcBef>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Prepare the upper Mokelumne watershed for s</a:t>
            </a:r>
            <a:r>
              <a:rPr lang="en-US" sz="2400" dirty="0">
                <a:effectLst/>
                <a:latin typeface="Tahoma" panose="020B0604030504040204" pitchFamily="34" charset="0"/>
                <a:ea typeface="Tahoma" panose="020B0604030504040204" pitchFamily="34" charset="0"/>
                <a:cs typeface="Tahoma" panose="020B0604030504040204" pitchFamily="34" charset="0"/>
              </a:rPr>
              <a:t>ubstantial </a:t>
            </a:r>
            <a:r>
              <a:rPr lang="en-US" sz="2400" dirty="0">
                <a:latin typeface="Tahoma" panose="020B0604030504040204" pitchFamily="34" charset="0"/>
                <a:ea typeface="Tahoma" panose="020B0604030504040204" pitchFamily="34" charset="0"/>
                <a:cs typeface="Tahoma" panose="020B0604030504040204" pitchFamily="34" charset="0"/>
              </a:rPr>
              <a:t>grant opportunities. </a:t>
            </a:r>
          </a:p>
          <a:p>
            <a:pPr marL="285750" lvl="2" indent="-285750">
              <a:spcBef>
                <a:spcPts val="600"/>
              </a:spcBef>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Continue to help contractors and local economy maintain and build capacity.</a:t>
            </a:r>
          </a:p>
          <a:p>
            <a:pPr lvl="2">
              <a:spcBef>
                <a:spcPts val="600"/>
              </a:spcBef>
              <a:spcAft>
                <a:spcPts val="600"/>
              </a:spcAft>
            </a:pPr>
            <a:endParaRPr lang="en-US" sz="2400" dirty="0">
              <a:latin typeface="Tahoma" panose="020B0604030504040204" pitchFamily="34" charset="0"/>
              <a:ea typeface="Tahoma" panose="020B0604030504040204" pitchFamily="34" charset="0"/>
              <a:cs typeface="Tahoma" panose="020B0604030504040204" pitchFamily="34" charset="0"/>
            </a:endParaRPr>
          </a:p>
          <a:p>
            <a:pPr lvl="2">
              <a:spcBef>
                <a:spcPts val="600"/>
              </a:spcBef>
              <a:spcAft>
                <a:spcPts val="600"/>
              </a:spcAft>
            </a:pPr>
            <a:endParaRPr lang="en-US" sz="2400" dirty="0">
              <a:latin typeface="Tahoma" panose="020B0604030504040204" pitchFamily="34" charset="0"/>
              <a:ea typeface="Tahoma" panose="020B0604030504040204" pitchFamily="34" charset="0"/>
              <a:cs typeface="Tahoma" panose="020B0604030504040204" pitchFamily="34" charset="0"/>
            </a:endParaRPr>
          </a:p>
          <a:p>
            <a:pPr lvl="2">
              <a:spcBef>
                <a:spcPts val="600"/>
              </a:spcBef>
              <a:spcAft>
                <a:spcPts val="600"/>
              </a:spcAft>
            </a:pPr>
            <a:endParaRPr lang="en-US" sz="2400" dirty="0">
              <a:effectLst/>
              <a:latin typeface="Tahoma" panose="020B0604030504040204" pitchFamily="34" charset="0"/>
              <a:ea typeface="Tahoma" panose="020B0604030504040204" pitchFamily="34" charset="0"/>
              <a:cs typeface="Tahoma" panose="020B0604030504040204" pitchFamily="34" charset="0"/>
            </a:endParaRPr>
          </a:p>
          <a:p>
            <a:endParaRPr lang="en-US" sz="1800" dirty="0">
              <a:latin typeface="Bookman Old Style" panose="020506040505050202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5CC88C8-D7BE-4FE9-B23F-CFED76699C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23" y="0"/>
            <a:ext cx="2381006" cy="1616159"/>
          </a:xfrm>
          <a:prstGeom prst="rect">
            <a:avLst/>
          </a:prstGeom>
        </p:spPr>
      </p:pic>
      <p:pic>
        <p:nvPicPr>
          <p:cNvPr id="5" name="Picture 4">
            <a:extLst>
              <a:ext uri="{FF2B5EF4-FFF2-40B4-BE49-F238E27FC236}">
                <a16:creationId xmlns:a16="http://schemas.microsoft.com/office/drawing/2014/main" id="{7AA32611-4CDC-4898-A080-EF231A292D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2181" y="1499"/>
            <a:ext cx="2365454" cy="1616160"/>
          </a:xfrm>
          <a:prstGeom prst="rect">
            <a:avLst/>
          </a:prstGeom>
        </p:spPr>
      </p:pic>
      <p:pic>
        <p:nvPicPr>
          <p:cNvPr id="6" name="Content Placeholder 17">
            <a:extLst>
              <a:ext uri="{FF2B5EF4-FFF2-40B4-BE49-F238E27FC236}">
                <a16:creationId xmlns:a16="http://schemas.microsoft.com/office/drawing/2014/main" id="{5A24F307-3036-49EA-9E88-7E615DAF40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2083" y="1130"/>
            <a:ext cx="2257345" cy="1616529"/>
          </a:xfrm>
          <a:prstGeom prst="rect">
            <a:avLst/>
          </a:prstGeom>
        </p:spPr>
      </p:pic>
      <p:pic>
        <p:nvPicPr>
          <p:cNvPr id="7" name="Content Placeholder 7">
            <a:extLst>
              <a:ext uri="{FF2B5EF4-FFF2-40B4-BE49-F238E27FC236}">
                <a16:creationId xmlns:a16="http://schemas.microsoft.com/office/drawing/2014/main" id="{EAEAFC68-8204-4678-B1C8-93CCDD47D8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39428" y="1"/>
            <a:ext cx="2104571" cy="1617658"/>
          </a:xfrm>
          <a:prstGeom prst="rect">
            <a:avLst/>
          </a:prstGeom>
          <a:ln w="12700">
            <a:miter lim="400000"/>
          </a:ln>
        </p:spPr>
      </p:pic>
    </p:spTree>
    <p:extLst>
      <p:ext uri="{BB962C8B-B14F-4D97-AF65-F5344CB8AC3E}">
        <p14:creationId xmlns:p14="http://schemas.microsoft.com/office/powerpoint/2010/main" val="416413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idx="4294967295"/>
          </p:nvPr>
        </p:nvSpPr>
        <p:spPr>
          <a:xfrm>
            <a:off x="2509935" y="307910"/>
            <a:ext cx="6481665" cy="933061"/>
          </a:xfrm>
          <a:prstGeom prst="rect">
            <a:avLst/>
          </a:prstGeom>
        </p:spPr>
        <p:txBody>
          <a:bodyPr lIns="0" tIns="0" rIns="0" bIns="0" anchor="ctr">
            <a:noAutofit/>
          </a:bodyPr>
          <a:lstStyle/>
          <a:p>
            <a:pPr algn="ctr" defTabSz="839787">
              <a:defRPr sz="1400"/>
            </a:pPr>
            <a:r>
              <a:rPr lang="en-US" sz="2800" dirty="0"/>
              <a:t>Forest Projects Plan – Background </a:t>
            </a:r>
            <a:endParaRPr sz="2800" dirty="0"/>
          </a:p>
        </p:txBody>
      </p:sp>
      <p:sp>
        <p:nvSpPr>
          <p:cNvPr id="140" name="Shape 140"/>
          <p:cNvSpPr>
            <a:spLocks noGrp="1"/>
          </p:cNvSpPr>
          <p:nvPr>
            <p:ph type="body" idx="4294967295"/>
          </p:nvPr>
        </p:nvSpPr>
        <p:spPr>
          <a:xfrm>
            <a:off x="2509935" y="1063689"/>
            <a:ext cx="6481665" cy="5654352"/>
          </a:xfrm>
          <a:prstGeom prst="rect">
            <a:avLst/>
          </a:prstGeom>
        </p:spPr>
        <p:txBody>
          <a:bodyPr lIns="0" tIns="0" rIns="0" bIns="0" anchor="t">
            <a:noAutofit/>
          </a:bodyPr>
          <a:lstStyle/>
          <a:p>
            <a:pPr lvl="2">
              <a:spcBef>
                <a:spcPts val="0"/>
              </a:spcBef>
            </a:pPr>
            <a:endParaRPr lang="en-US" sz="2000" dirty="0">
              <a:effectLst/>
              <a:latin typeface="Tahoma" panose="020B0604030504040204" pitchFamily="34" charset="0"/>
              <a:ea typeface="Tahoma" panose="020B0604030504040204" pitchFamily="34" charset="0"/>
              <a:cs typeface="Tahoma" panose="020B0604030504040204" pitchFamily="34" charset="0"/>
            </a:endParaRPr>
          </a:p>
          <a:p>
            <a:pPr lvl="2">
              <a:spcBef>
                <a:spcPts val="0"/>
              </a:spcBef>
            </a:pPr>
            <a:r>
              <a:rPr lang="en-US" b="1" dirty="0">
                <a:latin typeface="Tahoma" panose="020B0604030504040204" pitchFamily="34" charset="0"/>
                <a:ea typeface="Tahoma" panose="020B0604030504040204" pitchFamily="34" charset="0"/>
                <a:cs typeface="Tahoma" panose="020B0604030504040204" pitchFamily="34" charset="0"/>
              </a:rPr>
              <a:t>Our Strategy and Approach: </a:t>
            </a:r>
          </a:p>
          <a:p>
            <a:pPr lvl="2">
              <a:spcBef>
                <a:spcPts val="0"/>
              </a:spcBef>
            </a:pPr>
            <a:endParaRPr lang="en-US" sz="2000" b="1" dirty="0">
              <a:effectLst/>
              <a:latin typeface="Tahoma" panose="020B0604030504040204" pitchFamily="34" charset="0"/>
              <a:ea typeface="Tahoma" panose="020B0604030504040204" pitchFamily="34" charset="0"/>
              <a:cs typeface="Tahoma" panose="020B0604030504040204" pitchFamily="34" charset="0"/>
            </a:endParaRPr>
          </a:p>
          <a:p>
            <a:pPr>
              <a:spcBef>
                <a:spcPts val="0"/>
              </a:spcBef>
            </a:pPr>
            <a:r>
              <a:rPr lang="en-US" dirty="0">
                <a:effectLst/>
                <a:latin typeface="Tahoma" panose="020B0604030504040204" pitchFamily="34" charset="0"/>
                <a:ea typeface="Tahoma" panose="020B0604030504040204" pitchFamily="34" charset="0"/>
                <a:cs typeface="Tahoma" panose="020B0604030504040204" pitchFamily="34" charset="0"/>
              </a:rPr>
              <a:t>Landscape level, NEPA/CEQA planning project, in two phases:</a:t>
            </a:r>
          </a:p>
          <a:p>
            <a:pPr>
              <a:spcBef>
                <a:spcPts val="0"/>
              </a:spcBef>
            </a:pPr>
            <a:endParaRPr lang="en-US" dirty="0">
              <a:effectLst/>
              <a:latin typeface="Tahoma" panose="020B0604030504040204" pitchFamily="34" charset="0"/>
              <a:ea typeface="Tahoma" panose="020B0604030504040204" pitchFamily="34" charset="0"/>
              <a:cs typeface="Tahoma" panose="020B0604030504040204" pitchFamily="34" charset="0"/>
            </a:endParaRPr>
          </a:p>
          <a:p>
            <a:pPr marL="342900" indent="-342900">
              <a:spcBef>
                <a:spcPts val="0"/>
              </a:spcBef>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Phase 1 Focus - treatments that can be implemented as soon as possible, and are independent of commercial timber value. These treatments are designed to take advantage of current grant funding opportunities on a fast-track. </a:t>
            </a:r>
          </a:p>
          <a:p>
            <a:pPr marL="342900" indent="-342900">
              <a:spcBef>
                <a:spcPts val="0"/>
              </a:spcBef>
              <a:buFont typeface="Wingdings" panose="05000000000000000000" pitchFamily="2" charset="2"/>
              <a:buChar char="Ø"/>
            </a:pPr>
            <a:endParaRPr lang="en-US" dirty="0">
              <a:latin typeface="Tahoma" panose="020B0604030504040204" pitchFamily="34" charset="0"/>
              <a:ea typeface="Tahoma" panose="020B0604030504040204" pitchFamily="34" charset="0"/>
              <a:cs typeface="Tahoma" panose="020B0604030504040204" pitchFamily="34" charset="0"/>
            </a:endParaRPr>
          </a:p>
          <a:p>
            <a:pPr marL="342900" indent="-342900">
              <a:spcBef>
                <a:spcPts val="0"/>
              </a:spcBef>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Phase 2 Focus – Covers a much bigger area and includes areas that require more evaluation and time to complete planning.</a:t>
            </a:r>
          </a:p>
          <a:p>
            <a:pPr marL="285750" indent="-285750">
              <a:buFont typeface="Arial" panose="020B0604020202020204" pitchFamily="34" charset="0"/>
              <a:buChar char="•"/>
            </a:pPr>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US" sz="1800" dirty="0">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val="158001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idx="4294967295"/>
          </p:nvPr>
        </p:nvSpPr>
        <p:spPr>
          <a:xfrm>
            <a:off x="3114675" y="142876"/>
            <a:ext cx="6029325" cy="903288"/>
          </a:xfrm>
          <a:prstGeom prst="rect">
            <a:avLst/>
          </a:prstGeom>
        </p:spPr>
        <p:txBody>
          <a:bodyPr lIns="0" tIns="0" rIns="0" bIns="0" anchor="ctr">
            <a:normAutofit fontScale="90000"/>
          </a:bodyPr>
          <a:lstStyle/>
          <a:p>
            <a:pPr algn="ctr" defTabSz="839787">
              <a:defRPr sz="1400"/>
            </a:pPr>
            <a:r>
              <a:rPr lang="en-US" sz="2800" dirty="0"/>
              <a:t>Overview of Forest Projects Plan Proposed Phase 1 Treatment Types</a:t>
            </a:r>
            <a:endParaRPr sz="2800" dirty="0"/>
          </a:p>
        </p:txBody>
      </p:sp>
      <p:sp>
        <p:nvSpPr>
          <p:cNvPr id="140" name="Shape 140"/>
          <p:cNvSpPr>
            <a:spLocks noGrp="1"/>
          </p:cNvSpPr>
          <p:nvPr>
            <p:ph type="body" idx="4294967295"/>
          </p:nvPr>
        </p:nvSpPr>
        <p:spPr>
          <a:xfrm>
            <a:off x="2136709" y="1046164"/>
            <a:ext cx="6876661" cy="5382961"/>
          </a:xfrm>
          <a:prstGeom prst="rect">
            <a:avLst/>
          </a:prstGeom>
        </p:spPr>
        <p:txBody>
          <a:bodyPr lIns="0" tIns="0" rIns="0" bIns="0" anchor="t">
            <a:normAutofit lnSpcReduction="10000"/>
          </a:bodyPr>
          <a:lstStyle/>
          <a:p>
            <a:pPr>
              <a:spcBef>
                <a:spcPts val="600"/>
              </a:spcBef>
              <a:defRPr sz="2200"/>
            </a:pPr>
            <a:r>
              <a:rPr lang="en-US" sz="1800" dirty="0">
                <a:effectLst/>
                <a:latin typeface="Tahoma" panose="020B0604030504040204" pitchFamily="34" charset="0"/>
                <a:ea typeface="Tahoma" panose="020B0604030504040204" pitchFamily="34" charset="0"/>
                <a:cs typeface="Tahoma" panose="020B0604030504040204" pitchFamily="34" charset="0"/>
              </a:rPr>
              <a:t>The proposed FPP utilizes the ACCG GIS Mapping Tool to identify priority areas that are most in need of fuels treatments and require the least amount of time consuming and costly field surveys (e.g., areas previously field surveyed for archaeological resources). </a:t>
            </a:r>
          </a:p>
          <a:p>
            <a:pPr>
              <a:spcBef>
                <a:spcPts val="600"/>
              </a:spcBef>
              <a:defRPr sz="2200"/>
            </a:pPr>
            <a:r>
              <a:rPr lang="en-US" sz="2400" u="sng" dirty="0"/>
              <a:t>Amador Ranger District</a:t>
            </a:r>
          </a:p>
          <a:p>
            <a:pPr marL="342900" indent="-342900">
              <a:spcBef>
                <a:spcPts val="0"/>
              </a:spcBef>
              <a:buFont typeface="Arial"/>
              <a:buChar char="•"/>
              <a:defRPr sz="2200"/>
            </a:pPr>
            <a:r>
              <a:rPr lang="en-US" sz="2400" dirty="0"/>
              <a:t>Mastication </a:t>
            </a:r>
            <a:r>
              <a:rPr lang="en-US" sz="1700" dirty="0"/>
              <a:t>(to the extent possible, slopes up to 40%)</a:t>
            </a:r>
          </a:p>
          <a:p>
            <a:pPr marL="342900" indent="-342900">
              <a:spcBef>
                <a:spcPts val="0"/>
              </a:spcBef>
              <a:buFont typeface="Arial"/>
              <a:buChar char="•"/>
              <a:defRPr sz="2200"/>
            </a:pPr>
            <a:r>
              <a:rPr lang="en-US" sz="2400" dirty="0"/>
              <a:t>Hand thinning small trees </a:t>
            </a:r>
          </a:p>
          <a:p>
            <a:pPr marL="342900" indent="-342900">
              <a:spcBef>
                <a:spcPts val="0"/>
              </a:spcBef>
              <a:buFont typeface="Arial"/>
              <a:buChar char="•"/>
              <a:defRPr sz="2200"/>
            </a:pPr>
            <a:r>
              <a:rPr lang="en-US" sz="2400" dirty="0"/>
              <a:t>Fuel breaks and thinning treatments that don’t substantially alter the habitat as defined by Sierra Nevada Forest Plan Amendment </a:t>
            </a:r>
            <a:r>
              <a:rPr lang="en-US" sz="1700" dirty="0"/>
              <a:t>(requires fewer field surveys/analysis)</a:t>
            </a:r>
          </a:p>
          <a:p>
            <a:pPr marL="342900" indent="-342900">
              <a:spcBef>
                <a:spcPts val="0"/>
              </a:spcBef>
              <a:buFont typeface="Arial"/>
              <a:buChar char="•"/>
              <a:defRPr sz="2200"/>
            </a:pPr>
            <a:r>
              <a:rPr lang="en-US" sz="2400" dirty="0"/>
              <a:t>Aspen/meadow restoration</a:t>
            </a:r>
          </a:p>
          <a:p>
            <a:pPr marL="342900" indent="-342900">
              <a:spcBef>
                <a:spcPts val="0"/>
              </a:spcBef>
              <a:buFont typeface="Arial"/>
              <a:buChar char="•"/>
              <a:defRPr sz="2200"/>
            </a:pPr>
            <a:r>
              <a:rPr lang="en-US" sz="2400" dirty="0"/>
              <a:t>Prescribed burning </a:t>
            </a:r>
            <a:r>
              <a:rPr lang="en-US" sz="1700" dirty="0"/>
              <a:t>(to be implemented by FS)</a:t>
            </a:r>
          </a:p>
          <a:p>
            <a:pPr>
              <a:spcBef>
                <a:spcPts val="600"/>
              </a:spcBef>
              <a:defRPr sz="2200"/>
            </a:pPr>
            <a:r>
              <a:rPr lang="en-US" sz="2400" u="sng" dirty="0"/>
              <a:t>Calaveras Ranger District</a:t>
            </a:r>
          </a:p>
          <a:p>
            <a:pPr marL="342900" lvl="2" indent="-342900">
              <a:spcBef>
                <a:spcPts val="600"/>
              </a:spcBef>
              <a:buFont typeface="Arial" panose="020B0604020202020204" pitchFamily="34" charset="0"/>
              <a:buChar char="•"/>
              <a:defRPr sz="2200"/>
            </a:pPr>
            <a:r>
              <a:rPr lang="en-US" sz="2400" dirty="0"/>
              <a:t>Mastication </a:t>
            </a:r>
            <a:r>
              <a:rPr lang="en-US" sz="1700" dirty="0"/>
              <a:t>(to the extent possible, slopes up to 40%)</a:t>
            </a:r>
          </a:p>
          <a:p>
            <a:pPr marL="342900" lvl="2" indent="-342900">
              <a:spcBef>
                <a:spcPts val="600"/>
              </a:spcBef>
              <a:buFont typeface="Arial" panose="020B0604020202020204" pitchFamily="34" charset="0"/>
              <a:buChar char="•"/>
              <a:defRPr sz="2200"/>
            </a:pPr>
            <a:r>
              <a:rPr lang="en-US" sz="2400" dirty="0"/>
              <a:t>Primarily focused on Phase 2. </a:t>
            </a:r>
            <a:endParaRPr lang="en-US" sz="2400" u="sng" dirty="0"/>
          </a:p>
        </p:txBody>
      </p:sp>
    </p:spTree>
    <p:extLst>
      <p:ext uri="{BB962C8B-B14F-4D97-AF65-F5344CB8AC3E}">
        <p14:creationId xmlns:p14="http://schemas.microsoft.com/office/powerpoint/2010/main" val="93738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P_20170920_006.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54807"/>
            <a:ext cx="3448161" cy="2039649"/>
          </a:xfrm>
          <a:prstGeom prst="rect">
            <a:avLst/>
          </a:prstGeom>
        </p:spPr>
      </p:pic>
      <p:sp>
        <p:nvSpPr>
          <p:cNvPr id="6" name="TextBox 5"/>
          <p:cNvSpPr txBox="1"/>
          <p:nvPr/>
        </p:nvSpPr>
        <p:spPr>
          <a:xfrm>
            <a:off x="1856515" y="2817660"/>
            <a:ext cx="7212841" cy="39395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1"/>
            <a:r>
              <a:rPr lang="en-US" sz="1600" b="0" dirty="0">
                <a:latin typeface="Tahoma" panose="020B0604030504040204" pitchFamily="34" charset="0"/>
                <a:ea typeface="Tahoma" panose="020B0604030504040204" pitchFamily="34" charset="0"/>
                <a:cs typeface="Tahoma" panose="020B0604030504040204" pitchFamily="34" charset="0"/>
              </a:rPr>
              <a:t>As the NEPA lead agency, the Forest Service will determine NEPA compliance requirements. As the CEQA lead agency, UMRWA will determine CEQA compliance requirements. </a:t>
            </a:r>
          </a:p>
          <a:p>
            <a:pPr marL="342900" indent="-342900" hangingPunct="1">
              <a:buFont typeface="Wingdings" panose="05000000000000000000" pitchFamily="2" charset="2"/>
              <a:buChar char="Ø"/>
            </a:pPr>
            <a:r>
              <a:rPr lang="en-US" sz="2000" dirty="0">
                <a:latin typeface="Tahoma" panose="020B0604030504040204" pitchFamily="34" charset="0"/>
                <a:ea typeface="Tahoma" panose="020B0604030504040204" pitchFamily="34" charset="0"/>
                <a:cs typeface="Tahoma" panose="020B0604030504040204" pitchFamily="34" charset="0"/>
              </a:rPr>
              <a:t>Phase 1</a:t>
            </a:r>
          </a:p>
          <a:p>
            <a:pPr marL="285750" indent="-285750" hangingPunct="1">
              <a:buFont typeface="Arial" panose="020B0604020202020204" pitchFamily="34" charset="0"/>
              <a:buChar char="•"/>
            </a:pPr>
            <a:r>
              <a:rPr lang="en-US" sz="1800" b="0" dirty="0">
                <a:latin typeface="Tahoma" panose="020B0604030504040204" pitchFamily="34" charset="0"/>
                <a:ea typeface="Tahoma" panose="020B0604030504040204" pitchFamily="34" charset="0"/>
                <a:cs typeface="Tahoma" panose="020B0604030504040204" pitchFamily="34" charset="0"/>
              </a:rPr>
              <a:t>NEPA compliance is expected to be completed under a CE/Decision Memo or Environmental Assessment (</a:t>
            </a:r>
            <a:r>
              <a:rPr lang="en-US" sz="1800" b="0" dirty="0">
                <a:effectLst/>
                <a:latin typeface="Tahoma" panose="020B0604030504040204" pitchFamily="34" charset="0"/>
                <a:ea typeface="Tahoma" panose="020B0604030504040204" pitchFamily="34" charset="0"/>
                <a:cs typeface="Tahoma" panose="020B0604030504040204" pitchFamily="34" charset="0"/>
              </a:rPr>
              <a:t>36 CFR § 220.6). </a:t>
            </a:r>
          </a:p>
          <a:p>
            <a:pPr marL="285750" indent="-285750" hangingPunct="1">
              <a:buFont typeface="Arial" panose="020B0604020202020204" pitchFamily="34" charset="0"/>
              <a:buChar char="•"/>
            </a:pPr>
            <a:r>
              <a:rPr lang="en-US" sz="1800" b="0" dirty="0">
                <a:effectLst/>
                <a:latin typeface="Tahoma" panose="020B0604030504040204" pitchFamily="34" charset="0"/>
                <a:ea typeface="Tahoma" panose="020B0604030504040204" pitchFamily="34" charset="0"/>
                <a:cs typeface="Tahoma" panose="020B0604030504040204" pitchFamily="34" charset="0"/>
              </a:rPr>
              <a:t>CEQA Compliance is expected to be completed under a statutory exemption (PRC Section 4799.05(d) </a:t>
            </a:r>
          </a:p>
          <a:p>
            <a:pPr marL="342900" indent="-342900" hangingPunct="1">
              <a:buFont typeface="Wingdings" panose="05000000000000000000" pitchFamily="2" charset="2"/>
              <a:buChar char="Ø"/>
            </a:pPr>
            <a:r>
              <a:rPr lang="en-US" sz="2000" dirty="0">
                <a:latin typeface="Tahoma" panose="020B0604030504040204" pitchFamily="34" charset="0"/>
                <a:ea typeface="Tahoma" panose="020B0604030504040204" pitchFamily="34" charset="0"/>
                <a:cs typeface="Tahoma" panose="020B0604030504040204" pitchFamily="34" charset="0"/>
              </a:rPr>
              <a:t>Phase 2</a:t>
            </a:r>
          </a:p>
          <a:p>
            <a:pPr marL="285750" indent="-285750" hangingPunct="1">
              <a:buFont typeface="Arial" panose="020B0604020202020204" pitchFamily="34" charset="0"/>
              <a:buChar char="•"/>
            </a:pPr>
            <a:r>
              <a:rPr lang="en-US" sz="1800" b="0" dirty="0">
                <a:latin typeface="Tahoma" panose="020B0604030504040204" pitchFamily="34" charset="0"/>
                <a:ea typeface="Tahoma" panose="020B0604030504040204" pitchFamily="34" charset="0"/>
                <a:cs typeface="Tahoma" panose="020B0604030504040204" pitchFamily="34" charset="0"/>
              </a:rPr>
              <a:t>NEPA compliance is expected to be completed under an </a:t>
            </a:r>
            <a:r>
              <a:rPr lang="en-US" sz="1800" b="0" dirty="0">
                <a:effectLst/>
                <a:latin typeface="Tahoma" panose="020B0604030504040204" pitchFamily="34" charset="0"/>
                <a:ea typeface="Tahoma" panose="020B0604030504040204" pitchFamily="34" charset="0"/>
                <a:cs typeface="Tahoma" panose="020B0604030504040204" pitchFamily="34" charset="0"/>
              </a:rPr>
              <a:t>EA or EIS. </a:t>
            </a:r>
          </a:p>
          <a:p>
            <a:pPr marL="285750" indent="-285750" hangingPunct="1">
              <a:buFont typeface="Arial" panose="020B0604020202020204" pitchFamily="34" charset="0"/>
              <a:buChar char="•"/>
            </a:pPr>
            <a:r>
              <a:rPr lang="en-US" sz="1800" b="0" dirty="0">
                <a:effectLst/>
                <a:latin typeface="Tahoma" panose="020B0604030504040204" pitchFamily="34" charset="0"/>
                <a:ea typeface="Tahoma" panose="020B0604030504040204" pitchFamily="34" charset="0"/>
                <a:cs typeface="Tahoma" panose="020B0604030504040204" pitchFamily="34" charset="0"/>
              </a:rPr>
              <a:t>CEQA Compliance is expected to be completed under a statutory exemption (PRC Section 4799.05(d). </a:t>
            </a:r>
            <a:r>
              <a:rPr lang="en-US" sz="1800" b="0" dirty="0">
                <a:latin typeface="Tahoma" panose="020B0604030504040204" pitchFamily="34" charset="0"/>
                <a:ea typeface="Tahoma" panose="020B0604030504040204" pitchFamily="34" charset="0"/>
                <a:cs typeface="Tahoma" panose="020B0604030504040204" pitchFamily="34" charset="0"/>
              </a:rPr>
              <a:t> </a:t>
            </a:r>
          </a:p>
          <a:p>
            <a:pPr hangingPunct="1"/>
            <a:endParaRPr lang="en-US" sz="1800" b="0" dirty="0">
              <a:latin typeface="Tahoma" panose="020B0604030504040204" pitchFamily="34" charset="0"/>
              <a:ea typeface="Tahoma" panose="020B0604030504040204" pitchFamily="34" charset="0"/>
              <a:cs typeface="Tahoma" panose="020B0604030504040204" pitchFamily="34" charset="0"/>
            </a:endParaRPr>
          </a:p>
          <a:p>
            <a:pPr hangingPunct="1"/>
            <a:r>
              <a:rPr lang="en-US" sz="1800" b="0" dirty="0">
                <a:latin typeface="Tahoma" panose="020B0604030504040204" pitchFamily="34" charset="0"/>
                <a:ea typeface="Tahoma" panose="020B0604030504040204" pitchFamily="34" charset="0"/>
                <a:cs typeface="Tahoma" panose="020B0604030504040204" pitchFamily="34" charset="0"/>
              </a:rPr>
              <a:t> </a:t>
            </a:r>
            <a:endParaRPr lang="en-US" sz="2400" b="0" kern="1200"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19E24C5D-4B02-43A1-A554-27767C51EC1F}"/>
              </a:ext>
            </a:extLst>
          </p:cNvPr>
          <p:cNvSpPr txBox="1"/>
          <p:nvPr/>
        </p:nvSpPr>
        <p:spPr>
          <a:xfrm>
            <a:off x="3946849" y="1236022"/>
            <a:ext cx="4572000"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hangingPunct="1"/>
            <a:r>
              <a:rPr lang="en-US" sz="3200" dirty="0"/>
              <a:t>NEPA and CEQA Compliance </a:t>
            </a:r>
          </a:p>
        </p:txBody>
      </p:sp>
    </p:spTree>
    <p:extLst>
      <p:ext uri="{BB962C8B-B14F-4D97-AF65-F5344CB8AC3E}">
        <p14:creationId xmlns:p14="http://schemas.microsoft.com/office/powerpoint/2010/main" val="292868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742" y="105626"/>
            <a:ext cx="5885688" cy="547517"/>
          </a:xfrm>
        </p:spPr>
        <p:txBody>
          <a:bodyPr>
            <a:noAutofit/>
          </a:bodyPr>
          <a:lstStyle/>
          <a:p>
            <a:pPr algn="ctr"/>
            <a:r>
              <a:rPr lang="en-US" sz="2800" b="1" dirty="0"/>
              <a:t>Phase 1 - Schedule and Timing </a:t>
            </a:r>
          </a:p>
        </p:txBody>
      </p:sp>
      <p:sp>
        <p:nvSpPr>
          <p:cNvPr id="3" name="TextBox 2"/>
          <p:cNvSpPr txBox="1"/>
          <p:nvPr/>
        </p:nvSpPr>
        <p:spPr>
          <a:xfrm>
            <a:off x="3069771" y="574534"/>
            <a:ext cx="6009659" cy="2699200"/>
          </a:xfrm>
          <a:prstGeom prst="rect">
            <a:avLst/>
          </a:prstGeom>
          <a:noFill/>
        </p:spPr>
        <p:txBody>
          <a:bodyPr wrap="square" rtlCol="0">
            <a:spAutoFit/>
          </a:bodyPr>
          <a:lstStyle/>
          <a:p>
            <a:pPr marL="342900" indent="-342900" hangingPunct="1">
              <a:spcBef>
                <a:spcPct val="20000"/>
              </a:spcBef>
              <a:spcAft>
                <a:spcPts val="600"/>
              </a:spcAft>
              <a:buFont typeface="Arial" panose="020B0604020202020204" pitchFamily="34" charset="0"/>
              <a:buChar char="•"/>
            </a:pPr>
            <a:endParaRPr lang="en-US" sz="2000" b="0" dirty="0">
              <a:latin typeface="Tahoma" panose="020B0604030504040204" pitchFamily="34" charset="0"/>
              <a:ea typeface="Tahoma" panose="020B0604030504040204" pitchFamily="34" charset="0"/>
              <a:cs typeface="Tahoma" panose="020B0604030504040204" pitchFamily="34" charset="0"/>
            </a:endParaRPr>
          </a:p>
          <a:p>
            <a:pPr marL="342900" indent="-342900" hangingPunct="1">
              <a:spcBef>
                <a:spcPct val="20000"/>
              </a:spcBef>
              <a:spcAft>
                <a:spcPts val="600"/>
              </a:spcAft>
              <a:buFont typeface="Arial" panose="020B0604020202020204" pitchFamily="34" charset="0"/>
              <a:buChar char="•"/>
            </a:pPr>
            <a:r>
              <a:rPr lang="en-US" sz="2000" b="0" dirty="0">
                <a:latin typeface="Tahoma" panose="020B0604030504040204" pitchFamily="34" charset="0"/>
                <a:ea typeface="Tahoma" panose="020B0604030504040204" pitchFamily="34" charset="0"/>
                <a:cs typeface="Tahoma" panose="020B0604030504040204" pitchFamily="34" charset="0"/>
              </a:rPr>
              <a:t>UMRWA aims to complete the NEPA/CEQA process on a minimum 10,000 acres this fall or winter. Target Date September 2022 for a CE/DM and February 2023 for an EA.</a:t>
            </a:r>
          </a:p>
          <a:p>
            <a:pPr hangingPunct="1">
              <a:spcBef>
                <a:spcPct val="20000"/>
              </a:spcBef>
              <a:spcAft>
                <a:spcPts val="60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hangingPunct="1">
              <a:spcBef>
                <a:spcPct val="20000"/>
              </a:spcBef>
              <a:spcAft>
                <a:spcPts val="600"/>
              </a:spcAft>
            </a:pPr>
            <a:endParaRPr lang="en-US" sz="2200" b="0" kern="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WP_20170914_006.jpg">
            <a:extLst>
              <a:ext uri="{FF2B5EF4-FFF2-40B4-BE49-F238E27FC236}">
                <a16:creationId xmlns:a16="http://schemas.microsoft.com/office/drawing/2014/main" id="{BA4E9942-C509-4FA2-979D-5078B6B0FA4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56179" y="4021494"/>
            <a:ext cx="4292082" cy="2348325"/>
          </a:xfrm>
          <a:prstGeom prst="rect">
            <a:avLst/>
          </a:prstGeom>
        </p:spPr>
      </p:pic>
    </p:spTree>
    <p:extLst>
      <p:ext uri="{BB962C8B-B14F-4D97-AF65-F5344CB8AC3E}">
        <p14:creationId xmlns:p14="http://schemas.microsoft.com/office/powerpoint/2010/main" val="259320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742" y="105626"/>
            <a:ext cx="5885688" cy="547517"/>
          </a:xfrm>
        </p:spPr>
        <p:txBody>
          <a:bodyPr>
            <a:noAutofit/>
          </a:bodyPr>
          <a:lstStyle/>
          <a:p>
            <a:pPr algn="ctr"/>
            <a:r>
              <a:rPr lang="en-US" sz="2800" b="1" dirty="0"/>
              <a:t>Phase 2 Schedule and Timing </a:t>
            </a:r>
            <a:br>
              <a:rPr lang="en-US" sz="2800" b="1" dirty="0"/>
            </a:br>
            <a:endParaRPr lang="en-US" sz="2800" b="1" dirty="0"/>
          </a:p>
        </p:txBody>
      </p:sp>
      <p:sp>
        <p:nvSpPr>
          <p:cNvPr id="3" name="TextBox 2"/>
          <p:cNvSpPr txBox="1"/>
          <p:nvPr/>
        </p:nvSpPr>
        <p:spPr>
          <a:xfrm>
            <a:off x="2630811" y="574534"/>
            <a:ext cx="6448619" cy="4515082"/>
          </a:xfrm>
          <a:prstGeom prst="rect">
            <a:avLst/>
          </a:prstGeom>
          <a:noFill/>
        </p:spPr>
        <p:txBody>
          <a:bodyPr wrap="square" rtlCol="0">
            <a:spAutoFit/>
          </a:bodyPr>
          <a:lstStyle/>
          <a:p>
            <a:pPr marL="342900" indent="-342900" hangingPunct="1">
              <a:spcBef>
                <a:spcPct val="20000"/>
              </a:spcBef>
              <a:spcAft>
                <a:spcPts val="600"/>
              </a:spcAft>
              <a:buFont typeface="Arial" panose="020B0604020202020204" pitchFamily="34" charset="0"/>
              <a:buChar char="•"/>
            </a:pPr>
            <a:r>
              <a:rPr lang="en-US" sz="2000" b="0" dirty="0">
                <a:latin typeface="Tahoma" panose="020B0604030504040204" pitchFamily="34" charset="0"/>
                <a:ea typeface="Tahoma" panose="020B0604030504040204" pitchFamily="34" charset="0"/>
                <a:cs typeface="Tahoma" panose="020B0604030504040204" pitchFamily="34" charset="0"/>
              </a:rPr>
              <a:t>Phase 2 will builds on Phase 1  as will proceed as fast as funding allows.  With funding completion is expected to take 2 to 3 years.</a:t>
            </a:r>
          </a:p>
          <a:p>
            <a:pPr marL="342900" indent="-342900" hangingPunct="1">
              <a:spcBef>
                <a:spcPct val="20000"/>
              </a:spcBef>
              <a:spcAft>
                <a:spcPts val="600"/>
              </a:spcAft>
              <a:buFont typeface="Arial" panose="020B0604020202020204" pitchFamily="34" charset="0"/>
              <a:buChar char="•"/>
            </a:pPr>
            <a:r>
              <a:rPr lang="en-US" sz="2000" b="0" dirty="0">
                <a:latin typeface="Tahoma" panose="020B0604030504040204" pitchFamily="34" charset="0"/>
                <a:ea typeface="Tahoma" panose="020B0604030504040204" pitchFamily="34" charset="0"/>
                <a:cs typeface="Tahoma" panose="020B0604030504040204" pitchFamily="34" charset="0"/>
              </a:rPr>
              <a:t>Expect to provide regular updates to the ACCG Planning Committee and seek full ACCG support for the plan and projects and NEPA/CEQA.</a:t>
            </a:r>
          </a:p>
          <a:p>
            <a:pPr marL="342900" indent="-342900" hangingPunct="1">
              <a:spcBef>
                <a:spcPct val="20000"/>
              </a:spcBef>
              <a:spcAft>
                <a:spcPts val="600"/>
              </a:spcAft>
              <a:buFont typeface="Arial" panose="020B0604020202020204" pitchFamily="34" charset="0"/>
              <a:buChar char="•"/>
            </a:pPr>
            <a:r>
              <a:rPr lang="en-US" sz="2000" b="0" dirty="0">
                <a:latin typeface="Tahoma" panose="020B0604030504040204" pitchFamily="34" charset="0"/>
                <a:ea typeface="Tahoma" panose="020B0604030504040204" pitchFamily="34" charset="0"/>
                <a:cs typeface="Tahoma" panose="020B0604030504040204" pitchFamily="34" charset="0"/>
              </a:rPr>
              <a:t>Plan is for use of facilitated scope development including stakeholder group that will include many ACCG members.</a:t>
            </a:r>
          </a:p>
          <a:p>
            <a:pPr marL="342900" indent="-342900" hangingPunct="1">
              <a:spcBef>
                <a:spcPct val="20000"/>
              </a:spcBef>
              <a:spcAft>
                <a:spcPts val="600"/>
              </a:spcAft>
              <a:buFont typeface="Arial" panose="020B0604020202020204" pitchFamily="34" charset="0"/>
              <a:buChar char="•"/>
            </a:pPr>
            <a:r>
              <a:rPr lang="en-US" sz="2000" b="0" dirty="0">
                <a:latin typeface="Tahoma" panose="020B0604030504040204" pitchFamily="34" charset="0"/>
                <a:ea typeface="Tahoma" panose="020B0604030504040204" pitchFamily="34" charset="0"/>
                <a:cs typeface="Tahoma" panose="020B0604030504040204" pitchFamily="34" charset="0"/>
              </a:rPr>
              <a:t>Aim is to cover large landscape – 100,000 acres or more.</a:t>
            </a: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hangingPunct="1">
              <a:spcBef>
                <a:spcPct val="20000"/>
              </a:spcBef>
              <a:spcAft>
                <a:spcPts val="600"/>
              </a:spcAft>
            </a:pPr>
            <a:endParaRPr lang="en-US" sz="2200" b="0" kern="1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WP_20170914_006.jpg">
            <a:extLst>
              <a:ext uri="{FF2B5EF4-FFF2-40B4-BE49-F238E27FC236}">
                <a16:creationId xmlns:a16="http://schemas.microsoft.com/office/drawing/2014/main" id="{BA4E9942-C509-4FA2-979D-5078B6B0FA4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62873" y="4189445"/>
            <a:ext cx="4292082" cy="2348325"/>
          </a:xfrm>
          <a:prstGeom prst="rect">
            <a:avLst/>
          </a:prstGeom>
        </p:spPr>
      </p:pic>
    </p:spTree>
    <p:extLst>
      <p:ext uri="{BB962C8B-B14F-4D97-AF65-F5344CB8AC3E}">
        <p14:creationId xmlns:p14="http://schemas.microsoft.com/office/powerpoint/2010/main" val="133483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397967" y="1166327"/>
            <a:ext cx="6546008" cy="5577373"/>
          </a:xfrm>
        </p:spPr>
        <p:txBody>
          <a:bodyPr/>
          <a:lstStyle/>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UMRWA has committed $100,000 towards the FPP plus the costs to prepare grant applications.</a:t>
            </a:r>
          </a:p>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On June 22, 2021 UMRWA executed a grant agreement with the Sierra Nevada Conservancy for $200,000. </a:t>
            </a:r>
          </a:p>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UMRWA has verbal approval for an additional $300,000 from SNC for Phase 1 (application submitted 12/28/2021). </a:t>
            </a:r>
          </a:p>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UMRWA intends to apply for additional funding from CalFire for a Forest Health Grant for about $5 million for planning/implementation. </a:t>
            </a:r>
          </a:p>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So far the US Forest Service has committed $135,000. </a:t>
            </a:r>
            <a:r>
              <a:rPr lang="en-US" dirty="0">
                <a:solidFill>
                  <a:schemeClr val="tx1"/>
                </a:solidFill>
                <a:effectLst/>
                <a:latin typeface="Tahoma" panose="020B0604030504040204" pitchFamily="34" charset="0"/>
                <a:ea typeface="Tahoma" panose="020B0604030504040204" pitchFamily="34" charset="0"/>
                <a:cs typeface="Tahoma" panose="020B0604030504040204" pitchFamily="34" charset="0"/>
              </a:rPr>
              <a:t>UMRWA anticipates substantial support from the USFS for archeological and biological surveys as well as forestry and fuels management for Phase 2.  </a:t>
            </a:r>
          </a:p>
          <a:p>
            <a:pPr marL="342900" indent="-342900" algn="l">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UMRWA continues to search for additional grant funding opportunities. </a:t>
            </a:r>
            <a:endParaRPr lang="en-US"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228600" marR="274320">
              <a:spcBef>
                <a:spcPts val="0"/>
              </a:spcBef>
              <a:spcAft>
                <a:spcPts val="0"/>
              </a:spcAft>
            </a:pPr>
            <a:r>
              <a:rPr lang="en-US" sz="1800" dirty="0">
                <a:effectLst/>
                <a:latin typeface="Tahoma" panose="020B0604030504040204" pitchFamily="34" charset="0"/>
                <a:ea typeface="Tahoma" panose="020B0604030504040204" pitchFamily="34" charset="0"/>
                <a:cs typeface="Tahoma" panose="020B0604030504040204" pitchFamily="34" charset="0"/>
              </a:rPr>
              <a:t> </a:t>
            </a:r>
          </a:p>
        </p:txBody>
      </p:sp>
      <p:sp>
        <p:nvSpPr>
          <p:cNvPr id="3" name="Title 2"/>
          <p:cNvSpPr>
            <a:spLocks noGrp="1"/>
          </p:cNvSpPr>
          <p:nvPr>
            <p:ph type="title"/>
          </p:nvPr>
        </p:nvSpPr>
        <p:spPr>
          <a:xfrm>
            <a:off x="457200" y="131762"/>
            <a:ext cx="8229600" cy="540042"/>
          </a:xfrm>
        </p:spPr>
        <p:txBody>
          <a:bodyPr/>
          <a:lstStyle/>
          <a:p>
            <a:pPr algn="r"/>
            <a:r>
              <a:rPr lang="en-US" sz="2800" dirty="0"/>
              <a:t>Status of Budget and Grant Applications </a:t>
            </a:r>
          </a:p>
        </p:txBody>
      </p:sp>
    </p:spTree>
    <p:extLst>
      <p:ext uri="{BB962C8B-B14F-4D97-AF65-F5344CB8AC3E}">
        <p14:creationId xmlns:p14="http://schemas.microsoft.com/office/powerpoint/2010/main" val="2426409246"/>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10660</TotalTime>
  <Words>930</Words>
  <Application>Microsoft Macintosh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Bookman Old Style</vt:lpstr>
      <vt:lpstr>Helvetica</vt:lpstr>
      <vt:lpstr>Helvetica Neue</vt:lpstr>
      <vt:lpstr>Tahoma</vt:lpstr>
      <vt:lpstr>Wingdings</vt:lpstr>
      <vt:lpstr>1_Default</vt:lpstr>
      <vt:lpstr> Summary of the  Forest Projects Plan  January 19, 2022  Richard Sykes Karen Quidachay Megan Layhee  Presented to the Amador Calaveras Consensus Group  </vt:lpstr>
      <vt:lpstr>PowerPoint Presentation</vt:lpstr>
      <vt:lpstr>Forest Projects Plan – Background </vt:lpstr>
      <vt:lpstr>Overview of Forest Projects Plan Proposed Phase 1 Treatment Types</vt:lpstr>
      <vt:lpstr>PowerPoint Presentation</vt:lpstr>
      <vt:lpstr>Phase 1 - Schedule and Timing </vt:lpstr>
      <vt:lpstr>Phase 2 Schedule and Timing  </vt:lpstr>
      <vt:lpstr>Status of Budget and Grant Applications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Meeting of the UMRWA Board of Directors April 28, 2017</dc:title>
  <dc:creator>timber beast</dc:creator>
  <cp:lastModifiedBy>Susan Jamison</cp:lastModifiedBy>
  <cp:revision>208</cp:revision>
  <cp:lastPrinted>2018-04-26T19:07:31Z</cp:lastPrinted>
  <dcterms:modified xsi:type="dcterms:W3CDTF">2022-01-14T18:11:27Z</dcterms:modified>
</cp:coreProperties>
</file>