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0"/>
  </p:notesMasterIdLst>
  <p:sldIdLst>
    <p:sldId id="256" r:id="rId2"/>
    <p:sldId id="294" r:id="rId3"/>
    <p:sldId id="298" r:id="rId4"/>
    <p:sldId id="302" r:id="rId5"/>
    <p:sldId id="291" r:id="rId6"/>
    <p:sldId id="306" r:id="rId7"/>
    <p:sldId id="305" r:id="rId8"/>
    <p:sldId id="30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36" autoAdjust="0"/>
    <p:restoredTop sz="95196" autoAdjust="0"/>
  </p:normalViewPr>
  <p:slideViewPr>
    <p:cSldViewPr snapToGrid="0">
      <p:cViewPr>
        <p:scale>
          <a:sx n="70" d="100"/>
          <a:sy n="70" d="100"/>
        </p:scale>
        <p:origin x="725"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830E-E59D-44E0-97CD-67300C261DA1}"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5A009-301F-4CFB-8798-2A79A0122E8E}" type="slidenum">
              <a:rPr lang="en-US" smtClean="0"/>
              <a:t>‹#›</a:t>
            </a:fld>
            <a:endParaRPr lang="en-US"/>
          </a:p>
        </p:txBody>
      </p:sp>
    </p:spTree>
    <p:extLst>
      <p:ext uri="{BB962C8B-B14F-4D97-AF65-F5344CB8AC3E}">
        <p14:creationId xmlns:p14="http://schemas.microsoft.com/office/powerpoint/2010/main" val="240836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Remove map</a:t>
            </a:r>
          </a:p>
        </p:txBody>
      </p:sp>
      <p:sp>
        <p:nvSpPr>
          <p:cNvPr id="4" name="Slide Number Placeholder 3"/>
          <p:cNvSpPr>
            <a:spLocks noGrp="1"/>
          </p:cNvSpPr>
          <p:nvPr>
            <p:ph type="sldNum" sz="quarter" idx="5"/>
          </p:nvPr>
        </p:nvSpPr>
        <p:spPr/>
        <p:txBody>
          <a:bodyPr/>
          <a:lstStyle/>
          <a:p>
            <a:fld id="{69F5A009-301F-4CFB-8798-2A79A0122E8E}" type="slidenum">
              <a:rPr lang="en-US" smtClean="0"/>
              <a:t>4</a:t>
            </a:fld>
            <a:endParaRPr lang="en-US"/>
          </a:p>
        </p:txBody>
      </p:sp>
    </p:spTree>
    <p:extLst>
      <p:ext uri="{BB962C8B-B14F-4D97-AF65-F5344CB8AC3E}">
        <p14:creationId xmlns:p14="http://schemas.microsoft.com/office/powerpoint/2010/main" val="324090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F5A009-301F-4CFB-8798-2A79A0122E8E}" type="slidenum">
              <a:rPr lang="en-US" smtClean="0"/>
              <a:t>5</a:t>
            </a:fld>
            <a:endParaRPr lang="en-US"/>
          </a:p>
        </p:txBody>
      </p:sp>
    </p:spTree>
    <p:extLst>
      <p:ext uri="{BB962C8B-B14F-4D97-AF65-F5344CB8AC3E}">
        <p14:creationId xmlns:p14="http://schemas.microsoft.com/office/powerpoint/2010/main" val="887901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Remove map</a:t>
            </a:r>
          </a:p>
        </p:txBody>
      </p:sp>
      <p:sp>
        <p:nvSpPr>
          <p:cNvPr id="4" name="Slide Number Placeholder 3"/>
          <p:cNvSpPr>
            <a:spLocks noGrp="1"/>
          </p:cNvSpPr>
          <p:nvPr>
            <p:ph type="sldNum" sz="quarter" idx="5"/>
          </p:nvPr>
        </p:nvSpPr>
        <p:spPr/>
        <p:txBody>
          <a:bodyPr/>
          <a:lstStyle/>
          <a:p>
            <a:fld id="{69F5A009-301F-4CFB-8798-2A79A0122E8E}" type="slidenum">
              <a:rPr lang="en-US" smtClean="0"/>
              <a:t>7</a:t>
            </a:fld>
            <a:endParaRPr lang="en-US"/>
          </a:p>
        </p:txBody>
      </p:sp>
    </p:spTree>
    <p:extLst>
      <p:ext uri="{BB962C8B-B14F-4D97-AF65-F5344CB8AC3E}">
        <p14:creationId xmlns:p14="http://schemas.microsoft.com/office/powerpoint/2010/main" val="309962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F4E2B3-AE59-4DD9-982E-3521566B3BAB}"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6718-6AF8-41F9-8330-185513DAC0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947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4E2B3-AE59-4DD9-982E-3521566B3BAB}"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377897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4E2B3-AE59-4DD9-982E-3521566B3BAB}"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346473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F4E2B3-AE59-4DD9-982E-3521566B3BAB}"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109333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F4E2B3-AE59-4DD9-982E-3521566B3BAB}" type="datetimeFigureOut">
              <a:rPr lang="en-US" smtClean="0"/>
              <a:t>3/22/2022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E6718-6AF8-41F9-8330-185513DAC01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355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F4E2B3-AE59-4DD9-982E-3521566B3BAB}"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42426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F4E2B3-AE59-4DD9-982E-3521566B3BAB}" type="datetimeFigureOut">
              <a:rPr lang="en-US" smtClean="0"/>
              <a:t>3/22/2022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3453246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F4E2B3-AE59-4DD9-982E-3521566B3BAB}" type="datetimeFigureOut">
              <a:rPr lang="en-US" smtClean="0"/>
              <a:t>3/22/2022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159155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AF4E2B3-AE59-4DD9-982E-3521566B3BAB}" type="datetimeFigureOut">
              <a:rPr lang="en-US" smtClean="0"/>
              <a:t>3/22/2022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327498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AF4E2B3-AE59-4DD9-982E-3521566B3BAB}" type="datetimeFigureOut">
              <a:rPr lang="en-US" smtClean="0"/>
              <a:t>3/22/2022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A4E6718-6AF8-41F9-8330-185513DAC010}" type="slidenum">
              <a:rPr lang="en-US" smtClean="0"/>
              <a:t>‹#›</a:t>
            </a:fld>
            <a:endParaRPr lang="en-US"/>
          </a:p>
        </p:txBody>
      </p:sp>
    </p:spTree>
    <p:extLst>
      <p:ext uri="{BB962C8B-B14F-4D97-AF65-F5344CB8AC3E}">
        <p14:creationId xmlns:p14="http://schemas.microsoft.com/office/powerpoint/2010/main" val="72247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F4E2B3-AE59-4DD9-982E-3521566B3BAB}" type="datetimeFigureOut">
              <a:rPr lang="en-US" smtClean="0"/>
              <a:t>3/22/2022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E6718-6AF8-41F9-8330-185513DAC010}" type="slidenum">
              <a:rPr lang="en-US" smtClean="0"/>
              <a:t>‹#›</a:t>
            </a:fld>
            <a:endParaRPr lang="en-US"/>
          </a:p>
        </p:txBody>
      </p:sp>
    </p:spTree>
    <p:extLst>
      <p:ext uri="{BB962C8B-B14F-4D97-AF65-F5344CB8AC3E}">
        <p14:creationId xmlns:p14="http://schemas.microsoft.com/office/powerpoint/2010/main" val="3122167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AF4E2B3-AE59-4DD9-982E-3521566B3BAB}" type="datetimeFigureOut">
              <a:rPr lang="en-US" smtClean="0"/>
              <a:t>3/22/2022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A4E6718-6AF8-41F9-8330-185513DAC01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9572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8EB0-170C-47CD-A814-A689ADB7955A}"/>
              </a:ext>
            </a:extLst>
          </p:cNvPr>
          <p:cNvSpPr>
            <a:spLocks noGrp="1"/>
          </p:cNvSpPr>
          <p:nvPr>
            <p:ph type="ctrTitle"/>
          </p:nvPr>
        </p:nvSpPr>
        <p:spPr>
          <a:xfrm>
            <a:off x="1100050" y="2681056"/>
            <a:ext cx="9980325" cy="1574073"/>
          </a:xfrm>
        </p:spPr>
        <p:txBody>
          <a:bodyPr>
            <a:normAutofit/>
          </a:bodyPr>
          <a:lstStyle/>
          <a:p>
            <a:pPr algn="l">
              <a:lnSpc>
                <a:spcPct val="100000"/>
              </a:lnSpc>
              <a:spcBef>
                <a:spcPts val="1200"/>
              </a:spcBef>
            </a:pPr>
            <a:r>
              <a:rPr lang="en-US" sz="4800" dirty="0">
                <a:latin typeface="Arial Black" panose="020B0A04020102020204" pitchFamily="34" charset="0"/>
              </a:rPr>
              <a:t>UMRWA Forest Projects Plan</a:t>
            </a:r>
            <a:endParaRPr lang="en-US" sz="4000" b="1" i="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2BC0394A-18D0-4110-8A7F-0CBC8B8C788C}"/>
              </a:ext>
            </a:extLst>
          </p:cNvPr>
          <p:cNvSpPr>
            <a:spLocks noGrp="1"/>
          </p:cNvSpPr>
          <p:nvPr>
            <p:ph type="subTitle" idx="1"/>
          </p:nvPr>
        </p:nvSpPr>
        <p:spPr/>
        <p:txBody>
          <a:bodyPr/>
          <a:lstStyle/>
          <a:p>
            <a:pPr>
              <a:spcBef>
                <a:spcPts val="600"/>
              </a:spcBef>
              <a:spcAft>
                <a:spcPts val="0"/>
              </a:spcAft>
            </a:pPr>
            <a:r>
              <a:rPr lang="en-US" sz="1800" dirty="0">
                <a:solidFill>
                  <a:schemeClr val="bg1">
                    <a:lumMod val="50000"/>
                  </a:schemeClr>
                </a:solidFill>
              </a:rPr>
              <a:t>ACCG Planning Work Group</a:t>
            </a:r>
          </a:p>
          <a:p>
            <a:pPr>
              <a:spcBef>
                <a:spcPts val="600"/>
              </a:spcBef>
              <a:spcAft>
                <a:spcPts val="0"/>
              </a:spcAft>
            </a:pPr>
            <a:r>
              <a:rPr lang="en-US" sz="1800" dirty="0">
                <a:solidFill>
                  <a:schemeClr val="bg1">
                    <a:lumMod val="50000"/>
                  </a:schemeClr>
                </a:solidFill>
              </a:rPr>
              <a:t>Wednesday, March 23, 2022</a:t>
            </a:r>
          </a:p>
        </p:txBody>
      </p:sp>
    </p:spTree>
    <p:extLst>
      <p:ext uri="{BB962C8B-B14F-4D97-AF65-F5344CB8AC3E}">
        <p14:creationId xmlns:p14="http://schemas.microsoft.com/office/powerpoint/2010/main" val="321047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A027-D8AE-4E55-A102-7D8B06468C2F}"/>
              </a:ext>
            </a:extLst>
          </p:cNvPr>
          <p:cNvSpPr>
            <a:spLocks noGrp="1"/>
          </p:cNvSpPr>
          <p:nvPr>
            <p:ph type="title"/>
          </p:nvPr>
        </p:nvSpPr>
        <p:spPr/>
        <p:txBody>
          <a:bodyPr>
            <a:normAutofit/>
          </a:bodyPr>
          <a:lstStyle/>
          <a:p>
            <a:r>
              <a:rPr lang="en-US" sz="4400" b="1" dirty="0"/>
              <a:t>Purpose of today’s discussion</a:t>
            </a:r>
          </a:p>
        </p:txBody>
      </p:sp>
      <p:sp>
        <p:nvSpPr>
          <p:cNvPr id="3" name="Content Placeholder 2">
            <a:extLst>
              <a:ext uri="{FF2B5EF4-FFF2-40B4-BE49-F238E27FC236}">
                <a16:creationId xmlns:a16="http://schemas.microsoft.com/office/drawing/2014/main" id="{90EEB966-4577-41F1-BCEF-44AED6B3AF5B}"/>
              </a:ext>
            </a:extLst>
          </p:cNvPr>
          <p:cNvSpPr>
            <a:spLocks noGrp="1"/>
          </p:cNvSpPr>
          <p:nvPr>
            <p:ph idx="1"/>
          </p:nvPr>
        </p:nvSpPr>
        <p:spPr>
          <a:xfrm>
            <a:off x="1284514" y="1871133"/>
            <a:ext cx="9775372" cy="3997961"/>
          </a:xfrm>
        </p:spPr>
        <p:txBody>
          <a:bodyPr>
            <a:normAutofit/>
          </a:bodyPr>
          <a:lstStyle/>
          <a:p>
            <a:pPr>
              <a:buClrTx/>
              <a:buFont typeface="Arial" panose="020B0604020202020204" pitchFamily="34" charset="0"/>
              <a:buChar char="•"/>
            </a:pPr>
            <a:r>
              <a:rPr lang="en-US" sz="2800" dirty="0">
                <a:latin typeface="+mj-lt"/>
              </a:rPr>
              <a:t>  Review and discuss major input/feedback received to-date from the ACCG.</a:t>
            </a:r>
          </a:p>
          <a:p>
            <a:pPr>
              <a:buClrTx/>
              <a:buFont typeface="Arial" panose="020B0604020202020204" pitchFamily="34" charset="0"/>
              <a:buChar char="•"/>
            </a:pPr>
            <a:r>
              <a:rPr lang="en-US" sz="2800" dirty="0">
                <a:latin typeface="+mj-lt"/>
              </a:rPr>
              <a:t>  Discuss the scale of Phase 1.</a:t>
            </a:r>
          </a:p>
          <a:p>
            <a:pPr>
              <a:buClrTx/>
              <a:buFont typeface="Arial" panose="020B0604020202020204" pitchFamily="34" charset="0"/>
              <a:buChar char="•"/>
            </a:pPr>
            <a:r>
              <a:rPr lang="en-US" sz="2800" dirty="0">
                <a:latin typeface="+mj-lt"/>
              </a:rPr>
              <a:t>  Discuss potential framework for treatment area prioritization.</a:t>
            </a:r>
          </a:p>
          <a:p>
            <a:pPr>
              <a:buClrTx/>
              <a:buFont typeface="Arial" panose="020B0604020202020204" pitchFamily="34" charset="0"/>
              <a:buChar char="•"/>
            </a:pPr>
            <a:r>
              <a:rPr lang="en-US" sz="2800" dirty="0">
                <a:latin typeface="+mj-lt"/>
              </a:rPr>
              <a:t>  Get any additional input on Phase 1.</a:t>
            </a:r>
          </a:p>
          <a:p>
            <a:pPr>
              <a:buClrTx/>
              <a:buFont typeface="Arial" panose="020B0604020202020204" pitchFamily="34" charset="0"/>
              <a:buChar char="•"/>
            </a:pPr>
            <a:r>
              <a:rPr lang="en-US" sz="2800" dirty="0">
                <a:latin typeface="+mj-lt"/>
              </a:rPr>
              <a:t>  Discuss next steps.</a:t>
            </a:r>
          </a:p>
        </p:txBody>
      </p:sp>
    </p:spTree>
    <p:extLst>
      <p:ext uri="{BB962C8B-B14F-4D97-AF65-F5344CB8AC3E}">
        <p14:creationId xmlns:p14="http://schemas.microsoft.com/office/powerpoint/2010/main" val="160199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F7BB-B980-4885-9149-05F9D23C7F55}"/>
              </a:ext>
            </a:extLst>
          </p:cNvPr>
          <p:cNvSpPr>
            <a:spLocks noGrp="1"/>
          </p:cNvSpPr>
          <p:nvPr>
            <p:ph type="title"/>
          </p:nvPr>
        </p:nvSpPr>
        <p:spPr>
          <a:xfrm>
            <a:off x="1066800" y="625270"/>
            <a:ext cx="10058400" cy="1090641"/>
          </a:xfrm>
        </p:spPr>
        <p:txBody>
          <a:bodyPr>
            <a:normAutofit/>
          </a:bodyPr>
          <a:lstStyle/>
          <a:p>
            <a:r>
              <a:rPr lang="en-US" sz="4400" b="1" dirty="0"/>
              <a:t>ACCG Feedback</a:t>
            </a:r>
          </a:p>
        </p:txBody>
      </p:sp>
      <p:sp>
        <p:nvSpPr>
          <p:cNvPr id="3" name="Content Placeholder 2">
            <a:extLst>
              <a:ext uri="{FF2B5EF4-FFF2-40B4-BE49-F238E27FC236}">
                <a16:creationId xmlns:a16="http://schemas.microsoft.com/office/drawing/2014/main" id="{4258AEA0-00A0-4E19-9F22-259CC98F5280}"/>
              </a:ext>
            </a:extLst>
          </p:cNvPr>
          <p:cNvSpPr>
            <a:spLocks noGrp="1"/>
          </p:cNvSpPr>
          <p:nvPr>
            <p:ph idx="1"/>
          </p:nvPr>
        </p:nvSpPr>
        <p:spPr>
          <a:xfrm>
            <a:off x="1285148" y="1715911"/>
            <a:ext cx="9571111" cy="4400685"/>
          </a:xfrm>
        </p:spPr>
        <p:txBody>
          <a:bodyPr>
            <a:noAutofit/>
          </a:bodyPr>
          <a:lstStyle/>
          <a:p>
            <a:pPr>
              <a:buClrTx/>
              <a:buFont typeface="Arial" panose="020B0604020202020204" pitchFamily="34" charset="0"/>
              <a:buChar char="•"/>
            </a:pPr>
            <a:r>
              <a:rPr lang="en-US" sz="2400" dirty="0"/>
              <a:t>  </a:t>
            </a:r>
            <a:r>
              <a:rPr lang="en-US" sz="2400" b="1" dirty="0">
                <a:latin typeface="+mj-lt"/>
              </a:rPr>
              <a:t>Goal statement</a:t>
            </a:r>
            <a:r>
              <a:rPr lang="en-US" sz="2400" dirty="0">
                <a:latin typeface="+mj-lt"/>
              </a:rPr>
              <a:t>: </a:t>
            </a:r>
          </a:p>
          <a:p>
            <a:pPr lvl="1">
              <a:buClrTx/>
              <a:buFont typeface="Courier New" panose="02070309020205020404" pitchFamily="49" charset="0"/>
              <a:buChar char="o"/>
            </a:pPr>
            <a:r>
              <a:rPr lang="en-US" sz="2200" dirty="0">
                <a:latin typeface="+mj-lt"/>
              </a:rPr>
              <a:t> updated language to make clear that larger trees (up to 30” dbh) may be removed in aspen stands and that these aspen stand treatments are non-commercial restoration efforts, not focused on commercial thinning.</a:t>
            </a:r>
          </a:p>
          <a:p>
            <a:pPr>
              <a:buClrTx/>
              <a:buFont typeface="Arial" panose="020B0604020202020204" pitchFamily="34" charset="0"/>
              <a:buChar char="•"/>
            </a:pPr>
            <a:r>
              <a:rPr lang="en-US" sz="2400" dirty="0">
                <a:latin typeface="+mj-lt"/>
              </a:rPr>
              <a:t>  </a:t>
            </a:r>
            <a:r>
              <a:rPr lang="en-US" sz="2400" b="1" dirty="0">
                <a:latin typeface="+mj-lt"/>
              </a:rPr>
              <a:t>Proposed action</a:t>
            </a:r>
            <a:r>
              <a:rPr lang="en-US" sz="2400" dirty="0">
                <a:latin typeface="+mj-lt"/>
              </a:rPr>
              <a:t>:</a:t>
            </a:r>
          </a:p>
          <a:p>
            <a:pPr lvl="1">
              <a:buClrTx/>
              <a:buFont typeface="Courier New" panose="02070309020205020404" pitchFamily="49" charset="0"/>
              <a:buChar char="o"/>
            </a:pPr>
            <a:r>
              <a:rPr lang="en-US" sz="2200" dirty="0">
                <a:latin typeface="+mj-lt"/>
              </a:rPr>
              <a:t> Several modifications and additions made based on feedback received, refer to the revised proposed action. </a:t>
            </a:r>
          </a:p>
          <a:p>
            <a:pPr lvl="2">
              <a:buClrTx/>
              <a:buFont typeface="Wingdings" panose="05000000000000000000" pitchFamily="2" charset="2"/>
              <a:buChar char="Ø"/>
            </a:pPr>
            <a:r>
              <a:rPr lang="en-US" sz="2100" dirty="0">
                <a:latin typeface="+mj-lt"/>
              </a:rPr>
              <a:t>One comment received that we will discuss today – detailing the framework used for treatment area prioritization.</a:t>
            </a:r>
          </a:p>
          <a:p>
            <a:pPr>
              <a:buClrTx/>
              <a:buFont typeface="Arial" panose="020B0604020202020204" pitchFamily="34" charset="0"/>
              <a:buChar char="•"/>
            </a:pPr>
            <a:r>
              <a:rPr lang="en-US" sz="2400" b="1" dirty="0">
                <a:latin typeface="+mj-lt"/>
              </a:rPr>
              <a:t>  Phase 1 scale: </a:t>
            </a:r>
          </a:p>
          <a:p>
            <a:pPr lvl="1">
              <a:buClrTx/>
              <a:buFont typeface="Courier New" panose="02070309020205020404" pitchFamily="49" charset="0"/>
              <a:buChar char="o"/>
            </a:pPr>
            <a:r>
              <a:rPr lang="en-US" sz="2200" b="1" dirty="0">
                <a:latin typeface="+mj-lt"/>
              </a:rPr>
              <a:t> </a:t>
            </a:r>
            <a:r>
              <a:rPr lang="en-US" sz="2200" dirty="0">
                <a:latin typeface="+mj-lt"/>
              </a:rPr>
              <a:t>Potential controversy over too large of a project area, and what the appropriate project size should be for the environmental documentation type (e.g., CE).</a:t>
            </a:r>
          </a:p>
        </p:txBody>
      </p:sp>
    </p:spTree>
    <p:extLst>
      <p:ext uri="{BB962C8B-B14F-4D97-AF65-F5344CB8AC3E}">
        <p14:creationId xmlns:p14="http://schemas.microsoft.com/office/powerpoint/2010/main" val="164071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9BEB6-5477-4748-A480-F754F403C960}"/>
              </a:ext>
            </a:extLst>
          </p:cNvPr>
          <p:cNvSpPr>
            <a:spLocks noGrp="1"/>
          </p:cNvSpPr>
          <p:nvPr>
            <p:ph type="title"/>
          </p:nvPr>
        </p:nvSpPr>
        <p:spPr>
          <a:xfrm>
            <a:off x="212436" y="594359"/>
            <a:ext cx="3657600" cy="1169786"/>
          </a:xfrm>
        </p:spPr>
        <p:txBody>
          <a:bodyPr>
            <a:normAutofit/>
          </a:bodyPr>
          <a:lstStyle/>
          <a:p>
            <a:r>
              <a:rPr lang="en-US" sz="3200" b="1" dirty="0">
                <a:solidFill>
                  <a:schemeClr val="tx1"/>
                </a:solidFill>
                <a:latin typeface="+mj-lt"/>
              </a:rPr>
              <a:t>Proposed project area = 101,176 ac</a:t>
            </a:r>
            <a:endParaRPr lang="en-US" sz="2000" dirty="0">
              <a:solidFill>
                <a:schemeClr val="tx1"/>
              </a:solidFill>
            </a:endParaRPr>
          </a:p>
        </p:txBody>
      </p:sp>
      <p:sp>
        <p:nvSpPr>
          <p:cNvPr id="9" name="Text Placeholder 8">
            <a:extLst>
              <a:ext uri="{FF2B5EF4-FFF2-40B4-BE49-F238E27FC236}">
                <a16:creationId xmlns:a16="http://schemas.microsoft.com/office/drawing/2014/main" id="{C5B9CBC3-4B6C-4996-A7AB-282779D4B0A4}"/>
              </a:ext>
            </a:extLst>
          </p:cNvPr>
          <p:cNvSpPr>
            <a:spLocks noGrp="1"/>
          </p:cNvSpPr>
          <p:nvPr>
            <p:ph type="body" sz="half" idx="2"/>
          </p:nvPr>
        </p:nvSpPr>
        <p:spPr>
          <a:xfrm>
            <a:off x="212436" y="1985818"/>
            <a:ext cx="3445164" cy="4319386"/>
          </a:xfrm>
        </p:spPr>
        <p:txBody>
          <a:bodyPr>
            <a:normAutofit/>
          </a:bodyPr>
          <a:lstStyle/>
          <a:p>
            <a:pPr marL="0">
              <a:buNone/>
            </a:pPr>
            <a:r>
              <a:rPr lang="en-US" sz="1600" dirty="0">
                <a:solidFill>
                  <a:schemeClr val="tx1"/>
                </a:solidFill>
                <a:latin typeface="+mj-lt"/>
              </a:rPr>
              <a:t>-- Target project area: entire Amador RD, outside private inholdings &amp; designated wilderness, &amp; generally outside of the following recent NEPA decisions- Scottiago, Panther, Power Fire Pre-commercial Thin. Project area </a:t>
            </a:r>
            <a:r>
              <a:rPr lang="en-US" sz="1600" i="1" dirty="0">
                <a:solidFill>
                  <a:schemeClr val="tx1"/>
                </a:solidFill>
                <a:latin typeface="+mj-lt"/>
              </a:rPr>
              <a:t>does</a:t>
            </a:r>
            <a:r>
              <a:rPr lang="en-US" sz="1600" dirty="0">
                <a:solidFill>
                  <a:schemeClr val="tx1"/>
                </a:solidFill>
                <a:latin typeface="+mj-lt"/>
              </a:rPr>
              <a:t> overlap inventoried roadless (35% of project area) &amp; proposed wilderness areas (9%), &amp; is within 3 HUC-8 watersheds and 4 counties.</a:t>
            </a:r>
          </a:p>
          <a:p>
            <a:pPr marL="0">
              <a:buNone/>
            </a:pPr>
            <a:r>
              <a:rPr lang="en-US" sz="1600" dirty="0">
                <a:solidFill>
                  <a:schemeClr val="tx1"/>
                </a:solidFill>
                <a:latin typeface="+mj-lt"/>
              </a:rPr>
              <a:t>-- Goal: provide max planning coverage for flexibility in where fuels reduction treatments are implemented, for Rx burning and hand thinning treatments in particular. Realizing FS capacity may increase considerably in the coming years (e.g., Forest Resilience Initiative). </a:t>
            </a:r>
            <a:endParaRPr lang="en-US" sz="1600" dirty="0">
              <a:solidFill>
                <a:schemeClr val="tx1"/>
              </a:solidFill>
            </a:endParaRPr>
          </a:p>
          <a:p>
            <a:endParaRPr lang="en-US" sz="1600" dirty="0">
              <a:solidFill>
                <a:schemeClr val="tx1"/>
              </a:solidFill>
            </a:endParaRPr>
          </a:p>
        </p:txBody>
      </p:sp>
      <p:pic>
        <p:nvPicPr>
          <p:cNvPr id="15" name="Picture 14">
            <a:extLst>
              <a:ext uri="{FF2B5EF4-FFF2-40B4-BE49-F238E27FC236}">
                <a16:creationId xmlns:a16="http://schemas.microsoft.com/office/drawing/2014/main" id="{37D832F5-23D3-46F5-B831-B5405A500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320039"/>
            <a:ext cx="8046720" cy="6217922"/>
          </a:xfrm>
          <a:prstGeom prst="rect">
            <a:avLst/>
          </a:prstGeom>
        </p:spPr>
      </p:pic>
    </p:spTree>
    <p:extLst>
      <p:ext uri="{BB962C8B-B14F-4D97-AF65-F5344CB8AC3E}">
        <p14:creationId xmlns:p14="http://schemas.microsoft.com/office/powerpoint/2010/main" val="2622897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CE2FB2-4B58-49E1-95FB-451E69B547F6}"/>
              </a:ext>
            </a:extLst>
          </p:cNvPr>
          <p:cNvSpPr txBox="1"/>
          <p:nvPr/>
        </p:nvSpPr>
        <p:spPr>
          <a:xfrm>
            <a:off x="-787400" y="3953143"/>
            <a:ext cx="4682067" cy="1546577"/>
          </a:xfrm>
          <a:prstGeom prst="rect">
            <a:avLst/>
          </a:prstGeom>
          <a:noFill/>
        </p:spPr>
        <p:txBody>
          <a:bodyPr wrap="square" rtlCol="0">
            <a:spAutoFit/>
          </a:bodyPr>
          <a:lstStyle/>
          <a:p>
            <a:pPr marL="914400" marR="0">
              <a:spcBef>
                <a:spcPts val="0"/>
              </a:spcBef>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Hand thinning will be utilized in these areas wherever mechanical fuels reduction treatments are determined to not be suitable based on field reconnaissance.</a:t>
            </a:r>
          </a:p>
          <a:p>
            <a:pPr marL="914400" marR="0">
              <a:spcBef>
                <a:spcPts val="0"/>
              </a:spcBef>
              <a:spcAft>
                <a:spcPts val="0"/>
              </a:spcAft>
            </a:pPr>
            <a:r>
              <a:rPr lang="en-US" sz="1050" b="1" dirty="0">
                <a:latin typeface="Calibri" panose="020F0502020204030204" pitchFamily="34" charset="0"/>
                <a:ea typeface="Calibri" panose="020F0502020204030204" pitchFamily="34" charset="0"/>
                <a:cs typeface="Times New Roman" panose="02020603050405020304" pitchFamily="18" charset="0"/>
              </a:rPr>
              <a:t>**: </a:t>
            </a:r>
            <a:r>
              <a:rPr lang="en-US" sz="1050" dirty="0">
                <a:latin typeface="Calibri" panose="020F0502020204030204" pitchFamily="34" charset="0"/>
                <a:ea typeface="Calibri" panose="020F0502020204030204" pitchFamily="34" charset="0"/>
                <a:cs typeface="Times New Roman" panose="02020603050405020304" pitchFamily="18" charset="0"/>
              </a:rPr>
              <a:t>Hand thinning, as a pre-treatment to Rx burning, is an option in these areas.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0"/>
              </a:spcAft>
            </a:pPr>
            <a:r>
              <a:rPr lang="en-US" sz="1050" b="1" i="1" baseline="30000" dirty="0">
                <a:effectLst/>
                <a:latin typeface="Calibri" panose="020F0502020204030204" pitchFamily="34" charset="0"/>
                <a:ea typeface="Calibri" panose="020F0502020204030204" pitchFamily="34" charset="0"/>
                <a:cs typeface="Times New Roman" panose="02020603050405020304" pitchFamily="18" charset="0"/>
              </a:rPr>
              <a:t>a</a:t>
            </a:r>
            <a:r>
              <a:rPr lang="en-US" sz="105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Confirmed Arch survey coverage = adequate Arch survey coverage.</a:t>
            </a:r>
          </a:p>
          <a:p>
            <a:pPr marL="914400" marR="0">
              <a:spcBef>
                <a:spcPts val="0"/>
              </a:spcBef>
              <a:spcAft>
                <a:spcPts val="0"/>
              </a:spcAft>
            </a:pPr>
            <a:r>
              <a:rPr lang="en-US" sz="1050" b="0" baseline="30000" dirty="0">
                <a:solidFill>
                  <a:schemeClr val="tx1"/>
                </a:solidFill>
                <a:effectLst/>
              </a:rPr>
              <a:t>b</a:t>
            </a:r>
            <a:r>
              <a:rPr lang="en-US" sz="105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Conditional Arch survey coverage = Arch survey adequacy is unknown at this time or area is lacking Arch survey coverage.</a:t>
            </a:r>
          </a:p>
        </p:txBody>
      </p:sp>
      <p:graphicFrame>
        <p:nvGraphicFramePr>
          <p:cNvPr id="6" name="Table 5">
            <a:extLst>
              <a:ext uri="{FF2B5EF4-FFF2-40B4-BE49-F238E27FC236}">
                <a16:creationId xmlns:a16="http://schemas.microsoft.com/office/drawing/2014/main" id="{95120EF8-10C4-47AF-BE25-75486AF0AF2A}"/>
              </a:ext>
            </a:extLst>
          </p:cNvPr>
          <p:cNvGraphicFramePr>
            <a:graphicFrameLocks noGrp="1"/>
          </p:cNvGraphicFramePr>
          <p:nvPr>
            <p:extLst>
              <p:ext uri="{D42A27DB-BD31-4B8C-83A1-F6EECF244321}">
                <p14:modId xmlns:p14="http://schemas.microsoft.com/office/powerpoint/2010/main" val="1008903983"/>
              </p:ext>
            </p:extLst>
          </p:nvPr>
        </p:nvGraphicFramePr>
        <p:xfrm>
          <a:off x="133150" y="1847678"/>
          <a:ext cx="3761517" cy="1975231"/>
        </p:xfrm>
        <a:graphic>
          <a:graphicData uri="http://schemas.openxmlformats.org/drawingml/2006/table">
            <a:tbl>
              <a:tblPr firstRow="1" firstCol="1" bandRow="1">
                <a:tableStyleId>{69CF1AB2-1976-4502-BF36-3FF5EA218861}</a:tableStyleId>
              </a:tblPr>
              <a:tblGrid>
                <a:gridCol w="2880984">
                  <a:extLst>
                    <a:ext uri="{9D8B030D-6E8A-4147-A177-3AD203B41FA5}">
                      <a16:colId xmlns:a16="http://schemas.microsoft.com/office/drawing/2014/main" val="1422738509"/>
                    </a:ext>
                  </a:extLst>
                </a:gridCol>
                <a:gridCol w="880533">
                  <a:extLst>
                    <a:ext uri="{9D8B030D-6E8A-4147-A177-3AD203B41FA5}">
                      <a16:colId xmlns:a16="http://schemas.microsoft.com/office/drawing/2014/main" val="725709066"/>
                    </a:ext>
                  </a:extLst>
                </a:gridCol>
              </a:tblGrid>
              <a:tr h="182880">
                <a:tc>
                  <a:txBody>
                    <a:bodyPr/>
                    <a:lstStyle/>
                    <a:p>
                      <a:pPr marL="0" marR="0">
                        <a:lnSpc>
                          <a:spcPct val="107000"/>
                        </a:lnSpc>
                        <a:spcBef>
                          <a:spcPts val="0"/>
                        </a:spcBef>
                        <a:spcAft>
                          <a:spcPts val="0"/>
                        </a:spcAft>
                      </a:pPr>
                      <a:r>
                        <a:rPr lang="en-US" sz="1200" dirty="0">
                          <a:solidFill>
                            <a:schemeClr val="tx1"/>
                          </a:solidFill>
                          <a:effectLst/>
                        </a:rPr>
                        <a:t>Treatment activity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Estimated acres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0694141"/>
                  </a:ext>
                </a:extLst>
              </a:tr>
              <a:tr h="182880">
                <a:tc>
                  <a:txBody>
                    <a:bodyPr/>
                    <a:lstStyle/>
                    <a:p>
                      <a:pPr marL="0" marR="0">
                        <a:lnSpc>
                          <a:spcPct val="107000"/>
                        </a:lnSpc>
                        <a:spcBef>
                          <a:spcPts val="0"/>
                        </a:spcBef>
                        <a:spcAft>
                          <a:spcPts val="0"/>
                        </a:spcAft>
                      </a:pPr>
                      <a:r>
                        <a:rPr lang="en-US" sz="1200" b="0" dirty="0">
                          <a:solidFill>
                            <a:schemeClr val="tx1"/>
                          </a:solidFill>
                          <a:effectLst/>
                        </a:rPr>
                        <a:t>Mechanical fuels reduction* (33%</a:t>
                      </a:r>
                      <a:r>
                        <a:rPr lang="en-US" sz="1200" b="0" baseline="30000" dirty="0">
                          <a:solidFill>
                            <a:schemeClr val="tx1"/>
                          </a:solidFill>
                          <a:effectLst/>
                        </a:rPr>
                        <a:t>a</a:t>
                      </a:r>
                      <a:r>
                        <a:rPr lang="en-US" sz="1200" b="0" dirty="0">
                          <a:solidFill>
                            <a:schemeClr val="tx1"/>
                          </a:solidFill>
                          <a:effectLst/>
                        </a:rPr>
                        <a:t>, 67%</a:t>
                      </a:r>
                      <a:r>
                        <a:rPr lang="en-US" sz="1200" b="0" baseline="30000" dirty="0">
                          <a:solidFill>
                            <a:schemeClr val="tx1"/>
                          </a:solidFill>
                          <a:effectLst/>
                        </a:rPr>
                        <a:t>b</a:t>
                      </a:r>
                      <a:r>
                        <a:rPr lang="en-US" sz="1200" b="0" dirty="0">
                          <a:solidFill>
                            <a:schemeClr val="tx1"/>
                          </a:solidFill>
                          <a:effectLst/>
                        </a:rPr>
                        <a:t>)</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11,513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796184"/>
                  </a:ext>
                </a:extLst>
              </a:tr>
              <a:tr h="182880">
                <a:tc>
                  <a:txBody>
                    <a:bodyPr/>
                    <a:lstStyle/>
                    <a:p>
                      <a:pPr marL="0" marR="0">
                        <a:lnSpc>
                          <a:spcPct val="107000"/>
                        </a:lnSpc>
                        <a:spcBef>
                          <a:spcPts val="0"/>
                        </a:spcBef>
                        <a:spcAft>
                          <a:spcPts val="0"/>
                        </a:spcAft>
                      </a:pPr>
                      <a:r>
                        <a:rPr lang="en-US" sz="1200" b="0" dirty="0">
                          <a:solidFill>
                            <a:schemeClr val="tx1"/>
                          </a:solidFill>
                          <a:effectLst/>
                        </a:rPr>
                        <a:t>Mechanical fuels reduction* (20%</a:t>
                      </a:r>
                      <a:r>
                        <a:rPr lang="en-US" sz="1200" b="0" baseline="30000" dirty="0">
                          <a:solidFill>
                            <a:schemeClr val="tx1"/>
                          </a:solidFill>
                          <a:effectLst/>
                        </a:rPr>
                        <a:t>a</a:t>
                      </a:r>
                      <a:r>
                        <a:rPr lang="en-US" sz="1200" b="0" dirty="0">
                          <a:solidFill>
                            <a:schemeClr val="tx1"/>
                          </a:solidFill>
                          <a:effectLst/>
                        </a:rPr>
                        <a:t>, 80%</a:t>
                      </a:r>
                      <a:r>
                        <a:rPr lang="en-US" sz="1200" b="0" baseline="30000" dirty="0">
                          <a:solidFill>
                            <a:schemeClr val="tx1"/>
                          </a:solidFill>
                          <a:effectLst/>
                        </a:rPr>
                        <a:t>b</a:t>
                      </a:r>
                      <a:r>
                        <a:rPr lang="en-US" sz="1200" b="0" dirty="0">
                          <a:solidFill>
                            <a:schemeClr val="tx1"/>
                          </a:solidFill>
                          <a:effectLst/>
                        </a:rPr>
                        <a:t>), prescribed burning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3,014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14446"/>
                  </a:ext>
                </a:extLst>
              </a:tr>
              <a:tr h="182880">
                <a:tc>
                  <a:txBody>
                    <a:bodyPr/>
                    <a:lstStyle/>
                    <a:p>
                      <a:pPr marL="0" marR="0">
                        <a:lnSpc>
                          <a:spcPct val="107000"/>
                        </a:lnSpc>
                        <a:spcBef>
                          <a:spcPts val="0"/>
                        </a:spcBef>
                        <a:spcAft>
                          <a:spcPts val="0"/>
                        </a:spcAft>
                      </a:pPr>
                      <a:r>
                        <a:rPr lang="en-US" sz="1200" b="0" dirty="0">
                          <a:solidFill>
                            <a:schemeClr val="tx1"/>
                          </a:solidFill>
                          <a:effectLst/>
                        </a:rPr>
                        <a:t>Hand thinning only</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35,913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0496477"/>
                  </a:ext>
                </a:extLst>
              </a:tr>
              <a:tr h="182880">
                <a:tc>
                  <a:txBody>
                    <a:bodyPr/>
                    <a:lstStyle/>
                    <a:p>
                      <a:pPr marL="0" marR="0">
                        <a:lnSpc>
                          <a:spcPct val="107000"/>
                        </a:lnSpc>
                        <a:spcBef>
                          <a:spcPts val="0"/>
                        </a:spcBef>
                        <a:spcAft>
                          <a:spcPts val="0"/>
                        </a:spcAft>
                      </a:pPr>
                      <a:r>
                        <a:rPr lang="en-US" sz="1200" b="0" dirty="0">
                          <a:solidFill>
                            <a:schemeClr val="tx1"/>
                          </a:solidFill>
                          <a:effectLst/>
                        </a:rPr>
                        <a:t>Prescribed burning**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48,421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0888962"/>
                  </a:ext>
                </a:extLst>
              </a:tr>
              <a:tr h="182880">
                <a:tc>
                  <a:txBody>
                    <a:bodyPr/>
                    <a:lstStyle/>
                    <a:p>
                      <a:pPr marL="0" marR="0">
                        <a:lnSpc>
                          <a:spcPct val="107000"/>
                        </a:lnSpc>
                        <a:spcBef>
                          <a:spcPts val="0"/>
                        </a:spcBef>
                        <a:spcAft>
                          <a:spcPts val="0"/>
                        </a:spcAft>
                      </a:pPr>
                      <a:r>
                        <a:rPr lang="en-US" sz="1200" b="0" dirty="0">
                          <a:solidFill>
                            <a:schemeClr val="tx1"/>
                          </a:solidFill>
                          <a:effectLst/>
                        </a:rPr>
                        <a:t>Aspen restoration</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1,082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6750237"/>
                  </a:ext>
                </a:extLst>
              </a:tr>
              <a:tr h="182880">
                <a:tc>
                  <a:txBody>
                    <a:bodyPr/>
                    <a:lstStyle/>
                    <a:p>
                      <a:pPr marL="0" marR="0">
                        <a:lnSpc>
                          <a:spcPct val="107000"/>
                        </a:lnSpc>
                        <a:spcBef>
                          <a:spcPts val="0"/>
                        </a:spcBef>
                        <a:spcAft>
                          <a:spcPts val="0"/>
                        </a:spcAft>
                      </a:pPr>
                      <a:r>
                        <a:rPr lang="en-US" sz="1200" b="0" dirty="0">
                          <a:solidFill>
                            <a:schemeClr val="tx1"/>
                          </a:solidFill>
                          <a:effectLst/>
                        </a:rPr>
                        <a:t>Aspen restoration, prescribed burning</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solidFill>
                            <a:schemeClr val="tx1"/>
                          </a:solidFill>
                          <a:effectLst/>
                        </a:rPr>
                        <a:t>1,233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4988691"/>
                  </a:ext>
                </a:extLst>
              </a:tr>
              <a:tr h="182880">
                <a:tc>
                  <a:txBody>
                    <a:bodyPr/>
                    <a:lstStyle/>
                    <a:p>
                      <a:pPr algn="r"/>
                      <a:r>
                        <a:rPr lang="en-US" sz="1200" dirty="0">
                          <a:solidFill>
                            <a:schemeClr val="tx1"/>
                          </a:solidFill>
                        </a:rPr>
                        <a:t>Total project acres</a:t>
                      </a:r>
                    </a:p>
                  </a:txBody>
                  <a:tcPr anchor="ctr"/>
                </a:tc>
                <a:tc>
                  <a:txBody>
                    <a:bodyPr/>
                    <a:lstStyle/>
                    <a:p>
                      <a:pPr marL="0" marR="0" algn="ctr">
                        <a:lnSpc>
                          <a:spcPct val="107000"/>
                        </a:lnSpc>
                        <a:spcBef>
                          <a:spcPts val="0"/>
                        </a:spcBef>
                        <a:spcAft>
                          <a:spcPts val="0"/>
                        </a:spcAft>
                      </a:pPr>
                      <a:r>
                        <a:rPr lang="en-US" sz="1200" b="1" dirty="0">
                          <a:solidFill>
                            <a:schemeClr val="tx1"/>
                          </a:solidFill>
                          <a:effectLst/>
                        </a:rPr>
                        <a:t>101,176</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818363"/>
                  </a:ext>
                </a:extLst>
              </a:tr>
            </a:tbl>
          </a:graphicData>
        </a:graphic>
      </p:graphicFrame>
      <p:sp>
        <p:nvSpPr>
          <p:cNvPr id="15" name="Title 2">
            <a:extLst>
              <a:ext uri="{FF2B5EF4-FFF2-40B4-BE49-F238E27FC236}">
                <a16:creationId xmlns:a16="http://schemas.microsoft.com/office/drawing/2014/main" id="{AB0883D0-F5FC-4A7D-B2E0-F13F56B14924}"/>
              </a:ext>
            </a:extLst>
          </p:cNvPr>
          <p:cNvSpPr>
            <a:spLocks noGrp="1"/>
          </p:cNvSpPr>
          <p:nvPr>
            <p:ph type="title"/>
          </p:nvPr>
        </p:nvSpPr>
        <p:spPr>
          <a:xfrm>
            <a:off x="133150" y="547658"/>
            <a:ext cx="3657600" cy="1169786"/>
          </a:xfrm>
        </p:spPr>
        <p:txBody>
          <a:bodyPr>
            <a:normAutofit/>
          </a:bodyPr>
          <a:lstStyle/>
          <a:p>
            <a:r>
              <a:rPr lang="en-US" sz="3200" b="1" dirty="0">
                <a:solidFill>
                  <a:schemeClr val="tx1"/>
                </a:solidFill>
                <a:latin typeface="+mj-lt"/>
              </a:rPr>
              <a:t>Proposed treatment activities</a:t>
            </a:r>
            <a:endParaRPr lang="en-US" sz="2000" dirty="0">
              <a:solidFill>
                <a:schemeClr val="tx1"/>
              </a:solidFill>
            </a:endParaRPr>
          </a:p>
        </p:txBody>
      </p:sp>
      <p:pic>
        <p:nvPicPr>
          <p:cNvPr id="17" name="Picture 16">
            <a:extLst>
              <a:ext uri="{FF2B5EF4-FFF2-40B4-BE49-F238E27FC236}">
                <a16:creationId xmlns:a16="http://schemas.microsoft.com/office/drawing/2014/main" id="{3BEBF2E7-26C5-4597-A392-3A2F7E9D6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320039"/>
            <a:ext cx="8046720" cy="6217922"/>
          </a:xfrm>
          <a:prstGeom prst="rect">
            <a:avLst/>
          </a:prstGeom>
        </p:spPr>
      </p:pic>
    </p:spTree>
    <p:extLst>
      <p:ext uri="{BB962C8B-B14F-4D97-AF65-F5344CB8AC3E}">
        <p14:creationId xmlns:p14="http://schemas.microsoft.com/office/powerpoint/2010/main" val="422950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BBF6B-BFBB-4C76-B312-2657CD3A8996}"/>
              </a:ext>
            </a:extLst>
          </p:cNvPr>
          <p:cNvSpPr>
            <a:spLocks noGrp="1"/>
          </p:cNvSpPr>
          <p:nvPr>
            <p:ph type="title"/>
          </p:nvPr>
        </p:nvSpPr>
        <p:spPr/>
        <p:txBody>
          <a:bodyPr>
            <a:normAutofit/>
          </a:bodyPr>
          <a:lstStyle/>
          <a:p>
            <a:r>
              <a:rPr lang="en-US" sz="3600" b="1" dirty="0"/>
              <a:t>Proposed treatment area prioritization framework</a:t>
            </a:r>
          </a:p>
        </p:txBody>
      </p:sp>
      <p:sp>
        <p:nvSpPr>
          <p:cNvPr id="3" name="Content Placeholder 2">
            <a:extLst>
              <a:ext uri="{FF2B5EF4-FFF2-40B4-BE49-F238E27FC236}">
                <a16:creationId xmlns:a16="http://schemas.microsoft.com/office/drawing/2014/main" id="{B970C1A3-2482-4C47-9843-35CBBF212AA3}"/>
              </a:ext>
            </a:extLst>
          </p:cNvPr>
          <p:cNvSpPr>
            <a:spLocks noGrp="1"/>
          </p:cNvSpPr>
          <p:nvPr>
            <p:ph idx="1"/>
          </p:nvPr>
        </p:nvSpPr>
        <p:spPr>
          <a:xfrm>
            <a:off x="1290918" y="1845734"/>
            <a:ext cx="9511553" cy="4023360"/>
          </a:xfrm>
        </p:spPr>
        <p:txBody>
          <a:bodyPr>
            <a:normAutofit lnSpcReduction="10000"/>
          </a:bodyPr>
          <a:lstStyle/>
          <a:p>
            <a:pPr>
              <a:buClrTx/>
              <a:buFont typeface="Arial" panose="020B0604020202020204" pitchFamily="34" charset="0"/>
              <a:buChar char="•"/>
            </a:pPr>
            <a:r>
              <a:rPr lang="en-US" sz="2400" dirty="0"/>
              <a:t>  </a:t>
            </a:r>
            <a:r>
              <a:rPr lang="en-US" sz="2400" b="1" dirty="0"/>
              <a:t>Mechanical fuels reduction</a:t>
            </a:r>
            <a:r>
              <a:rPr lang="en-US" sz="2400" dirty="0"/>
              <a:t>: refer to handout 07 (e.g., WUI, wildfire risk, LiDAR-derived canopy and ladder fuel metrics).</a:t>
            </a:r>
          </a:p>
          <a:p>
            <a:pPr>
              <a:buClrTx/>
              <a:buFont typeface="Arial" panose="020B0604020202020204" pitchFamily="34" charset="0"/>
              <a:buChar char="•"/>
            </a:pPr>
            <a:r>
              <a:rPr lang="en-US" sz="2400" b="1" dirty="0"/>
              <a:t>  Hand thinning</a:t>
            </a:r>
            <a:r>
              <a:rPr lang="en-US" sz="2400" dirty="0"/>
              <a:t>: prioritization has not occurred, identified anywhere on the district where no other treatment type was proposed. Potentially prioritize based on framework used for MFR.</a:t>
            </a:r>
          </a:p>
          <a:p>
            <a:pPr>
              <a:buClrTx/>
              <a:buFont typeface="Arial" panose="020B0604020202020204" pitchFamily="34" charset="0"/>
              <a:buChar char="•"/>
            </a:pPr>
            <a:r>
              <a:rPr lang="en-US" sz="2400" dirty="0"/>
              <a:t>  </a:t>
            </a:r>
            <a:r>
              <a:rPr lang="en-US" sz="2400" b="1" dirty="0"/>
              <a:t>Prescribed burning</a:t>
            </a:r>
            <a:r>
              <a:rPr lang="en-US" sz="2400" dirty="0"/>
              <a:t>: FS specialist direction.</a:t>
            </a:r>
          </a:p>
          <a:p>
            <a:pPr>
              <a:buClrTx/>
              <a:buFont typeface="Arial" panose="020B0604020202020204" pitchFamily="34" charset="0"/>
              <a:buChar char="•"/>
            </a:pPr>
            <a:r>
              <a:rPr lang="en-US" sz="2400" b="1" dirty="0"/>
              <a:t>  Aspen restoration</a:t>
            </a:r>
            <a:r>
              <a:rPr lang="en-US" sz="2400" dirty="0"/>
              <a:t>: FS specialists identified approximate stand locations using spatial analyses and expert knowledge. (Note: spatial and field-based aspen assessment on the district to occur pending WCB grant award).</a:t>
            </a:r>
          </a:p>
          <a:p>
            <a:pPr marL="0" indent="0">
              <a:buClrTx/>
              <a:buNone/>
            </a:pPr>
            <a:r>
              <a:rPr lang="en-US" sz="2400" dirty="0"/>
              <a:t>*Also, engage with ACCG Planning WG on framework.</a:t>
            </a:r>
            <a:endParaRPr lang="en-US" sz="1800" dirty="0"/>
          </a:p>
        </p:txBody>
      </p:sp>
    </p:spTree>
    <p:extLst>
      <p:ext uri="{BB962C8B-B14F-4D97-AF65-F5344CB8AC3E}">
        <p14:creationId xmlns:p14="http://schemas.microsoft.com/office/powerpoint/2010/main" val="133513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88ED416-10E6-4E52-98C8-BE104A5A53FD}"/>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E4AEE78-74BA-4465-B5ED-4DCDB84DE6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29" y="130627"/>
            <a:ext cx="4550229" cy="351608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A056D56D-DB12-497D-A350-4363F90A356A}"/>
              </a:ext>
            </a:extLst>
          </p:cNvPr>
          <p:cNvSpPr txBox="1"/>
          <p:nvPr/>
        </p:nvSpPr>
        <p:spPr>
          <a:xfrm>
            <a:off x="3820885" y="2529504"/>
            <a:ext cx="1316835" cy="400110"/>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b="1" dirty="0">
                <a:solidFill>
                  <a:schemeClr val="tx1"/>
                </a:solidFill>
              </a:rPr>
              <a:t>WUI zones</a:t>
            </a:r>
          </a:p>
        </p:txBody>
      </p:sp>
      <p:sp>
        <p:nvSpPr>
          <p:cNvPr id="13" name="TextBox 12">
            <a:extLst>
              <a:ext uri="{FF2B5EF4-FFF2-40B4-BE49-F238E27FC236}">
                <a16:creationId xmlns:a16="http://schemas.microsoft.com/office/drawing/2014/main" id="{51131D00-7F67-4558-AC44-4B77A0B7C3C3}"/>
              </a:ext>
            </a:extLst>
          </p:cNvPr>
          <p:cNvSpPr txBox="1"/>
          <p:nvPr/>
        </p:nvSpPr>
        <p:spPr>
          <a:xfrm>
            <a:off x="9214659" y="5328490"/>
            <a:ext cx="2518894" cy="93871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*Note: LiDAR products still pending from UW, Forest Resilience Lab: % canopy cover by stratum (1-2m, 2-4m, 4-8m), canopy base height, basal area, TAOs per hectare, resilience departure index.</a:t>
            </a:r>
            <a:endParaRPr lang="en-US" sz="1100" dirty="0"/>
          </a:p>
        </p:txBody>
      </p:sp>
      <p:pic>
        <p:nvPicPr>
          <p:cNvPr id="15" name="Picture 14">
            <a:extLst>
              <a:ext uri="{FF2B5EF4-FFF2-40B4-BE49-F238E27FC236}">
                <a16:creationId xmlns:a16="http://schemas.microsoft.com/office/drawing/2014/main" id="{D2B0862D-9A98-4610-8AF4-C9A1E523E6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1172" y="130628"/>
            <a:ext cx="4550229" cy="3516085"/>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06905302-5C2B-4989-8382-921A19882816}"/>
              </a:ext>
            </a:extLst>
          </p:cNvPr>
          <p:cNvSpPr txBox="1"/>
          <p:nvPr/>
        </p:nvSpPr>
        <p:spPr>
          <a:xfrm>
            <a:off x="9214659" y="2375616"/>
            <a:ext cx="1926770" cy="707886"/>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chemeClr val="tx1"/>
                </a:solidFill>
              </a:rPr>
              <a:t>Percent canopy cover (LiDAR)</a:t>
            </a:r>
          </a:p>
        </p:txBody>
      </p:sp>
      <p:pic>
        <p:nvPicPr>
          <p:cNvPr id="22" name="Picture 21">
            <a:extLst>
              <a:ext uri="{FF2B5EF4-FFF2-40B4-BE49-F238E27FC236}">
                <a16:creationId xmlns:a16="http://schemas.microsoft.com/office/drawing/2014/main" id="{F35D4780-AB90-4908-A9D8-AEFEE3BDF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0885" y="3189516"/>
            <a:ext cx="4550227" cy="3516085"/>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38EB4A97-9844-48F4-AC60-E87749355043}"/>
              </a:ext>
            </a:extLst>
          </p:cNvPr>
          <p:cNvSpPr txBox="1"/>
          <p:nvPr/>
        </p:nvSpPr>
        <p:spPr>
          <a:xfrm>
            <a:off x="6342075" y="5597794"/>
            <a:ext cx="1738296" cy="400110"/>
          </a:xfrm>
          <a:prstGeom prst="rect">
            <a:avLst/>
          </a:prstGeom>
          <a:solidFill>
            <a:schemeClr val="bg1"/>
          </a:solidFill>
          <a:ln>
            <a:solidFill>
              <a:schemeClr val="bg1"/>
            </a:solidFill>
          </a:ln>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2000" b="1" dirty="0">
                <a:solidFill>
                  <a:schemeClr val="tx1"/>
                </a:solidFill>
              </a:rPr>
              <a:t>High risk areas</a:t>
            </a:r>
          </a:p>
        </p:txBody>
      </p:sp>
    </p:spTree>
    <p:extLst>
      <p:ext uri="{BB962C8B-B14F-4D97-AF65-F5344CB8AC3E}">
        <p14:creationId xmlns:p14="http://schemas.microsoft.com/office/powerpoint/2010/main" val="3896107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CC051-6D32-43F9-939A-F6CF918C3A8D}"/>
              </a:ext>
            </a:extLst>
          </p:cNvPr>
          <p:cNvSpPr>
            <a:spLocks noGrp="1"/>
          </p:cNvSpPr>
          <p:nvPr>
            <p:ph type="title"/>
          </p:nvPr>
        </p:nvSpPr>
        <p:spPr/>
        <p:txBody>
          <a:bodyPr/>
          <a:lstStyle/>
          <a:p>
            <a:r>
              <a:rPr lang="en-US" dirty="0"/>
              <a:t>Schedule</a:t>
            </a:r>
          </a:p>
        </p:txBody>
      </p:sp>
      <p:graphicFrame>
        <p:nvGraphicFramePr>
          <p:cNvPr id="7" name="Content Placeholder 6">
            <a:extLst>
              <a:ext uri="{FF2B5EF4-FFF2-40B4-BE49-F238E27FC236}">
                <a16:creationId xmlns:a16="http://schemas.microsoft.com/office/drawing/2014/main" id="{DFD46274-356B-4809-A464-98DE4859D450}"/>
              </a:ext>
            </a:extLst>
          </p:cNvPr>
          <p:cNvGraphicFramePr>
            <a:graphicFrameLocks noGrp="1"/>
          </p:cNvGraphicFramePr>
          <p:nvPr>
            <p:ph idx="1"/>
            <p:extLst>
              <p:ext uri="{D42A27DB-BD31-4B8C-83A1-F6EECF244321}">
                <p14:modId xmlns:p14="http://schemas.microsoft.com/office/powerpoint/2010/main" val="2093756498"/>
              </p:ext>
            </p:extLst>
          </p:nvPr>
        </p:nvGraphicFramePr>
        <p:xfrm>
          <a:off x="1317413" y="2221555"/>
          <a:ext cx="9618133" cy="2743200"/>
        </p:xfrm>
        <a:graphic>
          <a:graphicData uri="http://schemas.openxmlformats.org/drawingml/2006/table">
            <a:tbl>
              <a:tblPr firstRow="1" firstCol="1" bandRow="1">
                <a:tableStyleId>{69012ECD-51FC-41F1-AA8D-1B2483CD663E}</a:tableStyleId>
              </a:tblPr>
              <a:tblGrid>
                <a:gridCol w="5943600">
                  <a:extLst>
                    <a:ext uri="{9D8B030D-6E8A-4147-A177-3AD203B41FA5}">
                      <a16:colId xmlns:a16="http://schemas.microsoft.com/office/drawing/2014/main" val="1836091382"/>
                    </a:ext>
                  </a:extLst>
                </a:gridCol>
                <a:gridCol w="3674533">
                  <a:extLst>
                    <a:ext uri="{9D8B030D-6E8A-4147-A177-3AD203B41FA5}">
                      <a16:colId xmlns:a16="http://schemas.microsoft.com/office/drawing/2014/main" val="559408170"/>
                    </a:ext>
                  </a:extLst>
                </a:gridCol>
              </a:tblGrid>
              <a:tr h="0">
                <a:tc>
                  <a:txBody>
                    <a:bodyPr/>
                    <a:lstStyle/>
                    <a:p>
                      <a:pPr marL="0" marR="0" algn="l">
                        <a:spcBef>
                          <a:spcPts val="0"/>
                        </a:spcBef>
                        <a:spcAft>
                          <a:spcPts val="0"/>
                        </a:spcAft>
                      </a:pPr>
                      <a:r>
                        <a:rPr lang="en-US" sz="1800" b="1" dirty="0">
                          <a:solidFill>
                            <a:schemeClr val="tx1"/>
                          </a:solidFill>
                          <a:effectLst/>
                          <a:latin typeface="+mj-lt"/>
                        </a:rPr>
                        <a:t>PHASE 1 TASKS</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b="1" dirty="0">
                          <a:solidFill>
                            <a:schemeClr val="tx1"/>
                          </a:solidFill>
                          <a:effectLst/>
                          <a:latin typeface="+mj-lt"/>
                        </a:rPr>
                        <a:t>TIMELINE</a:t>
                      </a:r>
                      <a:endParaRPr lang="en-US" sz="18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8070877"/>
                  </a:ext>
                </a:extLst>
              </a:tr>
              <a:tr h="0">
                <a:tc>
                  <a:txBody>
                    <a:bodyPr/>
                    <a:lstStyle/>
                    <a:p>
                      <a:pPr marL="0" marR="0">
                        <a:spcBef>
                          <a:spcPts val="0"/>
                        </a:spcBef>
                        <a:spcAft>
                          <a:spcPts val="0"/>
                        </a:spcAft>
                      </a:pPr>
                      <a:r>
                        <a:rPr lang="en-US" sz="1600" b="0" dirty="0">
                          <a:effectLst/>
                          <a:latin typeface="+mj-lt"/>
                        </a:rPr>
                        <a:t>Finalize Proposed Action and Treatment Area Maps for Public Scoping</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March 25, 2022</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8458108"/>
                  </a:ext>
                </a:extLst>
              </a:tr>
              <a:tr h="0">
                <a:tc>
                  <a:txBody>
                    <a:bodyPr/>
                    <a:lstStyle/>
                    <a:p>
                      <a:pPr marL="0" marR="0">
                        <a:spcBef>
                          <a:spcPts val="0"/>
                        </a:spcBef>
                        <a:spcAft>
                          <a:spcPts val="0"/>
                        </a:spcAft>
                      </a:pPr>
                      <a:r>
                        <a:rPr lang="en-US" sz="1600" b="0" dirty="0">
                          <a:effectLst/>
                          <a:latin typeface="+mj-lt"/>
                        </a:rPr>
                        <a:t>Public Scoping</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April 15 to May 15, 2022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8454189"/>
                  </a:ext>
                </a:extLst>
              </a:tr>
              <a:tr h="0">
                <a:tc>
                  <a:txBody>
                    <a:bodyPr/>
                    <a:lstStyle/>
                    <a:p>
                      <a:pPr marL="0" marR="0">
                        <a:spcBef>
                          <a:spcPts val="0"/>
                        </a:spcBef>
                        <a:spcAft>
                          <a:spcPts val="0"/>
                        </a:spcAft>
                      </a:pPr>
                      <a:r>
                        <a:rPr lang="en-US" sz="1600" b="0" dirty="0">
                          <a:effectLst/>
                          <a:latin typeface="+mj-lt"/>
                        </a:rPr>
                        <a:t>Sign contracts with resource specialists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May 30, 2022</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857197"/>
                  </a:ext>
                </a:extLst>
              </a:tr>
              <a:tr h="0">
                <a:tc>
                  <a:txBody>
                    <a:bodyPr/>
                    <a:lstStyle/>
                    <a:p>
                      <a:pPr marL="0" marR="0">
                        <a:spcBef>
                          <a:spcPts val="0"/>
                        </a:spcBef>
                        <a:spcAft>
                          <a:spcPts val="0"/>
                        </a:spcAft>
                      </a:pPr>
                      <a:r>
                        <a:rPr lang="en-US" sz="1600" b="0" dirty="0">
                          <a:effectLst/>
                          <a:latin typeface="+mj-lt"/>
                        </a:rPr>
                        <a:t>Initiate archaeological field surveys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June 15, 2022</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314352"/>
                  </a:ext>
                </a:extLst>
              </a:tr>
              <a:tr h="0">
                <a:tc>
                  <a:txBody>
                    <a:bodyPr/>
                    <a:lstStyle/>
                    <a:p>
                      <a:pPr marL="0" marR="0">
                        <a:spcBef>
                          <a:spcPts val="0"/>
                        </a:spcBef>
                        <a:spcAft>
                          <a:spcPts val="0"/>
                        </a:spcAft>
                      </a:pPr>
                      <a:r>
                        <a:rPr lang="en-US" sz="1600" b="0" dirty="0">
                          <a:effectLst/>
                          <a:latin typeface="+mj-lt"/>
                        </a:rPr>
                        <a:t>Compile draft and Final Wildlife Biological Evaluation (BE), Botanical BE and Cultural Resources Reports </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June 1, 2022 to September 1, 2022</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315015"/>
                  </a:ext>
                </a:extLst>
              </a:tr>
              <a:tr h="0">
                <a:tc>
                  <a:txBody>
                    <a:bodyPr/>
                    <a:lstStyle/>
                    <a:p>
                      <a:pPr marL="0" marR="0">
                        <a:spcBef>
                          <a:spcPts val="0"/>
                        </a:spcBef>
                        <a:spcAft>
                          <a:spcPts val="0"/>
                        </a:spcAft>
                      </a:pPr>
                      <a:r>
                        <a:rPr lang="en-US" sz="1600" b="0" dirty="0">
                          <a:effectLst/>
                          <a:latin typeface="+mj-lt"/>
                          <a:ea typeface="Calibri" panose="020F0502020204030204" pitchFamily="34" charset="0"/>
                          <a:cs typeface="Times New Roman" panose="02020603050405020304" pitchFamily="18" charset="0"/>
                        </a:rPr>
                        <a:t>Achieve consensus support from ACCG*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ea typeface="Calibri" panose="020F0502020204030204" pitchFamily="34" charset="0"/>
                          <a:cs typeface="Times New Roman" panose="02020603050405020304" pitchFamily="18" charset="0"/>
                        </a:rPr>
                        <a:t>September 21, 2022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072710"/>
                  </a:ext>
                </a:extLst>
              </a:tr>
              <a:tr h="0">
                <a:tc>
                  <a:txBody>
                    <a:bodyPr/>
                    <a:lstStyle/>
                    <a:p>
                      <a:pPr marL="0" marR="0">
                        <a:spcBef>
                          <a:spcPts val="0"/>
                        </a:spcBef>
                        <a:spcAft>
                          <a:spcPts val="0"/>
                        </a:spcAft>
                      </a:pPr>
                      <a:r>
                        <a:rPr lang="en-US" sz="1600" b="0" dirty="0">
                          <a:effectLst/>
                          <a:latin typeface="+mj-lt"/>
                        </a:rPr>
                        <a:t>If Categorical Exclusion/Decision Memo and CEQA CE Notice of Exemption</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Execute October 2022 to December 2022</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8005555"/>
                  </a:ext>
                </a:extLst>
              </a:tr>
              <a:tr h="274320">
                <a:tc>
                  <a:txBody>
                    <a:bodyPr/>
                    <a:lstStyle/>
                    <a:p>
                      <a:pPr marL="0" marR="0">
                        <a:spcBef>
                          <a:spcPts val="0"/>
                        </a:spcBef>
                        <a:spcAft>
                          <a:spcPts val="0"/>
                        </a:spcAft>
                      </a:pPr>
                      <a:r>
                        <a:rPr lang="en-US" sz="1600" b="0" dirty="0">
                          <a:effectLst/>
                          <a:latin typeface="+mj-lt"/>
                        </a:rPr>
                        <a:t>If Environmental Assessment/Decision Notice</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0" dirty="0">
                          <a:effectLst/>
                          <a:latin typeface="+mj-lt"/>
                        </a:rPr>
                        <a:t>Execute March 1, 2023</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8040757"/>
                  </a:ext>
                </a:extLst>
              </a:tr>
            </a:tbl>
          </a:graphicData>
        </a:graphic>
      </p:graphicFrame>
      <p:sp>
        <p:nvSpPr>
          <p:cNvPr id="4" name="TextBox 3">
            <a:extLst>
              <a:ext uri="{FF2B5EF4-FFF2-40B4-BE49-F238E27FC236}">
                <a16:creationId xmlns:a16="http://schemas.microsoft.com/office/drawing/2014/main" id="{3CC3936E-FCEE-44F0-93E7-38451907BDB2}"/>
              </a:ext>
            </a:extLst>
          </p:cNvPr>
          <p:cNvSpPr txBox="1"/>
          <p:nvPr/>
        </p:nvSpPr>
        <p:spPr>
          <a:xfrm>
            <a:off x="1317413" y="5141173"/>
            <a:ext cx="6537046" cy="307777"/>
          </a:xfrm>
          <a:prstGeom prst="rect">
            <a:avLst/>
          </a:prstGeom>
          <a:noFill/>
        </p:spPr>
        <p:txBody>
          <a:bodyPr wrap="none" rtlCol="0">
            <a:spAutoFit/>
          </a:bodyPr>
          <a:lstStyle/>
          <a:p>
            <a:r>
              <a:rPr lang="en-US" sz="1400" dirty="0">
                <a:latin typeface="+mj-lt"/>
              </a:rPr>
              <a:t>*: Continued engagement with ACCG Planning Work Group on Phase 1 prior to this date.</a:t>
            </a:r>
          </a:p>
        </p:txBody>
      </p:sp>
    </p:spTree>
    <p:extLst>
      <p:ext uri="{BB962C8B-B14F-4D97-AF65-F5344CB8AC3E}">
        <p14:creationId xmlns:p14="http://schemas.microsoft.com/office/powerpoint/2010/main" val="1323268129"/>
      </p:ext>
    </p:extLst>
  </p:cSld>
  <p:clrMapOvr>
    <a:masterClrMapping/>
  </p:clrMapOvr>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10155</TotalTime>
  <Words>740</Words>
  <Application>Microsoft Office PowerPoint</Application>
  <PresentationFormat>Widescreen</PresentationFormat>
  <Paragraphs>76</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Light</vt:lpstr>
      <vt:lpstr>Courier New</vt:lpstr>
      <vt:lpstr>Wingdings</vt:lpstr>
      <vt:lpstr>Retrospect</vt:lpstr>
      <vt:lpstr>UMRWA Forest Projects Plan</vt:lpstr>
      <vt:lpstr>Purpose of today’s discussion</vt:lpstr>
      <vt:lpstr>ACCG Feedback</vt:lpstr>
      <vt:lpstr>Proposed project area = 101,176 ac</vt:lpstr>
      <vt:lpstr>Proposed treatment activities</vt:lpstr>
      <vt:lpstr>Proposed treatment area prioritization framework</vt:lpstr>
      <vt:lpstr>PowerPoint Presentation</vt:lpstr>
      <vt:lpstr>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ACCG Planning WG Mapping Exercise</dc:title>
  <dc:creator>Megan Layhee</dc:creator>
  <cp:lastModifiedBy>Megan Layhee</cp:lastModifiedBy>
  <cp:revision>71</cp:revision>
  <dcterms:created xsi:type="dcterms:W3CDTF">2021-08-24T23:05:28Z</dcterms:created>
  <dcterms:modified xsi:type="dcterms:W3CDTF">2022-03-23T04:14:22Z</dcterms:modified>
</cp:coreProperties>
</file>