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77" r:id="rId3"/>
    <p:sldId id="257" r:id="rId4"/>
    <p:sldId id="271" r:id="rId5"/>
    <p:sldId id="276" r:id="rId6"/>
    <p:sldId id="270" r:id="rId7"/>
    <p:sldId id="272" r:id="rId8"/>
    <p:sldId id="274"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39" autoAdjust="0"/>
  </p:normalViewPr>
  <p:slideViewPr>
    <p:cSldViewPr snapToGrid="0">
      <p:cViewPr varScale="1">
        <p:scale>
          <a:sx n="80" d="100"/>
          <a:sy n="80" d="100"/>
        </p:scale>
        <p:origin x="73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6375C-CE74-4E72-8326-C31DD5943658}"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47976-1A49-4ED1-9BB2-20CA2518B527}" type="slidenum">
              <a:rPr lang="en-US" smtClean="0"/>
              <a:t>‹#›</a:t>
            </a:fld>
            <a:endParaRPr lang="en-US"/>
          </a:p>
        </p:txBody>
      </p:sp>
    </p:spTree>
    <p:extLst>
      <p:ext uri="{BB962C8B-B14F-4D97-AF65-F5344CB8AC3E}">
        <p14:creationId xmlns:p14="http://schemas.microsoft.com/office/powerpoint/2010/main" val="408694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7976-1A49-4ED1-9BB2-20CA2518B527}" type="slidenum">
              <a:rPr lang="en-US" smtClean="0"/>
              <a:t>1</a:t>
            </a:fld>
            <a:endParaRPr lang="en-US"/>
          </a:p>
        </p:txBody>
      </p:sp>
    </p:spTree>
    <p:extLst>
      <p:ext uri="{BB962C8B-B14F-4D97-AF65-F5344CB8AC3E}">
        <p14:creationId xmlns:p14="http://schemas.microsoft.com/office/powerpoint/2010/main" val="109269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few years conditions seemed to have accelerated bad wildfire outcomes </a:t>
            </a:r>
          </a:p>
          <a:p>
            <a:endParaRPr lang="en-US" dirty="0"/>
          </a:p>
          <a:p>
            <a:r>
              <a:rPr lang="en-US" dirty="0"/>
              <a:t>National, regional, state, and local level efforts to ramp up pace and scale: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National Cohesive Wildland Fire Management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Forest Service Wildfire Crisis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California’s Wildfire And Forest Resilience Action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California Stewardship Agreement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California Fire MOU</a:t>
            </a:r>
            <a:endParaRPr lang="en-US" dirty="0"/>
          </a:p>
          <a:p>
            <a:endParaRPr lang="en-US" dirty="0"/>
          </a:p>
          <a:p>
            <a:r>
              <a:rPr lang="en-US" dirty="0"/>
              <a:t>How many more similar fire seasons can the forests take?</a:t>
            </a:r>
          </a:p>
          <a:p>
            <a:endParaRPr lang="en-US" dirty="0"/>
          </a:p>
          <a:p>
            <a:r>
              <a:rPr lang="en-US" dirty="0"/>
              <a:t>Big fast fires. Millions of trees killed by drought and beetles within a few years. We must act fast and act big—commensurate with the threat</a:t>
            </a:r>
          </a:p>
        </p:txBody>
      </p:sp>
      <p:sp>
        <p:nvSpPr>
          <p:cNvPr id="4" name="Slide Number Placeholder 3"/>
          <p:cNvSpPr>
            <a:spLocks noGrp="1"/>
          </p:cNvSpPr>
          <p:nvPr>
            <p:ph type="sldNum" sz="quarter" idx="5"/>
          </p:nvPr>
        </p:nvSpPr>
        <p:spPr/>
        <p:txBody>
          <a:bodyPr/>
          <a:lstStyle/>
          <a:p>
            <a:fld id="{DE047976-1A49-4ED1-9BB2-20CA2518B527}" type="slidenum">
              <a:rPr lang="en-US" smtClean="0"/>
              <a:t>2</a:t>
            </a:fld>
            <a:endParaRPr lang="en-US"/>
          </a:p>
        </p:txBody>
      </p:sp>
    </p:spTree>
    <p:extLst>
      <p:ext uri="{BB962C8B-B14F-4D97-AF65-F5344CB8AC3E}">
        <p14:creationId xmlns:p14="http://schemas.microsoft.com/office/powerpoint/2010/main" val="328428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asks us to first perceive the desired end state—what is a resilient ENF?</a:t>
            </a:r>
          </a:p>
          <a:p>
            <a:endParaRPr lang="en-US" dirty="0"/>
          </a:p>
          <a:p>
            <a:r>
              <a:rPr lang="en-US" dirty="0"/>
              <a:t>The constraints are still there, </a:t>
            </a:r>
          </a:p>
          <a:p>
            <a:endParaRPr lang="en-US" dirty="0"/>
          </a:p>
          <a:p>
            <a:r>
              <a:rPr lang="en-US" dirty="0"/>
              <a:t>The main points is to first see the desired end states. Find way to work thru the constraints to get the end state</a:t>
            </a:r>
          </a:p>
          <a:p>
            <a:endParaRPr lang="en-US" dirty="0"/>
          </a:p>
          <a:p>
            <a:r>
              <a:rPr lang="en-US" dirty="0"/>
              <a:t>Many of the dots we need to connect have areas with constraints in between them.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047976-1A49-4ED1-9BB2-20CA2518B527}" type="slidenum">
              <a:rPr lang="en-US" smtClean="0"/>
              <a:t>3</a:t>
            </a:fld>
            <a:endParaRPr lang="en-US"/>
          </a:p>
        </p:txBody>
      </p:sp>
    </p:spTree>
    <p:extLst>
      <p:ext uri="{BB962C8B-B14F-4D97-AF65-F5344CB8AC3E}">
        <p14:creationId xmlns:p14="http://schemas.microsoft.com/office/powerpoint/2010/main" val="292543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vision statement from the draft</a:t>
            </a:r>
          </a:p>
        </p:txBody>
      </p:sp>
      <p:sp>
        <p:nvSpPr>
          <p:cNvPr id="4" name="Slide Number Placeholder 3"/>
          <p:cNvSpPr>
            <a:spLocks noGrp="1"/>
          </p:cNvSpPr>
          <p:nvPr>
            <p:ph type="sldNum" sz="quarter" idx="5"/>
          </p:nvPr>
        </p:nvSpPr>
        <p:spPr/>
        <p:txBody>
          <a:bodyPr/>
          <a:lstStyle/>
          <a:p>
            <a:fld id="{DE047976-1A49-4ED1-9BB2-20CA2518B527}" type="slidenum">
              <a:rPr lang="en-US" smtClean="0"/>
              <a:t>4</a:t>
            </a:fld>
            <a:endParaRPr lang="en-US"/>
          </a:p>
        </p:txBody>
      </p:sp>
    </p:spTree>
    <p:extLst>
      <p:ext uri="{BB962C8B-B14F-4D97-AF65-F5344CB8AC3E}">
        <p14:creationId xmlns:p14="http://schemas.microsoft.com/office/powerpoint/2010/main" val="398385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pasted from the current draft strategy</a:t>
            </a:r>
          </a:p>
          <a:p>
            <a:endParaRPr lang="en-US" dirty="0"/>
          </a:p>
          <a:p>
            <a:r>
              <a:rPr lang="en-US" dirty="0"/>
              <a:t>Early comments suggest we tie the goals to the TCSI 10 pillars of resilience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refine the objectives so that progress toward goal achievement can be measured</a:t>
            </a:r>
          </a:p>
          <a:p>
            <a:endParaRPr lang="en-US" dirty="0"/>
          </a:p>
        </p:txBody>
      </p:sp>
      <p:sp>
        <p:nvSpPr>
          <p:cNvPr id="4" name="Slide Number Placeholder 3"/>
          <p:cNvSpPr>
            <a:spLocks noGrp="1"/>
          </p:cNvSpPr>
          <p:nvPr>
            <p:ph type="sldNum" sz="quarter" idx="5"/>
          </p:nvPr>
        </p:nvSpPr>
        <p:spPr/>
        <p:txBody>
          <a:bodyPr/>
          <a:lstStyle/>
          <a:p>
            <a:fld id="{DE047976-1A49-4ED1-9BB2-20CA2518B527}" type="slidenum">
              <a:rPr lang="en-US" smtClean="0"/>
              <a:t>5</a:t>
            </a:fld>
            <a:endParaRPr lang="en-US"/>
          </a:p>
        </p:txBody>
      </p:sp>
    </p:spTree>
    <p:extLst>
      <p:ext uri="{BB962C8B-B14F-4D97-AF65-F5344CB8AC3E}">
        <p14:creationId xmlns:p14="http://schemas.microsoft.com/office/powerpoint/2010/main" val="103189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related to 10 pillars </a:t>
            </a:r>
          </a:p>
          <a:p>
            <a:pPr marL="171450" indent="-171450">
              <a:buFont typeface="Arial" panose="020B0604020202020204" pitchFamily="34" charset="0"/>
              <a:buChar char="•"/>
            </a:pPr>
            <a:r>
              <a:rPr lang="en-US" dirty="0"/>
              <a:t>All 10? ---TBD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Once we get goals aligned with the pillars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Then refine the objectives so that progress toward goal achievement can be measured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Using best available science and data –TCSI, ACCEL, which have metrics for the pillars</a:t>
            </a:r>
          </a:p>
        </p:txBody>
      </p:sp>
      <p:sp>
        <p:nvSpPr>
          <p:cNvPr id="4" name="Slide Number Placeholder 3"/>
          <p:cNvSpPr>
            <a:spLocks noGrp="1"/>
          </p:cNvSpPr>
          <p:nvPr>
            <p:ph type="sldNum" sz="quarter" idx="5"/>
          </p:nvPr>
        </p:nvSpPr>
        <p:spPr/>
        <p:txBody>
          <a:bodyPr/>
          <a:lstStyle/>
          <a:p>
            <a:fld id="{DE047976-1A49-4ED1-9BB2-20CA2518B527}" type="slidenum">
              <a:rPr lang="en-US" smtClean="0"/>
              <a:t>6</a:t>
            </a:fld>
            <a:endParaRPr lang="en-US"/>
          </a:p>
        </p:txBody>
      </p:sp>
    </p:spTree>
    <p:extLst>
      <p:ext uri="{BB962C8B-B14F-4D97-AF65-F5344CB8AC3E}">
        <p14:creationId xmlns:p14="http://schemas.microsoft.com/office/powerpoint/2010/main" val="103189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Resilience blocks are planning units</a:t>
            </a:r>
          </a:p>
          <a:p>
            <a:endParaRPr lang="en-US" dirty="0"/>
          </a:p>
          <a:p>
            <a:r>
              <a:rPr lang="en-US" dirty="0"/>
              <a:t>PODS are potential operational delineations—strategically containerize the landscape (fire, </a:t>
            </a:r>
            <a:r>
              <a:rPr lang="en-US" dirty="0" err="1"/>
              <a:t>rx</a:t>
            </a:r>
            <a:r>
              <a:rPr lang="en-US" dirty="0"/>
              <a:t>, conditions, values)</a:t>
            </a:r>
          </a:p>
          <a:p>
            <a:endParaRPr lang="en-US" dirty="0"/>
          </a:p>
          <a:p>
            <a:r>
              <a:rPr lang="en-US" dirty="0"/>
              <a:t>The strategy is high-level and general. The implementation plans will give the details</a:t>
            </a:r>
          </a:p>
          <a:p>
            <a:endParaRPr lang="en-US" dirty="0"/>
          </a:p>
          <a:p>
            <a:r>
              <a:rPr lang="en-US" dirty="0"/>
              <a:t>All actions are based on sound risk-based management</a:t>
            </a:r>
          </a:p>
          <a:p>
            <a:endParaRPr lang="en-US" dirty="0"/>
          </a:p>
          <a:p>
            <a:r>
              <a:rPr lang="en-US" dirty="0"/>
              <a:t>We understand without help, we cannot do it with what we currently have—people, equipment, partners, funding</a:t>
            </a:r>
          </a:p>
          <a:p>
            <a:endParaRPr lang="en-US" dirty="0"/>
          </a:p>
          <a:p>
            <a:r>
              <a:rPr lang="en-US" dirty="0"/>
              <a:t>Caldor Fire response actions to consider the forest-wide strategy</a:t>
            </a:r>
          </a:p>
          <a:p>
            <a:endParaRPr lang="en-US" dirty="0"/>
          </a:p>
          <a:p>
            <a:endParaRPr lang="en-US" dirty="0"/>
          </a:p>
        </p:txBody>
      </p:sp>
      <p:sp>
        <p:nvSpPr>
          <p:cNvPr id="4" name="Slide Number Placeholder 3"/>
          <p:cNvSpPr>
            <a:spLocks noGrp="1"/>
          </p:cNvSpPr>
          <p:nvPr>
            <p:ph type="sldNum" sz="quarter" idx="5"/>
          </p:nvPr>
        </p:nvSpPr>
        <p:spPr/>
        <p:txBody>
          <a:bodyPr/>
          <a:lstStyle/>
          <a:p>
            <a:fld id="{DE047976-1A49-4ED1-9BB2-20CA2518B527}" type="slidenum">
              <a:rPr lang="en-US" smtClean="0"/>
              <a:t>7</a:t>
            </a:fld>
            <a:endParaRPr lang="en-US"/>
          </a:p>
        </p:txBody>
      </p:sp>
    </p:spTree>
    <p:extLst>
      <p:ext uri="{BB962C8B-B14F-4D97-AF65-F5344CB8AC3E}">
        <p14:creationId xmlns:p14="http://schemas.microsoft.com/office/powerpoint/2010/main" val="314014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strategy lays out phases</a:t>
            </a:r>
          </a:p>
          <a:p>
            <a:endParaRPr lang="en-US" dirty="0"/>
          </a:p>
          <a:p>
            <a:r>
              <a:rPr lang="en-US" dirty="0"/>
              <a:t>Start implementing what’s ready</a:t>
            </a:r>
          </a:p>
          <a:p>
            <a:endParaRPr lang="en-US" dirty="0"/>
          </a:p>
          <a:p>
            <a:r>
              <a:rPr lang="en-US" dirty="0"/>
              <a:t>Use science to determine what should be next priority--collaboration</a:t>
            </a:r>
          </a:p>
          <a:p>
            <a:endParaRPr lang="en-US" dirty="0"/>
          </a:p>
          <a:p>
            <a:r>
              <a:rPr lang="en-US" dirty="0"/>
              <a:t>Plan and implement next priorities</a:t>
            </a:r>
          </a:p>
          <a:p>
            <a:endParaRPr lang="en-US" dirty="0"/>
          </a:p>
          <a:p>
            <a:endParaRPr lang="en-US" dirty="0"/>
          </a:p>
        </p:txBody>
      </p:sp>
      <p:sp>
        <p:nvSpPr>
          <p:cNvPr id="4" name="Slide Number Placeholder 3"/>
          <p:cNvSpPr>
            <a:spLocks noGrp="1"/>
          </p:cNvSpPr>
          <p:nvPr>
            <p:ph type="sldNum" sz="quarter" idx="5"/>
          </p:nvPr>
        </p:nvSpPr>
        <p:spPr/>
        <p:txBody>
          <a:bodyPr/>
          <a:lstStyle/>
          <a:p>
            <a:fld id="{DE047976-1A49-4ED1-9BB2-20CA2518B527}" type="slidenum">
              <a:rPr lang="en-US" smtClean="0"/>
              <a:t>8</a:t>
            </a:fld>
            <a:endParaRPr lang="en-US"/>
          </a:p>
        </p:txBody>
      </p:sp>
    </p:spTree>
    <p:extLst>
      <p:ext uri="{BB962C8B-B14F-4D97-AF65-F5344CB8AC3E}">
        <p14:creationId xmlns:p14="http://schemas.microsoft.com/office/powerpoint/2010/main" val="11415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10D6-887F-4E4C-8026-3E23738769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F56E2-FF19-4633-8793-2D0458D7C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DDC278-657C-4EF4-8E4B-97D8F4208342}"/>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5" name="Footer Placeholder 4">
            <a:extLst>
              <a:ext uri="{FF2B5EF4-FFF2-40B4-BE49-F238E27FC236}">
                <a16:creationId xmlns:a16="http://schemas.microsoft.com/office/drawing/2014/main" id="{B4F04FE1-5523-4B21-BE77-0C26C1623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8AAD3-4843-40FF-AEF1-E746F3936E60}"/>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210654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20B6-1822-4C55-BB53-5FB0D06A6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5784EA-AE33-45D8-A17B-B64BFAE237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11AB9-5B37-4410-8773-E65D4C3DB6E4}"/>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5" name="Footer Placeholder 4">
            <a:extLst>
              <a:ext uri="{FF2B5EF4-FFF2-40B4-BE49-F238E27FC236}">
                <a16:creationId xmlns:a16="http://schemas.microsoft.com/office/drawing/2014/main" id="{39763155-E48A-4C68-8B05-1FF42A27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7F448-33B2-496D-A5E5-F68AF6AF6255}"/>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243577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60607-BA81-4481-B419-4215CE435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10B9F-A5F6-4448-944F-CB1E4759A7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B1C31-A1C3-4403-BC56-8A3600C58139}"/>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5" name="Footer Placeholder 4">
            <a:extLst>
              <a:ext uri="{FF2B5EF4-FFF2-40B4-BE49-F238E27FC236}">
                <a16:creationId xmlns:a16="http://schemas.microsoft.com/office/drawing/2014/main" id="{B3336130-D91A-4566-A031-29BE1EE0B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6A4C1-ED2C-4A81-8B1B-9B3EF064F993}"/>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188675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31CF-4FD8-4D6D-8491-757CFAD97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BB3F5-6FEA-422F-B8A1-4A36609B4D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3EF79-8B89-4885-B0CC-556881D71A81}"/>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5" name="Footer Placeholder 4">
            <a:extLst>
              <a:ext uri="{FF2B5EF4-FFF2-40B4-BE49-F238E27FC236}">
                <a16:creationId xmlns:a16="http://schemas.microsoft.com/office/drawing/2014/main" id="{1DC13445-2AED-4663-BA8B-9DCC03B1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F473F-CB53-4347-8D71-906E147CAB14}"/>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357354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CA23-B226-4CED-8BEE-FD9E5BDD76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80AC6F-88E0-477E-8226-278A8AB7D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A2D39-813D-4BA5-95EE-22AB7B365446}"/>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5" name="Footer Placeholder 4">
            <a:extLst>
              <a:ext uri="{FF2B5EF4-FFF2-40B4-BE49-F238E27FC236}">
                <a16:creationId xmlns:a16="http://schemas.microsoft.com/office/drawing/2014/main" id="{5AD2A544-DECC-41B1-BC3E-3852C3159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539C0-39E5-4844-9D70-B2187FBEC7C3}"/>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324195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2072-266E-4FA8-8B6F-0152318A4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C45E7-4B7C-4052-8F70-F7F637C93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BEBDC2-C079-4BFC-B368-B414B8E3A7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792B59-C235-480D-9EE5-366EAA8F4090}"/>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6" name="Footer Placeholder 5">
            <a:extLst>
              <a:ext uri="{FF2B5EF4-FFF2-40B4-BE49-F238E27FC236}">
                <a16:creationId xmlns:a16="http://schemas.microsoft.com/office/drawing/2014/main" id="{FA41B1FD-EC14-40EC-A358-1BA6BFF7E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08162-DF0A-4729-B1AF-0AB663F7786F}"/>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400384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B809-3DAC-472D-AC7F-D3C0BDD671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B9840F-6019-4744-A822-AA61A8DD7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E168B4-371B-4749-8EE3-78B2C93B0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3C184-5908-414B-8FA5-9D17E4740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8E6668-D18D-4851-AC01-9A0AA409D9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6EC44D-51D6-4B3B-9447-5E2D0B37A310}"/>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8" name="Footer Placeholder 7">
            <a:extLst>
              <a:ext uri="{FF2B5EF4-FFF2-40B4-BE49-F238E27FC236}">
                <a16:creationId xmlns:a16="http://schemas.microsoft.com/office/drawing/2014/main" id="{37035BA2-D450-4721-A3B0-8EAC195E1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4ACFAA-2CEC-48E5-82F6-B7EB977D3420}"/>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326465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9057-B1B3-436F-86FF-ED621C9723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165E34-28E2-41F4-ABBB-8A781657927F}"/>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4" name="Footer Placeholder 3">
            <a:extLst>
              <a:ext uri="{FF2B5EF4-FFF2-40B4-BE49-F238E27FC236}">
                <a16:creationId xmlns:a16="http://schemas.microsoft.com/office/drawing/2014/main" id="{3D90D285-74EE-4FD5-81C9-D990EC075F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32B4B5-9B8F-4400-891A-BE4E903A4C9C}"/>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399019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6C628-1206-41DC-9AEC-14BFDC18FAFF}"/>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3" name="Footer Placeholder 2">
            <a:extLst>
              <a:ext uri="{FF2B5EF4-FFF2-40B4-BE49-F238E27FC236}">
                <a16:creationId xmlns:a16="http://schemas.microsoft.com/office/drawing/2014/main" id="{B64BD66E-0AA4-4FC4-A5F0-BBDA797D8A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851D2-3C92-4306-BE65-16E3CECFD6E7}"/>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201855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21AB-D665-4210-82AD-07AA55F9A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2F26AB-F67D-4245-9DA6-B3FCA272C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D5E78D-F9FF-425B-9C70-4F9F17628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881B-1941-40E4-988B-1275600B7226}"/>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6" name="Footer Placeholder 5">
            <a:extLst>
              <a:ext uri="{FF2B5EF4-FFF2-40B4-BE49-F238E27FC236}">
                <a16:creationId xmlns:a16="http://schemas.microsoft.com/office/drawing/2014/main" id="{5AD8D5A0-05DF-436D-9306-F3ACF5AB4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A37CD-684A-49B4-BE4D-FE8A5C79CBA8}"/>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325923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B224-C1D9-4311-A7E3-BF9526574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160853-E2F0-44EA-959A-59D3755D2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D2D26F-0B48-4C93-9909-B49825E1B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53F25-337B-4250-9A19-A7EE8C082CC3}"/>
              </a:ext>
            </a:extLst>
          </p:cNvPr>
          <p:cNvSpPr>
            <a:spLocks noGrp="1"/>
          </p:cNvSpPr>
          <p:nvPr>
            <p:ph type="dt" sz="half" idx="10"/>
          </p:nvPr>
        </p:nvSpPr>
        <p:spPr/>
        <p:txBody>
          <a:bodyPr/>
          <a:lstStyle/>
          <a:p>
            <a:fld id="{5013413C-F64E-4388-A643-D882E5FCD5EC}" type="datetimeFigureOut">
              <a:rPr lang="en-US" smtClean="0"/>
              <a:t>5/18/2022</a:t>
            </a:fld>
            <a:endParaRPr lang="en-US"/>
          </a:p>
        </p:txBody>
      </p:sp>
      <p:sp>
        <p:nvSpPr>
          <p:cNvPr id="6" name="Footer Placeholder 5">
            <a:extLst>
              <a:ext uri="{FF2B5EF4-FFF2-40B4-BE49-F238E27FC236}">
                <a16:creationId xmlns:a16="http://schemas.microsoft.com/office/drawing/2014/main" id="{AD112D05-96CE-404E-8F48-D342A85D3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68E72-EE72-4519-BA5F-99A06C81B02D}"/>
              </a:ext>
            </a:extLst>
          </p:cNvPr>
          <p:cNvSpPr>
            <a:spLocks noGrp="1"/>
          </p:cNvSpPr>
          <p:nvPr>
            <p:ph type="sldNum" sz="quarter" idx="12"/>
          </p:nvPr>
        </p:nvSpPr>
        <p:spPr/>
        <p:txBody>
          <a:bodyPr/>
          <a:lstStyle/>
          <a:p>
            <a:fld id="{989D0409-BBE9-4EE6-8529-495DBBEE987F}" type="slidenum">
              <a:rPr lang="en-US" smtClean="0"/>
              <a:t>‹#›</a:t>
            </a:fld>
            <a:endParaRPr lang="en-US"/>
          </a:p>
        </p:txBody>
      </p:sp>
    </p:spTree>
    <p:extLst>
      <p:ext uri="{BB962C8B-B14F-4D97-AF65-F5344CB8AC3E}">
        <p14:creationId xmlns:p14="http://schemas.microsoft.com/office/powerpoint/2010/main" val="150677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60000"/>
              </a:schemeClr>
            </a:gs>
            <a:gs pos="0">
              <a:schemeClr val="accent1">
                <a:lumMod val="45000"/>
                <a:lumOff val="55000"/>
              </a:schemeClr>
            </a:gs>
            <a:gs pos="23000">
              <a:schemeClr val="accent1">
                <a:lumMod val="45000"/>
                <a:lumOff val="55000"/>
              </a:schemeClr>
            </a:gs>
            <a:gs pos="45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34140-80E7-499C-B82F-884561C3B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4FC90-F8D3-4A22-B886-7FACFDA3A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9F4C5-0C12-47BA-B20C-978E259AB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3413C-F64E-4388-A643-D882E5FCD5EC}" type="datetimeFigureOut">
              <a:rPr lang="en-US" smtClean="0"/>
              <a:t>5/18/2022</a:t>
            </a:fld>
            <a:endParaRPr lang="en-US"/>
          </a:p>
        </p:txBody>
      </p:sp>
      <p:sp>
        <p:nvSpPr>
          <p:cNvPr id="5" name="Footer Placeholder 4">
            <a:extLst>
              <a:ext uri="{FF2B5EF4-FFF2-40B4-BE49-F238E27FC236}">
                <a16:creationId xmlns:a16="http://schemas.microsoft.com/office/drawing/2014/main" id="{D2DCA13E-69A4-4D4E-927F-A44CA4B83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5DF7B-60EC-416B-B305-EA5AAEE31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D0409-BBE9-4EE6-8529-495DBBEE987F}" type="slidenum">
              <a:rPr lang="en-US" smtClean="0"/>
              <a:t>‹#›</a:t>
            </a:fld>
            <a:endParaRPr lang="en-US"/>
          </a:p>
        </p:txBody>
      </p:sp>
    </p:spTree>
    <p:extLst>
      <p:ext uri="{BB962C8B-B14F-4D97-AF65-F5344CB8AC3E}">
        <p14:creationId xmlns:p14="http://schemas.microsoft.com/office/powerpoint/2010/main" val="260718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tdemocrat.com/news/structures-destroyed-caldor-fire-grows-to-6500-acr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2">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4" name="Group 23">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8" name="Freeform: Shape 27">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24">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6" name="Freeform: Shape 25">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84CB9D69-9435-489E-B303-96EE92667961}"/>
              </a:ext>
            </a:extLst>
          </p:cNvPr>
          <p:cNvSpPr>
            <a:spLocks noGrp="1"/>
          </p:cNvSpPr>
          <p:nvPr>
            <p:ph type="ctrTitle"/>
          </p:nvPr>
        </p:nvSpPr>
        <p:spPr>
          <a:xfrm>
            <a:off x="835024" y="615851"/>
            <a:ext cx="9705976" cy="2308324"/>
          </a:xfrm>
        </p:spPr>
        <p:txBody>
          <a:bodyPr>
            <a:normAutofit/>
          </a:bodyPr>
          <a:lstStyle/>
          <a:p>
            <a:pPr algn="l"/>
            <a:r>
              <a:rPr lang="en-US" sz="6100" dirty="0">
                <a:solidFill>
                  <a:schemeClr val="bg1"/>
                </a:solidFill>
              </a:rPr>
              <a:t>Eldorado National Forest Resilience Strategy</a:t>
            </a:r>
          </a:p>
        </p:txBody>
      </p:sp>
      <p:sp>
        <p:nvSpPr>
          <p:cNvPr id="3" name="Subtitle 2">
            <a:extLst>
              <a:ext uri="{FF2B5EF4-FFF2-40B4-BE49-F238E27FC236}">
                <a16:creationId xmlns:a16="http://schemas.microsoft.com/office/drawing/2014/main" id="{158255C0-DCCA-423F-8A21-6BFC44ECC512}"/>
              </a:ext>
            </a:extLst>
          </p:cNvPr>
          <p:cNvSpPr>
            <a:spLocks noGrp="1"/>
          </p:cNvSpPr>
          <p:nvPr>
            <p:ph type="subTitle" idx="1"/>
          </p:nvPr>
        </p:nvSpPr>
        <p:spPr>
          <a:xfrm>
            <a:off x="835024" y="3809999"/>
            <a:ext cx="7025753" cy="1012778"/>
          </a:xfrm>
        </p:spPr>
        <p:txBody>
          <a:bodyPr>
            <a:normAutofit/>
          </a:bodyPr>
          <a:lstStyle/>
          <a:p>
            <a:pPr algn="l"/>
            <a:r>
              <a:rPr lang="en-US" sz="4000" dirty="0">
                <a:solidFill>
                  <a:schemeClr val="bg1"/>
                </a:solidFill>
              </a:rPr>
              <a:t>Introduction to ACCG</a:t>
            </a:r>
          </a:p>
          <a:p>
            <a:pPr algn="l"/>
            <a:endParaRPr lang="en-US" sz="4000" dirty="0">
              <a:solidFill>
                <a:schemeClr val="bg1"/>
              </a:solidFill>
            </a:endParaRPr>
          </a:p>
        </p:txBody>
      </p:sp>
      <p:sp>
        <p:nvSpPr>
          <p:cNvPr id="4" name="TextBox 3">
            <a:extLst>
              <a:ext uri="{FF2B5EF4-FFF2-40B4-BE49-F238E27FC236}">
                <a16:creationId xmlns:a16="http://schemas.microsoft.com/office/drawing/2014/main" id="{BB575747-2A71-47E6-9524-2E57D13EE312}"/>
              </a:ext>
            </a:extLst>
          </p:cNvPr>
          <p:cNvSpPr txBox="1"/>
          <p:nvPr/>
        </p:nvSpPr>
        <p:spPr>
          <a:xfrm>
            <a:off x="9886081" y="5343023"/>
            <a:ext cx="2305375" cy="1754326"/>
          </a:xfrm>
          <a:prstGeom prst="rect">
            <a:avLst/>
          </a:prstGeom>
          <a:noFill/>
        </p:spPr>
        <p:txBody>
          <a:bodyPr wrap="none" rtlCol="0">
            <a:spAutoFit/>
          </a:bodyPr>
          <a:lstStyle/>
          <a:p>
            <a:r>
              <a:rPr lang="en-US" dirty="0">
                <a:solidFill>
                  <a:schemeClr val="accent5">
                    <a:lumMod val="60000"/>
                    <a:lumOff val="40000"/>
                  </a:schemeClr>
                </a:solidFill>
              </a:rPr>
              <a:t>Jeff Marsolais</a:t>
            </a:r>
          </a:p>
          <a:p>
            <a:r>
              <a:rPr lang="en-US" dirty="0">
                <a:solidFill>
                  <a:schemeClr val="accent5">
                    <a:lumMod val="60000"/>
                    <a:lumOff val="40000"/>
                  </a:schemeClr>
                </a:solidFill>
              </a:rPr>
              <a:t>ENF Forest Supervisor</a:t>
            </a:r>
          </a:p>
          <a:p>
            <a:r>
              <a:rPr lang="en-US" dirty="0">
                <a:solidFill>
                  <a:schemeClr val="accent5">
                    <a:lumMod val="60000"/>
                    <a:lumOff val="40000"/>
                  </a:schemeClr>
                </a:solidFill>
              </a:rPr>
              <a:t>Randy Striplin</a:t>
            </a:r>
          </a:p>
          <a:p>
            <a:r>
              <a:rPr lang="en-US" dirty="0">
                <a:solidFill>
                  <a:schemeClr val="accent5">
                    <a:lumMod val="60000"/>
                    <a:lumOff val="40000"/>
                  </a:schemeClr>
                </a:solidFill>
              </a:rPr>
              <a:t>Resources Staff Officer</a:t>
            </a:r>
          </a:p>
          <a:p>
            <a:r>
              <a:rPr lang="en-US" dirty="0">
                <a:solidFill>
                  <a:schemeClr val="accent5">
                    <a:lumMod val="60000"/>
                    <a:lumOff val="40000"/>
                  </a:schemeClr>
                </a:solidFill>
              </a:rPr>
              <a:t>18 May 2022</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296306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2DC0-2078-434F-8581-73A882F2FC44}"/>
              </a:ext>
            </a:extLst>
          </p:cNvPr>
          <p:cNvSpPr>
            <a:spLocks noGrp="1"/>
          </p:cNvSpPr>
          <p:nvPr>
            <p:ph type="title"/>
          </p:nvPr>
        </p:nvSpPr>
        <p:spPr/>
        <p:txBody>
          <a:bodyPr/>
          <a:lstStyle/>
          <a:p>
            <a:r>
              <a:rPr lang="en-US" dirty="0"/>
              <a:t>Background and Introduction</a:t>
            </a:r>
          </a:p>
        </p:txBody>
      </p:sp>
      <p:sp>
        <p:nvSpPr>
          <p:cNvPr id="3" name="Content Placeholder 2">
            <a:extLst>
              <a:ext uri="{FF2B5EF4-FFF2-40B4-BE49-F238E27FC236}">
                <a16:creationId xmlns:a16="http://schemas.microsoft.com/office/drawing/2014/main" id="{66695F8B-48C2-4997-9EDB-BB9B1A254746}"/>
              </a:ext>
            </a:extLst>
          </p:cNvPr>
          <p:cNvSpPr>
            <a:spLocks noGrp="1"/>
          </p:cNvSpPr>
          <p:nvPr>
            <p:ph idx="1"/>
          </p:nvPr>
        </p:nvSpPr>
        <p:spPr/>
        <p:txBody>
          <a:bodyPr/>
          <a:lstStyle/>
          <a:p>
            <a:r>
              <a:rPr lang="en-US" dirty="0"/>
              <a:t>The situation</a:t>
            </a:r>
          </a:p>
          <a:p>
            <a:r>
              <a:rPr lang="en-US" dirty="0"/>
              <a:t>The consensus — scientific, political, collaborative</a:t>
            </a:r>
          </a:p>
          <a:p>
            <a:r>
              <a:rPr lang="en-US" dirty="0"/>
              <a:t>The urgency — delay only defers the imminent </a:t>
            </a:r>
          </a:p>
          <a:p>
            <a:r>
              <a:rPr lang="en-US" dirty="0"/>
              <a:t>The big picture — holistic approach</a:t>
            </a:r>
          </a:p>
        </p:txBody>
      </p:sp>
      <p:grpSp>
        <p:nvGrpSpPr>
          <p:cNvPr id="16" name="Group 15">
            <a:extLst>
              <a:ext uri="{FF2B5EF4-FFF2-40B4-BE49-F238E27FC236}">
                <a16:creationId xmlns:a16="http://schemas.microsoft.com/office/drawing/2014/main" id="{4FD833D9-2FB4-452B-96F0-50FB7C04CA51}"/>
              </a:ext>
            </a:extLst>
          </p:cNvPr>
          <p:cNvGrpSpPr/>
          <p:nvPr/>
        </p:nvGrpSpPr>
        <p:grpSpPr>
          <a:xfrm>
            <a:off x="8852568" y="681037"/>
            <a:ext cx="3326163" cy="2623931"/>
            <a:chOff x="8779696" y="1595705"/>
            <a:chExt cx="2667000" cy="2222555"/>
          </a:xfrm>
        </p:grpSpPr>
        <p:pic>
          <p:nvPicPr>
            <p:cNvPr id="5" name="Picture 4">
              <a:extLst>
                <a:ext uri="{FF2B5EF4-FFF2-40B4-BE49-F238E27FC236}">
                  <a16:creationId xmlns:a16="http://schemas.microsoft.com/office/drawing/2014/main" id="{75593817-D0D0-4DAE-88DF-BEC9A77504AF}"/>
                </a:ext>
              </a:extLst>
            </p:cNvPr>
            <p:cNvPicPr>
              <a:picLocks noChangeAspect="1"/>
            </p:cNvPicPr>
            <p:nvPr/>
          </p:nvPicPr>
          <p:blipFill>
            <a:blip r:embed="rId3"/>
            <a:stretch>
              <a:fillRect/>
            </a:stretch>
          </p:blipFill>
          <p:spPr>
            <a:xfrm>
              <a:off x="8779696" y="1595705"/>
              <a:ext cx="2667000" cy="1714500"/>
            </a:xfrm>
            <a:prstGeom prst="rect">
              <a:avLst/>
            </a:prstGeom>
          </p:spPr>
        </p:pic>
        <p:sp>
          <p:nvSpPr>
            <p:cNvPr id="6" name="TextBox 5">
              <a:extLst>
                <a:ext uri="{FF2B5EF4-FFF2-40B4-BE49-F238E27FC236}">
                  <a16:creationId xmlns:a16="http://schemas.microsoft.com/office/drawing/2014/main" id="{2CEA54E9-3505-4C38-908E-9DEDF7B43CA7}"/>
                </a:ext>
              </a:extLst>
            </p:cNvPr>
            <p:cNvSpPr txBox="1"/>
            <p:nvPr/>
          </p:nvSpPr>
          <p:spPr>
            <a:xfrm>
              <a:off x="8779696" y="3270797"/>
              <a:ext cx="2667000" cy="547463"/>
            </a:xfrm>
            <a:prstGeom prst="rect">
              <a:avLst/>
            </a:prstGeom>
            <a:noFill/>
          </p:spPr>
          <p:txBody>
            <a:bodyPr wrap="square" rtlCol="0">
              <a:spAutoFit/>
            </a:bodyPr>
            <a:lstStyle/>
            <a:p>
              <a:r>
                <a:rPr lang="en-US" sz="1200" dirty="0"/>
                <a:t>Caldor Fire, photo from: </a:t>
              </a:r>
              <a:r>
                <a:rPr lang="en-US" sz="1200" dirty="0">
                  <a:hlinkClick r:id="rId4"/>
                </a:rPr>
                <a:t>https://www.mtdemocrat.com/news/structures-destroyed-caldor-fire-grows-to-6500-acres/</a:t>
              </a:r>
              <a:r>
                <a:rPr lang="en-US" sz="1200" dirty="0"/>
                <a:t> </a:t>
              </a:r>
            </a:p>
          </p:txBody>
        </p:sp>
      </p:grpSp>
      <p:pic>
        <p:nvPicPr>
          <p:cNvPr id="12" name="Picture 11">
            <a:extLst>
              <a:ext uri="{FF2B5EF4-FFF2-40B4-BE49-F238E27FC236}">
                <a16:creationId xmlns:a16="http://schemas.microsoft.com/office/drawing/2014/main" id="{B39991E5-EEFA-43E7-B91E-932598561707}"/>
              </a:ext>
            </a:extLst>
          </p:cNvPr>
          <p:cNvPicPr>
            <a:picLocks noChangeAspect="1"/>
          </p:cNvPicPr>
          <p:nvPr/>
        </p:nvPicPr>
        <p:blipFill>
          <a:blip r:embed="rId5"/>
          <a:stretch>
            <a:fillRect/>
          </a:stretch>
        </p:blipFill>
        <p:spPr>
          <a:xfrm>
            <a:off x="6320167" y="3668288"/>
            <a:ext cx="2960468" cy="3964342"/>
          </a:xfrm>
          <a:prstGeom prst="rect">
            <a:avLst/>
          </a:prstGeom>
        </p:spPr>
      </p:pic>
      <p:pic>
        <p:nvPicPr>
          <p:cNvPr id="4" name="Picture 3">
            <a:extLst>
              <a:ext uri="{FF2B5EF4-FFF2-40B4-BE49-F238E27FC236}">
                <a16:creationId xmlns:a16="http://schemas.microsoft.com/office/drawing/2014/main" id="{B7CBF5A3-292B-4364-B367-83BCA3C22547}"/>
              </a:ext>
            </a:extLst>
          </p:cNvPr>
          <p:cNvPicPr>
            <a:picLocks noChangeAspect="1"/>
          </p:cNvPicPr>
          <p:nvPr/>
        </p:nvPicPr>
        <p:blipFill>
          <a:blip r:embed="rId6"/>
          <a:stretch>
            <a:fillRect/>
          </a:stretch>
        </p:blipFill>
        <p:spPr>
          <a:xfrm>
            <a:off x="-345460" y="4084834"/>
            <a:ext cx="4107053" cy="2773166"/>
          </a:xfrm>
          <a:prstGeom prst="rect">
            <a:avLst/>
          </a:prstGeom>
        </p:spPr>
      </p:pic>
      <p:sp>
        <p:nvSpPr>
          <p:cNvPr id="13" name="TextBox 12">
            <a:extLst>
              <a:ext uri="{FF2B5EF4-FFF2-40B4-BE49-F238E27FC236}">
                <a16:creationId xmlns:a16="http://schemas.microsoft.com/office/drawing/2014/main" id="{239FDB55-4931-4ECA-B89E-9CA30AC01935}"/>
              </a:ext>
            </a:extLst>
          </p:cNvPr>
          <p:cNvSpPr txBox="1"/>
          <p:nvPr/>
        </p:nvSpPr>
        <p:spPr>
          <a:xfrm>
            <a:off x="3761593" y="4377531"/>
            <a:ext cx="2190996" cy="461665"/>
          </a:xfrm>
          <a:prstGeom prst="rect">
            <a:avLst/>
          </a:prstGeom>
          <a:noFill/>
        </p:spPr>
        <p:txBody>
          <a:bodyPr wrap="square" rtlCol="0">
            <a:spAutoFit/>
          </a:bodyPr>
          <a:lstStyle/>
          <a:p>
            <a:r>
              <a:rPr lang="en-US" sz="1200" dirty="0"/>
              <a:t>Central Sierra tree mortality, photo from USDA Forest Service </a:t>
            </a:r>
          </a:p>
        </p:txBody>
      </p:sp>
      <p:sp>
        <p:nvSpPr>
          <p:cNvPr id="14" name="TextBox 13">
            <a:extLst>
              <a:ext uri="{FF2B5EF4-FFF2-40B4-BE49-F238E27FC236}">
                <a16:creationId xmlns:a16="http://schemas.microsoft.com/office/drawing/2014/main" id="{4051F1FE-7E1B-408C-9380-8FBF68B9FEF5}"/>
              </a:ext>
            </a:extLst>
          </p:cNvPr>
          <p:cNvSpPr txBox="1"/>
          <p:nvPr/>
        </p:nvSpPr>
        <p:spPr>
          <a:xfrm>
            <a:off x="9309923" y="5390334"/>
            <a:ext cx="2411455" cy="461665"/>
          </a:xfrm>
          <a:prstGeom prst="rect">
            <a:avLst/>
          </a:prstGeom>
          <a:noFill/>
        </p:spPr>
        <p:txBody>
          <a:bodyPr wrap="square" rtlCol="0">
            <a:spAutoFit/>
          </a:bodyPr>
          <a:lstStyle/>
          <a:p>
            <a:r>
              <a:rPr lang="en-US" sz="1200" dirty="0"/>
              <a:t>Caldor Fire high severity, photo from </a:t>
            </a:r>
            <a:r>
              <a:rPr lang="en-US" sz="1200" dirty="0" err="1"/>
              <a:t>InciWeb</a:t>
            </a:r>
            <a:endParaRPr lang="en-US" sz="1200" dirty="0"/>
          </a:p>
        </p:txBody>
      </p:sp>
    </p:spTree>
    <p:extLst>
      <p:ext uri="{BB962C8B-B14F-4D97-AF65-F5344CB8AC3E}">
        <p14:creationId xmlns:p14="http://schemas.microsoft.com/office/powerpoint/2010/main" val="247103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A44573F-4114-4532-A902-83F6BFE6BCFB}"/>
              </a:ext>
            </a:extLst>
          </p:cNvPr>
          <p:cNvCxnSpPr>
            <a:cxnSpLocks/>
          </p:cNvCxnSpPr>
          <p:nvPr/>
        </p:nvCxnSpPr>
        <p:spPr>
          <a:xfrm flipV="1">
            <a:off x="308299" y="2674759"/>
            <a:ext cx="509953" cy="29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925325F-0D54-4940-A551-D1E0DB73A628}"/>
              </a:ext>
            </a:extLst>
          </p:cNvPr>
          <p:cNvCxnSpPr>
            <a:cxnSpLocks/>
          </p:cNvCxnSpPr>
          <p:nvPr/>
        </p:nvCxnSpPr>
        <p:spPr>
          <a:xfrm>
            <a:off x="326604" y="2973939"/>
            <a:ext cx="491648" cy="158020"/>
          </a:xfrm>
          <a:prstGeom prst="line">
            <a:avLst/>
          </a:prstGeom>
        </p:spPr>
        <p:style>
          <a:lnRef idx="1">
            <a:schemeClr val="accent1"/>
          </a:lnRef>
          <a:fillRef idx="0">
            <a:schemeClr val="accent1"/>
          </a:fillRef>
          <a:effectRef idx="0">
            <a:schemeClr val="accent1"/>
          </a:effectRef>
          <a:fontRef idx="minor">
            <a:schemeClr val="tx1"/>
          </a:fontRef>
        </p:style>
      </p:cxnSp>
      <p:sp>
        <p:nvSpPr>
          <p:cNvPr id="6" name="Arc 5">
            <a:extLst>
              <a:ext uri="{FF2B5EF4-FFF2-40B4-BE49-F238E27FC236}">
                <a16:creationId xmlns:a16="http://schemas.microsoft.com/office/drawing/2014/main" id="{2ADF86F8-045A-40D1-91D2-BDD0CDF45946}"/>
              </a:ext>
            </a:extLst>
          </p:cNvPr>
          <p:cNvSpPr/>
          <p:nvPr/>
        </p:nvSpPr>
        <p:spPr>
          <a:xfrm rot="2239498">
            <a:off x="355443" y="2731381"/>
            <a:ext cx="394282" cy="48511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652945B3-3A7F-424B-BA80-86BA36A3B693}"/>
              </a:ext>
            </a:extLst>
          </p:cNvPr>
          <p:cNvSpPr/>
          <p:nvPr/>
        </p:nvSpPr>
        <p:spPr>
          <a:xfrm rot="10800000">
            <a:off x="1173906" y="2202965"/>
            <a:ext cx="394282" cy="1512757"/>
          </a:xfrm>
          <a:prstGeom prst="arc">
            <a:avLst>
              <a:gd name="adj1" fmla="val 16200000"/>
              <a:gd name="adj2" fmla="val 160534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AF33AD60-0CEF-4393-B868-E6153EF07875}"/>
              </a:ext>
            </a:extLst>
          </p:cNvPr>
          <p:cNvSpPr txBox="1"/>
          <p:nvPr/>
        </p:nvSpPr>
        <p:spPr>
          <a:xfrm rot="16200000">
            <a:off x="1459435" y="2857615"/>
            <a:ext cx="3333674" cy="369332"/>
          </a:xfrm>
          <a:prstGeom prst="rect">
            <a:avLst/>
          </a:prstGeom>
          <a:noFill/>
          <a:ln>
            <a:solidFill>
              <a:schemeClr val="accent1"/>
            </a:solidFill>
          </a:ln>
        </p:spPr>
        <p:txBody>
          <a:bodyPr wrap="square" rtlCol="0">
            <a:spAutoFit/>
          </a:bodyPr>
          <a:lstStyle/>
          <a:p>
            <a:pPr algn="ctr"/>
            <a:r>
              <a:rPr lang="en-US" dirty="0"/>
              <a:t>Desired Outcomes</a:t>
            </a:r>
          </a:p>
        </p:txBody>
      </p:sp>
      <p:cxnSp>
        <p:nvCxnSpPr>
          <p:cNvPr id="25" name="Straight Connector 24">
            <a:extLst>
              <a:ext uri="{FF2B5EF4-FFF2-40B4-BE49-F238E27FC236}">
                <a16:creationId xmlns:a16="http://schemas.microsoft.com/office/drawing/2014/main" id="{B999E60A-D031-41EE-A238-28360A89D2F6}"/>
              </a:ext>
            </a:extLst>
          </p:cNvPr>
          <p:cNvCxnSpPr>
            <a:cxnSpLocks/>
          </p:cNvCxnSpPr>
          <p:nvPr/>
        </p:nvCxnSpPr>
        <p:spPr>
          <a:xfrm>
            <a:off x="1371046" y="3715722"/>
            <a:ext cx="1570559" cy="99261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F03D9D3-96DE-439C-8CAA-AE7119BCCE4C}"/>
              </a:ext>
            </a:extLst>
          </p:cNvPr>
          <p:cNvSpPr txBox="1"/>
          <p:nvPr/>
        </p:nvSpPr>
        <p:spPr>
          <a:xfrm>
            <a:off x="4561139" y="1222052"/>
            <a:ext cx="2630771" cy="369332"/>
          </a:xfrm>
          <a:prstGeom prst="rect">
            <a:avLst/>
          </a:prstGeom>
          <a:noFill/>
        </p:spPr>
        <p:txBody>
          <a:bodyPr wrap="square" rtlCol="0">
            <a:spAutoFit/>
          </a:bodyPr>
          <a:lstStyle/>
          <a:p>
            <a:pPr algn="ctr"/>
            <a:r>
              <a:rPr lang="en-US" dirty="0"/>
              <a:t>FORESTWIDE RESILIENCE</a:t>
            </a:r>
          </a:p>
        </p:txBody>
      </p:sp>
      <p:cxnSp>
        <p:nvCxnSpPr>
          <p:cNvPr id="31" name="Straight Arrow Connector 30">
            <a:extLst>
              <a:ext uri="{FF2B5EF4-FFF2-40B4-BE49-F238E27FC236}">
                <a16:creationId xmlns:a16="http://schemas.microsoft.com/office/drawing/2014/main" id="{CE1E8885-FA2E-4BC8-9343-60B30D26D618}"/>
              </a:ext>
            </a:extLst>
          </p:cNvPr>
          <p:cNvCxnSpPr>
            <a:cxnSpLocks/>
            <a:stCxn id="29" idx="3"/>
          </p:cNvCxnSpPr>
          <p:nvPr/>
        </p:nvCxnSpPr>
        <p:spPr>
          <a:xfrm>
            <a:off x="7191910" y="1406718"/>
            <a:ext cx="1613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460A959-A12E-4314-9606-6F8DF8FFD278}"/>
              </a:ext>
            </a:extLst>
          </p:cNvPr>
          <p:cNvCxnSpPr>
            <a:cxnSpLocks/>
            <a:stCxn id="29" idx="1"/>
          </p:cNvCxnSpPr>
          <p:nvPr/>
        </p:nvCxnSpPr>
        <p:spPr>
          <a:xfrm flipH="1" flipV="1">
            <a:off x="3344819" y="1398944"/>
            <a:ext cx="1216320" cy="7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52A9D87-E90A-4DAF-A291-9780CA6AD075}"/>
              </a:ext>
            </a:extLst>
          </p:cNvPr>
          <p:cNvSpPr txBox="1"/>
          <p:nvPr/>
        </p:nvSpPr>
        <p:spPr>
          <a:xfrm>
            <a:off x="3515427" y="1888118"/>
            <a:ext cx="2265492" cy="2308324"/>
          </a:xfrm>
          <a:prstGeom prst="rect">
            <a:avLst/>
          </a:prstGeom>
          <a:noFill/>
        </p:spPr>
        <p:txBody>
          <a:bodyPr wrap="none" rtlCol="0">
            <a:spAutoFit/>
          </a:bodyPr>
          <a:lstStyle/>
          <a:p>
            <a:pPr marL="285750" indent="-285750">
              <a:buFont typeface="Arial" panose="020B0604020202020204" pitchFamily="34" charset="0"/>
              <a:buChar char="•"/>
            </a:pPr>
            <a:r>
              <a:rPr lang="en-US" dirty="0"/>
              <a:t>WUI</a:t>
            </a:r>
          </a:p>
          <a:p>
            <a:pPr marL="285750" indent="-285750">
              <a:buFont typeface="Arial" panose="020B0604020202020204" pitchFamily="34" charset="0"/>
              <a:buChar char="•"/>
            </a:pPr>
            <a:r>
              <a:rPr lang="en-US" dirty="0"/>
              <a:t>Infrastructure</a:t>
            </a:r>
          </a:p>
          <a:p>
            <a:pPr marL="285750" indent="-285750">
              <a:buFont typeface="Arial" panose="020B0604020202020204" pitchFamily="34" charset="0"/>
              <a:buChar char="•"/>
            </a:pPr>
            <a:r>
              <a:rPr lang="en-US" dirty="0"/>
              <a:t>Watersheds</a:t>
            </a:r>
          </a:p>
          <a:p>
            <a:pPr marL="285750" indent="-285750">
              <a:buFont typeface="Arial" panose="020B0604020202020204" pitchFamily="34" charset="0"/>
              <a:buChar char="•"/>
            </a:pPr>
            <a:r>
              <a:rPr lang="en-US" dirty="0"/>
              <a:t>Habitat</a:t>
            </a:r>
          </a:p>
          <a:p>
            <a:pPr marL="285750" indent="-285750">
              <a:buFont typeface="Arial" panose="020B0604020202020204" pitchFamily="34" charset="0"/>
              <a:buChar char="•"/>
            </a:pPr>
            <a:r>
              <a:rPr lang="en-US" dirty="0"/>
              <a:t>Ecosystem Services</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r>
              <a:rPr lang="en-US" dirty="0"/>
              <a:t>…</a:t>
            </a:r>
          </a:p>
          <a:p>
            <a:pPr marL="285750" indent="-285750">
              <a:buFont typeface="Arial" panose="020B0604020202020204" pitchFamily="34" charset="0"/>
              <a:buChar char="•"/>
            </a:pPr>
            <a:r>
              <a:rPr lang="en-US" dirty="0"/>
              <a:t>…</a:t>
            </a:r>
          </a:p>
        </p:txBody>
      </p:sp>
      <p:sp>
        <p:nvSpPr>
          <p:cNvPr id="41" name="TextBox 40">
            <a:extLst>
              <a:ext uri="{FF2B5EF4-FFF2-40B4-BE49-F238E27FC236}">
                <a16:creationId xmlns:a16="http://schemas.microsoft.com/office/drawing/2014/main" id="{80EC8595-6EEB-41A4-B8D2-1A0C39CBF735}"/>
              </a:ext>
            </a:extLst>
          </p:cNvPr>
          <p:cNvSpPr txBox="1"/>
          <p:nvPr/>
        </p:nvSpPr>
        <p:spPr>
          <a:xfrm>
            <a:off x="3308961" y="4540238"/>
            <a:ext cx="5085026" cy="646331"/>
          </a:xfrm>
          <a:prstGeom prst="rect">
            <a:avLst/>
          </a:prstGeom>
          <a:noFill/>
        </p:spPr>
        <p:txBody>
          <a:bodyPr wrap="square" rtlCol="0">
            <a:spAutoFit/>
          </a:bodyPr>
          <a:lstStyle/>
          <a:p>
            <a:r>
              <a:rPr lang="en-US" dirty="0"/>
              <a:t>Identify needs and problems </a:t>
            </a:r>
            <a:r>
              <a:rPr lang="en-US" dirty="0">
                <a:sym typeface="Wingdings" panose="05000000000000000000" pitchFamily="2" charset="2"/>
              </a:rPr>
              <a:t></a:t>
            </a:r>
            <a:r>
              <a:rPr lang="en-US" dirty="0"/>
              <a:t>Find solutions</a:t>
            </a:r>
          </a:p>
          <a:p>
            <a:endParaRPr lang="en-US" dirty="0"/>
          </a:p>
        </p:txBody>
      </p:sp>
      <p:sp>
        <p:nvSpPr>
          <p:cNvPr id="42" name="TextBox 41">
            <a:extLst>
              <a:ext uri="{FF2B5EF4-FFF2-40B4-BE49-F238E27FC236}">
                <a16:creationId xmlns:a16="http://schemas.microsoft.com/office/drawing/2014/main" id="{E0A8BAC4-8335-4D45-BDED-3FE23D817E8A}"/>
              </a:ext>
            </a:extLst>
          </p:cNvPr>
          <p:cNvSpPr txBox="1"/>
          <p:nvPr/>
        </p:nvSpPr>
        <p:spPr>
          <a:xfrm>
            <a:off x="3308961" y="5091295"/>
            <a:ext cx="6236606" cy="369332"/>
          </a:xfrm>
          <a:prstGeom prst="rect">
            <a:avLst/>
          </a:prstGeom>
          <a:noFill/>
        </p:spPr>
        <p:txBody>
          <a:bodyPr wrap="square" rtlCol="0">
            <a:spAutoFit/>
          </a:bodyPr>
          <a:lstStyle/>
          <a:p>
            <a:r>
              <a:rPr lang="en-US" dirty="0"/>
              <a:t>What Do We Need To Get This Done? </a:t>
            </a:r>
            <a:r>
              <a:rPr lang="en-US" dirty="0">
                <a:sym typeface="Wingdings" panose="05000000000000000000" pitchFamily="2" charset="2"/>
              </a:rPr>
              <a:t></a:t>
            </a:r>
            <a:r>
              <a:rPr lang="en-US" dirty="0"/>
              <a:t> GO GET THAT STUFF</a:t>
            </a:r>
          </a:p>
        </p:txBody>
      </p:sp>
      <p:sp>
        <p:nvSpPr>
          <p:cNvPr id="43" name="TextBox 42">
            <a:extLst>
              <a:ext uri="{FF2B5EF4-FFF2-40B4-BE49-F238E27FC236}">
                <a16:creationId xmlns:a16="http://schemas.microsoft.com/office/drawing/2014/main" id="{F818712E-56D2-4BAE-AC8C-631E3EB8D082}"/>
              </a:ext>
            </a:extLst>
          </p:cNvPr>
          <p:cNvSpPr txBox="1"/>
          <p:nvPr/>
        </p:nvSpPr>
        <p:spPr>
          <a:xfrm>
            <a:off x="2079707" y="259046"/>
            <a:ext cx="8135497" cy="584775"/>
          </a:xfrm>
          <a:prstGeom prst="rect">
            <a:avLst/>
          </a:prstGeom>
          <a:noFill/>
        </p:spPr>
        <p:txBody>
          <a:bodyPr wrap="none" rtlCol="0">
            <a:spAutoFit/>
          </a:bodyPr>
          <a:lstStyle/>
          <a:p>
            <a:r>
              <a:rPr lang="en-US" sz="3200" dirty="0"/>
              <a:t>VIEW THROUGH THE DESIRED OUTCOMES LENS</a:t>
            </a:r>
          </a:p>
        </p:txBody>
      </p:sp>
      <p:sp>
        <p:nvSpPr>
          <p:cNvPr id="45" name="Right Brace 44">
            <a:extLst>
              <a:ext uri="{FF2B5EF4-FFF2-40B4-BE49-F238E27FC236}">
                <a16:creationId xmlns:a16="http://schemas.microsoft.com/office/drawing/2014/main" id="{A93D5783-2012-40F6-9712-7AF4CE10C756}"/>
              </a:ext>
            </a:extLst>
          </p:cNvPr>
          <p:cNvSpPr/>
          <p:nvPr/>
        </p:nvSpPr>
        <p:spPr>
          <a:xfrm rot="5400000">
            <a:off x="5989545" y="2064880"/>
            <a:ext cx="309484" cy="56706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F0EA18B-4225-4F45-8FBD-CCB42B706B4B}"/>
              </a:ext>
            </a:extLst>
          </p:cNvPr>
          <p:cNvCxnSpPr>
            <a:cxnSpLocks/>
          </p:cNvCxnSpPr>
          <p:nvPr/>
        </p:nvCxnSpPr>
        <p:spPr>
          <a:xfrm flipV="1">
            <a:off x="1371046" y="1392843"/>
            <a:ext cx="1570559" cy="810123"/>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2A72752-9FE4-4E63-816D-134EF2F25714}"/>
              </a:ext>
            </a:extLst>
          </p:cNvPr>
          <p:cNvSpPr txBox="1"/>
          <p:nvPr/>
        </p:nvSpPr>
        <p:spPr>
          <a:xfrm>
            <a:off x="8532135" y="2347160"/>
            <a:ext cx="3139846" cy="1477328"/>
          </a:xfrm>
          <a:prstGeom prst="rect">
            <a:avLst/>
          </a:prstGeom>
          <a:noFill/>
        </p:spPr>
        <p:txBody>
          <a:bodyPr wrap="square">
            <a:spAutoFit/>
          </a:bodyPr>
          <a:lstStyle/>
          <a:p>
            <a:r>
              <a:rPr lang="en-US" dirty="0">
                <a:solidFill>
                  <a:srgbClr val="FF0000"/>
                </a:solidFill>
              </a:rPr>
              <a:t>The constraints are still there, but the vision of the end state is not obscured by them.</a:t>
            </a:r>
          </a:p>
          <a:p>
            <a:endParaRPr lang="en-US" dirty="0">
              <a:solidFill>
                <a:srgbClr val="FF0000"/>
              </a:solidFill>
            </a:endParaRPr>
          </a:p>
          <a:p>
            <a:endParaRPr lang="en-US" dirty="0">
              <a:solidFill>
                <a:srgbClr val="FF0000"/>
              </a:solidFill>
            </a:endParaRPr>
          </a:p>
        </p:txBody>
      </p:sp>
      <p:sp>
        <p:nvSpPr>
          <p:cNvPr id="2" name="TextBox 1">
            <a:extLst>
              <a:ext uri="{FF2B5EF4-FFF2-40B4-BE49-F238E27FC236}">
                <a16:creationId xmlns:a16="http://schemas.microsoft.com/office/drawing/2014/main" id="{BC524FC1-3F2B-4251-87DE-C3727FF9C1D6}"/>
              </a:ext>
            </a:extLst>
          </p:cNvPr>
          <p:cNvSpPr txBox="1"/>
          <p:nvPr/>
        </p:nvSpPr>
        <p:spPr>
          <a:xfrm>
            <a:off x="3044126" y="5807045"/>
            <a:ext cx="6766276" cy="646331"/>
          </a:xfrm>
          <a:prstGeom prst="rect">
            <a:avLst/>
          </a:prstGeom>
          <a:noFill/>
        </p:spPr>
        <p:txBody>
          <a:bodyPr wrap="none" rtlCol="0">
            <a:spAutoFit/>
          </a:bodyPr>
          <a:lstStyle/>
          <a:p>
            <a:r>
              <a:rPr lang="en-US" dirty="0">
                <a:solidFill>
                  <a:srgbClr val="FF0000"/>
                </a:solidFill>
              </a:rPr>
              <a:t>When viewed through the lens of constraints, the end state is limited. </a:t>
            </a:r>
          </a:p>
          <a:p>
            <a:r>
              <a:rPr lang="en-US" dirty="0">
                <a:solidFill>
                  <a:srgbClr val="FF0000"/>
                </a:solidFill>
              </a:rPr>
              <a:t>Areas of high strategic value may go untreated, compromising efforts. </a:t>
            </a:r>
          </a:p>
        </p:txBody>
      </p:sp>
    </p:spTree>
    <p:extLst>
      <p:ext uri="{BB962C8B-B14F-4D97-AF65-F5344CB8AC3E}">
        <p14:creationId xmlns:p14="http://schemas.microsoft.com/office/powerpoint/2010/main" val="153729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8E7B7-2C8C-4D96-B941-1A30892830F3}"/>
              </a:ext>
            </a:extLst>
          </p:cNvPr>
          <p:cNvPicPr>
            <a:picLocks noChangeAspect="1"/>
          </p:cNvPicPr>
          <p:nvPr/>
        </p:nvPicPr>
        <p:blipFill>
          <a:blip r:embed="rId3"/>
          <a:stretch>
            <a:fillRect/>
          </a:stretch>
        </p:blipFill>
        <p:spPr>
          <a:xfrm>
            <a:off x="4416552" y="-84083"/>
            <a:ext cx="8842125" cy="4491799"/>
          </a:xfrm>
          <a:prstGeom prst="rect">
            <a:avLst/>
          </a:prstGeom>
        </p:spPr>
      </p:pic>
      <p:sp>
        <p:nvSpPr>
          <p:cNvPr id="2" name="Title 1">
            <a:extLst>
              <a:ext uri="{FF2B5EF4-FFF2-40B4-BE49-F238E27FC236}">
                <a16:creationId xmlns:a16="http://schemas.microsoft.com/office/drawing/2014/main" id="{6F5942AD-51AD-4325-B431-C6230C8926EB}"/>
              </a:ext>
            </a:extLst>
          </p:cNvPr>
          <p:cNvSpPr>
            <a:spLocks noGrp="1"/>
          </p:cNvSpPr>
          <p:nvPr>
            <p:ph type="ctrTitle"/>
          </p:nvPr>
        </p:nvSpPr>
        <p:spPr>
          <a:xfrm>
            <a:off x="1524000" y="1122363"/>
            <a:ext cx="9144000" cy="953017"/>
          </a:xfrm>
        </p:spPr>
        <p:txBody>
          <a:bodyPr/>
          <a:lstStyle/>
          <a:p>
            <a:pPr algn="l"/>
            <a:r>
              <a:rPr lang="en-US" dirty="0"/>
              <a:t>VISION</a:t>
            </a:r>
          </a:p>
        </p:txBody>
      </p:sp>
      <p:sp>
        <p:nvSpPr>
          <p:cNvPr id="3" name="Subtitle 2">
            <a:extLst>
              <a:ext uri="{FF2B5EF4-FFF2-40B4-BE49-F238E27FC236}">
                <a16:creationId xmlns:a16="http://schemas.microsoft.com/office/drawing/2014/main" id="{9AF64E20-0374-4633-97BC-EA735C39E87E}"/>
              </a:ext>
            </a:extLst>
          </p:cNvPr>
          <p:cNvSpPr>
            <a:spLocks noGrp="1"/>
          </p:cNvSpPr>
          <p:nvPr>
            <p:ph type="subTitle" idx="1"/>
          </p:nvPr>
        </p:nvSpPr>
        <p:spPr>
          <a:xfrm>
            <a:off x="546538" y="4695114"/>
            <a:ext cx="11494774" cy="1655762"/>
          </a:xfrm>
          <a:noFill/>
        </p:spPr>
        <p:txBody>
          <a:bodyPr>
            <a:normAutofit/>
          </a:bodyPr>
          <a:lstStyle/>
          <a:p>
            <a:pPr algn="l"/>
            <a:r>
              <a:rPr lang="en-US" sz="2800" dirty="0">
                <a:latin typeface="Calibri" panose="020F0502020204030204" pitchFamily="34" charset="0"/>
                <a:ea typeface="Calibri" panose="020F0502020204030204" pitchFamily="34" charset="0"/>
                <a:cs typeface="Arial" panose="020B0604020202020204" pitchFamily="34" charset="0"/>
              </a:rPr>
              <a:t>T</a:t>
            </a:r>
            <a:r>
              <a:rPr lang="en-US" sz="2800" dirty="0">
                <a:effectLst/>
                <a:latin typeface="Calibri" panose="020F0502020204030204" pitchFamily="34" charset="0"/>
                <a:ea typeface="Calibri" panose="020F0502020204030204" pitchFamily="34" charset="0"/>
                <a:cs typeface="Arial" panose="020B0604020202020204" pitchFamily="34" charset="0"/>
              </a:rPr>
              <a:t>hrough collaboration with partners, adjacent landowners, and the science community, resilience is established and maintained across all ecosystems on the Eldorado National Forests and surrounding lands. </a:t>
            </a:r>
            <a:endParaRPr lang="en-US" sz="2800" dirty="0"/>
          </a:p>
        </p:txBody>
      </p:sp>
    </p:spTree>
    <p:extLst>
      <p:ext uri="{BB962C8B-B14F-4D97-AF65-F5344CB8AC3E}">
        <p14:creationId xmlns:p14="http://schemas.microsoft.com/office/powerpoint/2010/main" val="196729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15DC-2373-499D-BAAD-84E497C10E0A}"/>
              </a:ext>
            </a:extLst>
          </p:cNvPr>
          <p:cNvSpPr>
            <a:spLocks noGrp="1"/>
          </p:cNvSpPr>
          <p:nvPr>
            <p:ph type="title"/>
          </p:nvPr>
        </p:nvSpPr>
        <p:spPr>
          <a:xfrm>
            <a:off x="762001" y="255556"/>
            <a:ext cx="10515600" cy="1325563"/>
          </a:xfrm>
        </p:spPr>
        <p:txBody>
          <a:bodyPr>
            <a:normAutofit fontScale="90000"/>
          </a:bodyPr>
          <a:lstStyle/>
          <a:p>
            <a:r>
              <a:rPr lang="en-US" dirty="0"/>
              <a:t>GOALS AND OBJECTIVES--</a:t>
            </a:r>
            <a:r>
              <a:rPr lang="en-US" sz="2700" dirty="0"/>
              <a:t>A goal is an achievable outcome that is generally broad and long-term while an objective defines measurable actions to achieve the overall goal.</a:t>
            </a:r>
          </a:p>
        </p:txBody>
      </p:sp>
      <p:sp>
        <p:nvSpPr>
          <p:cNvPr id="3" name="Text Placeholder 2">
            <a:extLst>
              <a:ext uri="{FF2B5EF4-FFF2-40B4-BE49-F238E27FC236}">
                <a16:creationId xmlns:a16="http://schemas.microsoft.com/office/drawing/2014/main" id="{1F69B9A8-BFB3-4D13-953C-EBCA07FB943A}"/>
              </a:ext>
            </a:extLst>
          </p:cNvPr>
          <p:cNvSpPr>
            <a:spLocks noGrp="1"/>
          </p:cNvSpPr>
          <p:nvPr>
            <p:ph type="body" idx="1"/>
          </p:nvPr>
        </p:nvSpPr>
        <p:spPr>
          <a:xfrm>
            <a:off x="862014" y="1513298"/>
            <a:ext cx="5157787" cy="823912"/>
          </a:xfrm>
        </p:spPr>
        <p:txBody>
          <a:bodyPr/>
          <a:lstStyle/>
          <a:p>
            <a:r>
              <a:rPr lang="en-US" dirty="0"/>
              <a:t>GOALS</a:t>
            </a:r>
          </a:p>
        </p:txBody>
      </p:sp>
      <p:sp>
        <p:nvSpPr>
          <p:cNvPr id="4" name="Content Placeholder 3">
            <a:extLst>
              <a:ext uri="{FF2B5EF4-FFF2-40B4-BE49-F238E27FC236}">
                <a16:creationId xmlns:a16="http://schemas.microsoft.com/office/drawing/2014/main" id="{C123B82D-D498-4365-B80E-51FC28B7F4A6}"/>
              </a:ext>
            </a:extLst>
          </p:cNvPr>
          <p:cNvSpPr>
            <a:spLocks noGrp="1"/>
          </p:cNvSpPr>
          <p:nvPr>
            <p:ph sz="half" idx="2"/>
          </p:nvPr>
        </p:nvSpPr>
        <p:spPr>
          <a:xfrm>
            <a:off x="455327" y="2337210"/>
            <a:ext cx="5157787" cy="3684588"/>
          </a:xfrm>
        </p:spPr>
        <p:txBody>
          <a:bodyPr>
            <a:noAutofit/>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Provide for firefighter safety and fire-resilient communities. </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Restore and maintain sustainable landscape that protect values at risk including communities, infrastructure, ecosystems services, habitat, watersheds, and economic drivers. </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Reduce the threat and impact of high-intensity wildland fires to ecological, cultural, and public benefits such as wildlife habitat, clean water, water storage, jobs, private and federal timberlands, recreation opportunities and many others for the public we serve. </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Establish and provide for long-term maintenance of ecosystems resilient to climate change, high-intensity wildfire and other stressors.</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Successfully and collaboratively implement resilience treatments and maintain resilient conditions at scales commensurate to the scale of the problem (tens of thousands of acres per year). </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Manage wildfires while minimizing risk to firefighters, the public and natural resources.</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Increase partnership involvement, efficiency, and effectiveness. </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Arial" panose="020B0604020202020204" pitchFamily="34" charset="0"/>
              </a:rPr>
              <a:t>Work with partners to identify shared priority areas, including cross-boundary needs, using the information about areas of high risk for community exposure, and information about risks to other values and priorities identified by partners.</a:t>
            </a:r>
          </a:p>
        </p:txBody>
      </p:sp>
      <p:sp>
        <p:nvSpPr>
          <p:cNvPr id="5" name="Text Placeholder 4">
            <a:extLst>
              <a:ext uri="{FF2B5EF4-FFF2-40B4-BE49-F238E27FC236}">
                <a16:creationId xmlns:a16="http://schemas.microsoft.com/office/drawing/2014/main" id="{220CF12A-510B-432E-8F94-111E63073553}"/>
              </a:ext>
            </a:extLst>
          </p:cNvPr>
          <p:cNvSpPr>
            <a:spLocks noGrp="1"/>
          </p:cNvSpPr>
          <p:nvPr>
            <p:ph type="body" sz="quarter" idx="3"/>
          </p:nvPr>
        </p:nvSpPr>
        <p:spPr>
          <a:xfrm>
            <a:off x="6057107" y="1461736"/>
            <a:ext cx="5183188" cy="823912"/>
          </a:xfrm>
        </p:spPr>
        <p:txBody>
          <a:bodyPr/>
          <a:lstStyle/>
          <a:p>
            <a:r>
              <a:rPr lang="en-US" dirty="0"/>
              <a:t>OBJECTIVES</a:t>
            </a:r>
          </a:p>
        </p:txBody>
      </p:sp>
      <p:sp>
        <p:nvSpPr>
          <p:cNvPr id="6" name="Content Placeholder 5">
            <a:extLst>
              <a:ext uri="{FF2B5EF4-FFF2-40B4-BE49-F238E27FC236}">
                <a16:creationId xmlns:a16="http://schemas.microsoft.com/office/drawing/2014/main" id="{ADB43809-207F-43B8-839F-35AB92FC6A2A}"/>
              </a:ext>
            </a:extLst>
          </p:cNvPr>
          <p:cNvSpPr>
            <a:spLocks noGrp="1"/>
          </p:cNvSpPr>
          <p:nvPr>
            <p:ph sz="quarter" idx="4"/>
          </p:nvPr>
        </p:nvSpPr>
        <p:spPr>
          <a:xfrm>
            <a:off x="5650419" y="2285648"/>
            <a:ext cx="6401167" cy="3684588"/>
          </a:xfrm>
        </p:spPr>
        <p:txBody>
          <a:bodyPr>
            <a:noAutofit/>
          </a:bodyPr>
          <a:lstStyle/>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Compartmentalize the landscape into management units using natural features and treatments to facilitate timely, risk-based wildland fire (planned and unplanned ignitions) management decision making.</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Connect past treatments together into a network of strategic treatments organized by potential operation delineations (PODs). Wildfire and other disturbance footprints will be leveraged as strategic treatments and included in the network when and where possible. </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Network of strategic treatments will be maintained into the future, and maintenance will be part of project planning.</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Prioritize specific treatments to protect public safety and high values at risk, including natural resource values.</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Include medium- and long-term maintenance treatments, including prescribed fire, in NEPA decisions.</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Implement approved NEPA projects within 5 years.</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Plan larger scales, forming large landscape planning units (e.g. resilience blocks), utilizing existing authorities, as well as ability to adopt new authorities and processes as they become available.</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Develop long-term capacity to manage the increased level and complexity of work, including expectation of expanded use of fire.</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Use the best available science and information to identify, filter, prioritize, and design treatments. This will include assessment of where human caused ignitions are likely, as well as where natural ignitions are probable.</a:t>
            </a:r>
          </a:p>
          <a:p>
            <a:pPr marL="342900" indent="-342900">
              <a:lnSpc>
                <a:spcPct val="107000"/>
              </a:lnSpc>
              <a:spcBef>
                <a:spcPts val="0"/>
              </a:spcBef>
              <a:buFont typeface="+mj-lt"/>
              <a:buAutoNum type="arabicPeriod"/>
            </a:pPr>
            <a:r>
              <a:rPr lang="en-US" sz="1200" dirty="0">
                <a:latin typeface="Calibri" panose="020F0502020204030204" pitchFamily="34" charset="0"/>
                <a:cs typeface="Arial" panose="020B0604020202020204" pitchFamily="34" charset="0"/>
              </a:rPr>
              <a:t>Incorporate climate change adaptation strategies where appropriate</a:t>
            </a:r>
          </a:p>
          <a:p>
            <a:endParaRPr lang="en-US" sz="1200" dirty="0"/>
          </a:p>
        </p:txBody>
      </p:sp>
    </p:spTree>
    <p:extLst>
      <p:ext uri="{BB962C8B-B14F-4D97-AF65-F5344CB8AC3E}">
        <p14:creationId xmlns:p14="http://schemas.microsoft.com/office/powerpoint/2010/main" val="106316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15DC-2373-499D-BAAD-84E497C10E0A}"/>
              </a:ext>
            </a:extLst>
          </p:cNvPr>
          <p:cNvSpPr>
            <a:spLocks noGrp="1"/>
          </p:cNvSpPr>
          <p:nvPr>
            <p:ph type="title"/>
          </p:nvPr>
        </p:nvSpPr>
        <p:spPr>
          <a:xfrm>
            <a:off x="762001" y="255556"/>
            <a:ext cx="10515600" cy="1325563"/>
          </a:xfrm>
        </p:spPr>
        <p:txBody>
          <a:bodyPr>
            <a:normAutofit/>
          </a:bodyPr>
          <a:lstStyle/>
          <a:p>
            <a:r>
              <a:rPr lang="en-US" dirty="0"/>
              <a:t>GOALS AND OBJECTIVES</a:t>
            </a:r>
            <a:endParaRPr lang="en-US" sz="2700" dirty="0"/>
          </a:p>
        </p:txBody>
      </p:sp>
      <p:sp>
        <p:nvSpPr>
          <p:cNvPr id="3" name="Text Placeholder 2">
            <a:extLst>
              <a:ext uri="{FF2B5EF4-FFF2-40B4-BE49-F238E27FC236}">
                <a16:creationId xmlns:a16="http://schemas.microsoft.com/office/drawing/2014/main" id="{1F69B9A8-BFB3-4D13-953C-EBCA07FB943A}"/>
              </a:ext>
            </a:extLst>
          </p:cNvPr>
          <p:cNvSpPr>
            <a:spLocks noGrp="1"/>
          </p:cNvSpPr>
          <p:nvPr>
            <p:ph type="body" idx="1"/>
          </p:nvPr>
        </p:nvSpPr>
        <p:spPr>
          <a:xfrm>
            <a:off x="830661" y="869772"/>
            <a:ext cx="5157787" cy="823912"/>
          </a:xfrm>
        </p:spPr>
        <p:txBody>
          <a:bodyPr/>
          <a:lstStyle/>
          <a:p>
            <a:r>
              <a:rPr lang="en-US" dirty="0"/>
              <a:t>GOALS</a:t>
            </a:r>
          </a:p>
        </p:txBody>
      </p:sp>
      <p:sp>
        <p:nvSpPr>
          <p:cNvPr id="5" name="Text Placeholder 4">
            <a:extLst>
              <a:ext uri="{FF2B5EF4-FFF2-40B4-BE49-F238E27FC236}">
                <a16:creationId xmlns:a16="http://schemas.microsoft.com/office/drawing/2014/main" id="{220CF12A-510B-432E-8F94-111E63073553}"/>
              </a:ext>
            </a:extLst>
          </p:cNvPr>
          <p:cNvSpPr>
            <a:spLocks noGrp="1"/>
          </p:cNvSpPr>
          <p:nvPr>
            <p:ph type="body" sz="quarter" idx="3"/>
          </p:nvPr>
        </p:nvSpPr>
        <p:spPr>
          <a:xfrm>
            <a:off x="6019801" y="869772"/>
            <a:ext cx="5183188" cy="823912"/>
          </a:xfrm>
        </p:spPr>
        <p:txBody>
          <a:bodyPr/>
          <a:lstStyle/>
          <a:p>
            <a:r>
              <a:rPr lang="en-US" dirty="0"/>
              <a:t>OBJECTIVES</a:t>
            </a:r>
          </a:p>
        </p:txBody>
      </p:sp>
      <p:sp>
        <p:nvSpPr>
          <p:cNvPr id="6" name="Content Placeholder 5">
            <a:extLst>
              <a:ext uri="{FF2B5EF4-FFF2-40B4-BE49-F238E27FC236}">
                <a16:creationId xmlns:a16="http://schemas.microsoft.com/office/drawing/2014/main" id="{ADB43809-207F-43B8-839F-35AB92FC6A2A}"/>
              </a:ext>
            </a:extLst>
          </p:cNvPr>
          <p:cNvSpPr>
            <a:spLocks noGrp="1"/>
          </p:cNvSpPr>
          <p:nvPr>
            <p:ph sz="quarter" idx="4"/>
          </p:nvPr>
        </p:nvSpPr>
        <p:spPr>
          <a:xfrm>
            <a:off x="6019801" y="1702406"/>
            <a:ext cx="6401167" cy="3684588"/>
          </a:xfrm>
        </p:spPr>
        <p:txBody>
          <a:bodyPr>
            <a:noAutofit/>
          </a:bodyPr>
          <a:lstStyle/>
          <a:p>
            <a:pPr marL="0" indent="0">
              <a:lnSpc>
                <a:spcPct val="107000"/>
              </a:lnSpc>
              <a:spcBef>
                <a:spcPts val="0"/>
              </a:spcBef>
              <a:buNone/>
            </a:pPr>
            <a:r>
              <a:rPr lang="en-US" dirty="0">
                <a:latin typeface="Calibri" panose="020F0502020204030204" pitchFamily="34" charset="0"/>
                <a:cs typeface="Arial" panose="020B0604020202020204" pitchFamily="34" charset="0"/>
              </a:rPr>
              <a:t>Actions/steps taken to achieve the goals</a:t>
            </a:r>
          </a:p>
          <a:p>
            <a:pPr marL="0" indent="0">
              <a:lnSpc>
                <a:spcPct val="107000"/>
              </a:lnSpc>
              <a:spcBef>
                <a:spcPts val="0"/>
              </a:spcBef>
              <a:buNone/>
            </a:pPr>
            <a:endParaRPr lang="en-US" dirty="0">
              <a:latin typeface="Calibri" panose="020F0502020204030204" pitchFamily="34" charset="0"/>
              <a:cs typeface="Arial" panose="020B0604020202020204" pitchFamily="34" charset="0"/>
            </a:endParaRPr>
          </a:p>
          <a:p>
            <a:pPr marL="0" indent="0">
              <a:lnSpc>
                <a:spcPct val="107000"/>
              </a:lnSpc>
              <a:spcBef>
                <a:spcPts val="0"/>
              </a:spcBef>
              <a:buNone/>
            </a:pPr>
            <a:r>
              <a:rPr lang="en-US" dirty="0">
                <a:latin typeface="Calibri" panose="020F0502020204030204" pitchFamily="34" charset="0"/>
                <a:cs typeface="Arial" panose="020B0604020202020204" pitchFamily="34" charset="0"/>
              </a:rPr>
              <a:t>SMART Objectives:</a:t>
            </a:r>
          </a:p>
          <a:p>
            <a:pPr>
              <a:lnSpc>
                <a:spcPct val="107000"/>
              </a:lnSpc>
              <a:spcBef>
                <a:spcPts val="0"/>
              </a:spcBef>
            </a:pPr>
            <a:r>
              <a:rPr lang="en-US" sz="2800" dirty="0"/>
              <a:t>Specific</a:t>
            </a:r>
          </a:p>
          <a:p>
            <a:pPr>
              <a:lnSpc>
                <a:spcPct val="107000"/>
              </a:lnSpc>
              <a:spcBef>
                <a:spcPts val="0"/>
              </a:spcBef>
            </a:pPr>
            <a:r>
              <a:rPr lang="en-US" sz="2800" dirty="0"/>
              <a:t>Measurable</a:t>
            </a:r>
          </a:p>
          <a:p>
            <a:pPr>
              <a:lnSpc>
                <a:spcPct val="107000"/>
              </a:lnSpc>
              <a:spcBef>
                <a:spcPts val="0"/>
              </a:spcBef>
            </a:pPr>
            <a:r>
              <a:rPr lang="en-US" sz="2800" dirty="0"/>
              <a:t>Achievable</a:t>
            </a:r>
          </a:p>
          <a:p>
            <a:pPr>
              <a:lnSpc>
                <a:spcPct val="107000"/>
              </a:lnSpc>
              <a:spcBef>
                <a:spcPts val="0"/>
              </a:spcBef>
            </a:pPr>
            <a:r>
              <a:rPr lang="en-US" sz="2800" dirty="0"/>
              <a:t>Relevant</a:t>
            </a:r>
          </a:p>
          <a:p>
            <a:pPr>
              <a:lnSpc>
                <a:spcPct val="107000"/>
              </a:lnSpc>
              <a:spcBef>
                <a:spcPts val="0"/>
              </a:spcBef>
            </a:pPr>
            <a:r>
              <a:rPr lang="en-US" dirty="0"/>
              <a:t>T</a:t>
            </a:r>
            <a:r>
              <a:rPr lang="en-US" sz="2800" dirty="0"/>
              <a:t>ime-bound</a:t>
            </a:r>
          </a:p>
          <a:p>
            <a:pPr marL="0" indent="0">
              <a:lnSpc>
                <a:spcPct val="107000"/>
              </a:lnSpc>
              <a:spcBef>
                <a:spcPts val="0"/>
              </a:spcBef>
              <a:buNone/>
            </a:pPr>
            <a:endParaRPr lang="en-US" dirty="0">
              <a:latin typeface="Calibri" panose="020F0502020204030204" pitchFamily="34" charset="0"/>
              <a:cs typeface="Arial" panose="020B0604020202020204" pitchFamily="34" charset="0"/>
            </a:endParaRPr>
          </a:p>
          <a:p>
            <a:endParaRPr lang="en-US" sz="1200" dirty="0"/>
          </a:p>
        </p:txBody>
      </p:sp>
      <p:pic>
        <p:nvPicPr>
          <p:cNvPr id="7" name="Content Placeholder 6">
            <a:extLst>
              <a:ext uri="{FF2B5EF4-FFF2-40B4-BE49-F238E27FC236}">
                <a16:creationId xmlns:a16="http://schemas.microsoft.com/office/drawing/2014/main" id="{4B149739-24B7-4EDB-B3AB-42C092CBC9CF}"/>
              </a:ext>
            </a:extLst>
          </p:cNvPr>
          <p:cNvPicPr>
            <a:picLocks noGrp="1" noChangeAspect="1"/>
          </p:cNvPicPr>
          <p:nvPr>
            <p:ph sz="half" idx="2"/>
          </p:nvPr>
        </p:nvPicPr>
        <p:blipFill>
          <a:blip r:embed="rId3"/>
          <a:stretch>
            <a:fillRect/>
          </a:stretch>
        </p:blipFill>
        <p:spPr>
          <a:xfrm>
            <a:off x="452063" y="1693684"/>
            <a:ext cx="5028013" cy="5109924"/>
          </a:xfrm>
          <a:prstGeom prst="rect">
            <a:avLst/>
          </a:prstGeom>
        </p:spPr>
      </p:pic>
    </p:spTree>
    <p:extLst>
      <p:ext uri="{BB962C8B-B14F-4D97-AF65-F5344CB8AC3E}">
        <p14:creationId xmlns:p14="http://schemas.microsoft.com/office/powerpoint/2010/main" val="238281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0AC4-045C-406C-A82C-FC2769B2653A}"/>
              </a:ext>
            </a:extLst>
          </p:cNvPr>
          <p:cNvSpPr>
            <a:spLocks noGrp="1"/>
          </p:cNvSpPr>
          <p:nvPr>
            <p:ph type="title"/>
          </p:nvPr>
        </p:nvSpPr>
        <p:spPr/>
        <p:txBody>
          <a:bodyPr/>
          <a:lstStyle/>
          <a:p>
            <a:r>
              <a:rPr lang="en-US" dirty="0"/>
              <a:t>COMPONENTS</a:t>
            </a:r>
          </a:p>
        </p:txBody>
      </p:sp>
      <p:sp>
        <p:nvSpPr>
          <p:cNvPr id="3" name="Content Placeholder 2">
            <a:extLst>
              <a:ext uri="{FF2B5EF4-FFF2-40B4-BE49-F238E27FC236}">
                <a16:creationId xmlns:a16="http://schemas.microsoft.com/office/drawing/2014/main" id="{08ACF876-655F-4C9A-BCEB-05F07C07C0AE}"/>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Arial" panose="020B0604020202020204" pitchFamily="34" charset="0"/>
              </a:rPr>
              <a:t>Resilience Blocks and Potential Operational Delineations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Arial" panose="020B0604020202020204" pitchFamily="34" charset="0"/>
              </a:rPr>
              <a:t>Implementation Plans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Arial" panose="020B0604020202020204" pitchFamily="34" charset="0"/>
              </a:rPr>
              <a:t>Risk-Based Management</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Arial" panose="020B0604020202020204" pitchFamily="34" charset="0"/>
              </a:rPr>
              <a:t>Staffing and Equipment</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Arial" panose="020B0604020202020204" pitchFamily="34" charset="0"/>
              </a:rPr>
              <a:t>Partnerships</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Arial" panose="020B0604020202020204" pitchFamily="34" charset="0"/>
              </a:rPr>
              <a:t>Large-scale Disturbances</a:t>
            </a:r>
          </a:p>
          <a:p>
            <a:pPr marL="342900" marR="0" lvl="0" indent="-342900">
              <a:lnSpc>
                <a:spcPct val="107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None/>
            </a:pPr>
            <a:r>
              <a:rPr lang="en-US" sz="3200" dirty="0">
                <a:solidFill>
                  <a:srgbClr val="FF0000"/>
                </a:solidFill>
                <a:latin typeface="Calibri" panose="020F0502020204030204" pitchFamily="34" charset="0"/>
                <a:ea typeface="Calibri" panose="020F0502020204030204" pitchFamily="34" charset="0"/>
                <a:cs typeface="Arial" panose="020B0604020202020204" pitchFamily="34" charset="0"/>
              </a:rPr>
              <a:t>Plus, a living appendix—learn along the way and adapt</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1891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2BD1-7581-4906-8E70-2E5BFF051C84}"/>
              </a:ext>
            </a:extLst>
          </p:cNvPr>
          <p:cNvSpPr>
            <a:spLocks noGrp="1"/>
          </p:cNvSpPr>
          <p:nvPr>
            <p:ph type="title"/>
          </p:nvPr>
        </p:nvSpPr>
        <p:spPr/>
        <p:txBody>
          <a:bodyPr/>
          <a:lstStyle/>
          <a:p>
            <a:r>
              <a:rPr lang="en-US" dirty="0"/>
              <a:t>Strategy</a:t>
            </a:r>
          </a:p>
        </p:txBody>
      </p:sp>
      <p:sp>
        <p:nvSpPr>
          <p:cNvPr id="3" name="Content Placeholder 2">
            <a:extLst>
              <a:ext uri="{FF2B5EF4-FFF2-40B4-BE49-F238E27FC236}">
                <a16:creationId xmlns:a16="http://schemas.microsoft.com/office/drawing/2014/main" id="{23E9F63A-8DF6-4A2E-BC64-08F4FA8F04B0}"/>
              </a:ext>
            </a:extLst>
          </p:cNvPr>
          <p:cNvSpPr>
            <a:spLocks noGrp="1"/>
          </p:cNvSpPr>
          <p:nvPr>
            <p:ph idx="1"/>
          </p:nvPr>
        </p:nvSpPr>
        <p:spPr/>
        <p:txBody>
          <a:bodyPr/>
          <a:lstStyle/>
          <a:p>
            <a:pPr marL="514350" indent="-514350">
              <a:buFont typeface="+mj-lt"/>
              <a:buAutoNum type="arabicPeriod"/>
            </a:pPr>
            <a:r>
              <a:rPr lang="en-US" dirty="0"/>
              <a:t>Implementing Existing NEPA</a:t>
            </a:r>
          </a:p>
          <a:p>
            <a:pPr marL="514350" indent="-514350">
              <a:buFont typeface="+mj-lt"/>
              <a:buAutoNum type="arabicPeriod"/>
            </a:pPr>
            <a:r>
              <a:rPr lang="en-US" dirty="0">
                <a:effectLst/>
                <a:latin typeface="Calibri" panose="020F0502020204030204" pitchFamily="34" charset="0"/>
                <a:ea typeface="Times New Roman" panose="02020603050405020304" pitchFamily="18" charset="0"/>
              </a:rPr>
              <a:t>Identification of next priority projects</a:t>
            </a:r>
            <a:endParaRPr lang="en-US" dirty="0"/>
          </a:p>
          <a:p>
            <a:pPr marL="514350" indent="-514350">
              <a:buFont typeface="+mj-lt"/>
              <a:buAutoNum type="arabicPeriod"/>
            </a:pPr>
            <a:r>
              <a:rPr lang="en-US" dirty="0"/>
              <a:t>NEPA Planning</a:t>
            </a:r>
          </a:p>
          <a:p>
            <a:pPr marL="514350" indent="-514350">
              <a:buFont typeface="+mj-lt"/>
              <a:buAutoNum type="arabicPeriod"/>
            </a:pPr>
            <a:r>
              <a:rPr lang="en-US" dirty="0"/>
              <a:t>Implementing New Decisions</a:t>
            </a:r>
          </a:p>
          <a:p>
            <a:pPr marL="0" indent="0">
              <a:buNone/>
            </a:pPr>
            <a:endParaRPr lang="en-US" dirty="0"/>
          </a:p>
        </p:txBody>
      </p:sp>
    </p:spTree>
    <p:extLst>
      <p:ext uri="{BB962C8B-B14F-4D97-AF65-F5344CB8AC3E}">
        <p14:creationId xmlns:p14="http://schemas.microsoft.com/office/powerpoint/2010/main" val="337446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A36F-9943-4100-BEE9-B394D02A43B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4BBDFA50-2AA9-4AC3-A96C-82767B069C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90805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3136</TotalTime>
  <Words>1075</Words>
  <Application>Microsoft Office PowerPoint</Application>
  <PresentationFormat>Widescreen</PresentationFormat>
  <Paragraphs>141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Eldorado National Forest Resilience Strategy</vt:lpstr>
      <vt:lpstr>Background and Introduction</vt:lpstr>
      <vt:lpstr>PowerPoint Presentation</vt:lpstr>
      <vt:lpstr>VISION</vt:lpstr>
      <vt:lpstr>GOALS AND OBJECTIVES--A goal is an achievable outcome that is generally broad and long-term while an objective defines measurable actions to achieve the overall goal.</vt:lpstr>
      <vt:lpstr>GOALS AND OBJECTIVES</vt:lpstr>
      <vt:lpstr>COMPONENTS</vt:lpstr>
      <vt:lpstr>Strategy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Striplin, Randell - FS</dc:creator>
  <cp:lastModifiedBy>Megan Layhee</cp:lastModifiedBy>
  <cp:revision>54</cp:revision>
  <dcterms:created xsi:type="dcterms:W3CDTF">2022-02-17T14:39:54Z</dcterms:created>
  <dcterms:modified xsi:type="dcterms:W3CDTF">2022-05-18T15:30:44Z</dcterms:modified>
</cp:coreProperties>
</file>