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1" r:id="rId3"/>
    <p:sldId id="737" r:id="rId4"/>
    <p:sldId id="724" r:id="rId5"/>
    <p:sldId id="725" r:id="rId6"/>
    <p:sldId id="726" r:id="rId7"/>
    <p:sldId id="738" r:id="rId8"/>
    <p:sldId id="265" r:id="rId9"/>
    <p:sldId id="718" r:id="rId10"/>
    <p:sldId id="719" r:id="rId11"/>
    <p:sldId id="266" r:id="rId12"/>
    <p:sldId id="267" r:id="rId13"/>
    <p:sldId id="740" r:id="rId14"/>
    <p:sldId id="741" r:id="rId15"/>
    <p:sldId id="729" r:id="rId16"/>
    <p:sldId id="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2"/>
    <p:restoredTop sz="86489"/>
  </p:normalViewPr>
  <p:slideViewPr>
    <p:cSldViewPr snapToGrid="0" snapToObjects="1">
      <p:cViewPr varScale="1">
        <p:scale>
          <a:sx n="139" d="100"/>
          <a:sy n="139" d="100"/>
        </p:scale>
        <p:origin x="168" y="6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5F65F-7305-7943-827E-03C9AD681832}" type="datetimeFigureOut">
              <a:rPr lang="en-US" smtClean="0"/>
              <a:t>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B8B38-BFCB-1048-A836-B6B1EDE8920F}" type="slidenum">
              <a:rPr lang="en-US" smtClean="0"/>
              <a:t>‹#›</a:t>
            </a:fld>
            <a:endParaRPr lang="en-US"/>
          </a:p>
        </p:txBody>
      </p:sp>
    </p:spTree>
    <p:extLst>
      <p:ext uri="{BB962C8B-B14F-4D97-AF65-F5344CB8AC3E}">
        <p14:creationId xmlns:p14="http://schemas.microsoft.com/office/powerpoint/2010/main" val="205160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1</a:t>
            </a:fld>
            <a:endParaRPr lang="en-US"/>
          </a:p>
        </p:txBody>
      </p:sp>
    </p:spTree>
    <p:extLst>
      <p:ext uri="{BB962C8B-B14F-4D97-AF65-F5344CB8AC3E}">
        <p14:creationId xmlns:p14="http://schemas.microsoft.com/office/powerpoint/2010/main" val="3737067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10</a:t>
            </a:fld>
            <a:endParaRPr lang="en-US"/>
          </a:p>
        </p:txBody>
      </p:sp>
    </p:spTree>
    <p:extLst>
      <p:ext uri="{BB962C8B-B14F-4D97-AF65-F5344CB8AC3E}">
        <p14:creationId xmlns:p14="http://schemas.microsoft.com/office/powerpoint/2010/main" val="300464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03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2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13</a:t>
            </a:fld>
            <a:endParaRPr lang="en-US"/>
          </a:p>
        </p:txBody>
      </p:sp>
    </p:spTree>
    <p:extLst>
      <p:ext uri="{BB962C8B-B14F-4D97-AF65-F5344CB8AC3E}">
        <p14:creationId xmlns:p14="http://schemas.microsoft.com/office/powerpoint/2010/main" val="215689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14</a:t>
            </a:fld>
            <a:endParaRPr lang="en-US"/>
          </a:p>
        </p:txBody>
      </p:sp>
    </p:spTree>
    <p:extLst>
      <p:ext uri="{BB962C8B-B14F-4D97-AF65-F5344CB8AC3E}">
        <p14:creationId xmlns:p14="http://schemas.microsoft.com/office/powerpoint/2010/main" val="629234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15</a:t>
            </a:fld>
            <a:endParaRPr lang="en-US"/>
          </a:p>
        </p:txBody>
      </p:sp>
    </p:spTree>
    <p:extLst>
      <p:ext uri="{BB962C8B-B14F-4D97-AF65-F5344CB8AC3E}">
        <p14:creationId xmlns:p14="http://schemas.microsoft.com/office/powerpoint/2010/main" val="1606656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16</a:t>
            </a:fld>
            <a:endParaRPr lang="en-US"/>
          </a:p>
        </p:txBody>
      </p:sp>
    </p:spTree>
    <p:extLst>
      <p:ext uri="{BB962C8B-B14F-4D97-AF65-F5344CB8AC3E}">
        <p14:creationId xmlns:p14="http://schemas.microsoft.com/office/powerpoint/2010/main" val="359901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36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3</a:t>
            </a:fld>
            <a:endParaRPr lang="en-US"/>
          </a:p>
        </p:txBody>
      </p:sp>
    </p:spTree>
    <p:extLst>
      <p:ext uri="{BB962C8B-B14F-4D97-AF65-F5344CB8AC3E}">
        <p14:creationId xmlns:p14="http://schemas.microsoft.com/office/powerpoint/2010/main" val="15819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4</a:t>
            </a:fld>
            <a:endParaRPr lang="en-US"/>
          </a:p>
        </p:txBody>
      </p:sp>
    </p:spTree>
    <p:extLst>
      <p:ext uri="{BB962C8B-B14F-4D97-AF65-F5344CB8AC3E}">
        <p14:creationId xmlns:p14="http://schemas.microsoft.com/office/powerpoint/2010/main" val="134762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5</a:t>
            </a:fld>
            <a:endParaRPr lang="en-US"/>
          </a:p>
        </p:txBody>
      </p:sp>
    </p:spTree>
    <p:extLst>
      <p:ext uri="{BB962C8B-B14F-4D97-AF65-F5344CB8AC3E}">
        <p14:creationId xmlns:p14="http://schemas.microsoft.com/office/powerpoint/2010/main" val="337734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6</a:t>
            </a:fld>
            <a:endParaRPr lang="en-US"/>
          </a:p>
        </p:txBody>
      </p:sp>
    </p:spTree>
    <p:extLst>
      <p:ext uri="{BB962C8B-B14F-4D97-AF65-F5344CB8AC3E}">
        <p14:creationId xmlns:p14="http://schemas.microsoft.com/office/powerpoint/2010/main" val="8135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7</a:t>
            </a:fld>
            <a:endParaRPr lang="en-US"/>
          </a:p>
        </p:txBody>
      </p:sp>
    </p:spTree>
    <p:extLst>
      <p:ext uri="{BB962C8B-B14F-4D97-AF65-F5344CB8AC3E}">
        <p14:creationId xmlns:p14="http://schemas.microsoft.com/office/powerpoint/2010/main" val="223740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0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9B8B38-BFCB-1048-A836-B6B1EDE8920F}" type="slidenum">
              <a:rPr lang="en-US" smtClean="0"/>
              <a:t>9</a:t>
            </a:fld>
            <a:endParaRPr lang="en-US"/>
          </a:p>
        </p:txBody>
      </p:sp>
    </p:spTree>
    <p:extLst>
      <p:ext uri="{BB962C8B-B14F-4D97-AF65-F5344CB8AC3E}">
        <p14:creationId xmlns:p14="http://schemas.microsoft.com/office/powerpoint/2010/main" val="378815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8E94-3C25-2B46-B89D-5259A3A10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065587-B153-AD4E-9C30-FB1F8AFE9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CC956D-4073-2145-8B51-F563912ECA67}"/>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5" name="Footer Placeholder 4">
            <a:extLst>
              <a:ext uri="{FF2B5EF4-FFF2-40B4-BE49-F238E27FC236}">
                <a16:creationId xmlns:a16="http://schemas.microsoft.com/office/drawing/2014/main" id="{8C31B52F-CE2B-A343-9F8A-89AA9AAF1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44B4-7512-D44F-B0DC-57F19E5C8C97}"/>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287051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5409-9F4B-3B41-867C-80F37B3CA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8DD1F8-9E4F-0D4B-B10D-C9AEB561FC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68F78-0ACD-D143-A03F-7B2E5DD31150}"/>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5" name="Footer Placeholder 4">
            <a:extLst>
              <a:ext uri="{FF2B5EF4-FFF2-40B4-BE49-F238E27FC236}">
                <a16:creationId xmlns:a16="http://schemas.microsoft.com/office/drawing/2014/main" id="{F6686863-3A40-FC4D-9F60-8F10EEABD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6127B-DE15-0F46-964F-D578C4DE15BE}"/>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28443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CE58A-4C6E-D643-8B9D-FD6CD9764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71184B-EBD3-3F44-80EC-F358EDBACC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0BC23-6DCA-6445-BCB8-D70B21F64582}"/>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5" name="Footer Placeholder 4">
            <a:extLst>
              <a:ext uri="{FF2B5EF4-FFF2-40B4-BE49-F238E27FC236}">
                <a16:creationId xmlns:a16="http://schemas.microsoft.com/office/drawing/2014/main" id="{DB01BFF6-4E32-1D47-8E48-027AA93B6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16FA2-C262-464D-9918-51DF35813843}"/>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116642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0837-D532-1945-99CF-6A0172E39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8F414-1F48-E941-94D5-34D9507D83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D5A5E-8284-834A-AD9F-EE3DF76BFD43}"/>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5" name="Footer Placeholder 4">
            <a:extLst>
              <a:ext uri="{FF2B5EF4-FFF2-40B4-BE49-F238E27FC236}">
                <a16:creationId xmlns:a16="http://schemas.microsoft.com/office/drawing/2014/main" id="{6989151D-F304-4744-A9DA-16C622A91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D40D9-4663-7D43-BAA3-9161D6894DD4}"/>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255457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EDED-0B6E-204F-9A78-5C2522581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50F024-5730-404C-A24E-DD24BAEDE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A25636-1392-AA43-83E5-13349A77DF11}"/>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5" name="Footer Placeholder 4">
            <a:extLst>
              <a:ext uri="{FF2B5EF4-FFF2-40B4-BE49-F238E27FC236}">
                <a16:creationId xmlns:a16="http://schemas.microsoft.com/office/drawing/2014/main" id="{92EB2B65-4DB1-A940-8490-4CAEF7754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842FD-BC5F-4440-8416-5BD29C4B8FB3}"/>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21169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4494-8D24-F24B-9F66-FEE0F595A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5393C-9504-5847-9DFF-3629D766A8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E223B-1AAB-EE4F-9B82-62FE27F88E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36184E-63DC-4D48-825E-A8D0C759A726}"/>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6" name="Footer Placeholder 5">
            <a:extLst>
              <a:ext uri="{FF2B5EF4-FFF2-40B4-BE49-F238E27FC236}">
                <a16:creationId xmlns:a16="http://schemas.microsoft.com/office/drawing/2014/main" id="{FA8EE134-C175-1342-AFA7-A4134F881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327A2-BEB3-7342-87A4-ACB5A823315A}"/>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32676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2BDC-474D-F548-BC57-D90EC92E9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059200-1FAC-E944-8787-10CC7F672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69771B-4E28-284E-96CA-11FAC27271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CBBF9B-599F-4144-9BE5-F23D16C01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657931-3422-8742-B019-16E673BFC6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898184-9282-9146-ADAD-9C3B6BD3F350}"/>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8" name="Footer Placeholder 7">
            <a:extLst>
              <a:ext uri="{FF2B5EF4-FFF2-40B4-BE49-F238E27FC236}">
                <a16:creationId xmlns:a16="http://schemas.microsoft.com/office/drawing/2014/main" id="{C94A8185-972B-9247-A08E-84F5DADBF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FED44F-B5A1-6348-A57A-0D83DF5D8AFE}"/>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134388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D06B-ADA8-3B40-A9B9-963336F62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27E87-49ED-4748-85A8-5F9C192229EA}"/>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4" name="Footer Placeholder 3">
            <a:extLst>
              <a:ext uri="{FF2B5EF4-FFF2-40B4-BE49-F238E27FC236}">
                <a16:creationId xmlns:a16="http://schemas.microsoft.com/office/drawing/2014/main" id="{C163D454-B387-A84C-98CF-7C68D3841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077B74-2243-9840-AF4F-68C2672E18BC}"/>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221513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2FAE45-765B-8644-A877-36A9E8B9DDEE}"/>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3" name="Footer Placeholder 2">
            <a:extLst>
              <a:ext uri="{FF2B5EF4-FFF2-40B4-BE49-F238E27FC236}">
                <a16:creationId xmlns:a16="http://schemas.microsoft.com/office/drawing/2014/main" id="{B061A1DB-5658-BD4E-AF57-B8CC1E576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E9B319-2405-3341-8AA9-C891C8681F98}"/>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9017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6785-731F-4D41-B0D6-E54051675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5456C8-C1B2-C94E-AAE4-09CE39B1A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CA8F1-34FC-A043-A295-8F653F14C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88622E-C620-8B47-803F-8F4DD0362855}"/>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6" name="Footer Placeholder 5">
            <a:extLst>
              <a:ext uri="{FF2B5EF4-FFF2-40B4-BE49-F238E27FC236}">
                <a16:creationId xmlns:a16="http://schemas.microsoft.com/office/drawing/2014/main" id="{59D50145-4BCC-1346-877C-335F1B278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273D6-7BF5-8E40-B16D-7B4F8359D64A}"/>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304786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759D-C4C9-E440-8E7C-FA81D79C1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056381-AFDA-AB41-8A0D-360BD56D3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BFDA1E-316C-A943-99BA-241167B76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FB2F3D-9C97-5D49-910E-B31D4FB00E72}"/>
              </a:ext>
            </a:extLst>
          </p:cNvPr>
          <p:cNvSpPr>
            <a:spLocks noGrp="1"/>
          </p:cNvSpPr>
          <p:nvPr>
            <p:ph type="dt" sz="half" idx="10"/>
          </p:nvPr>
        </p:nvSpPr>
        <p:spPr/>
        <p:txBody>
          <a:bodyPr/>
          <a:lstStyle/>
          <a:p>
            <a:fld id="{2342D9C7-B345-A848-9CA6-87030A5901DA}" type="datetimeFigureOut">
              <a:rPr lang="en-US" smtClean="0"/>
              <a:t>7/20/22</a:t>
            </a:fld>
            <a:endParaRPr lang="en-US"/>
          </a:p>
        </p:txBody>
      </p:sp>
      <p:sp>
        <p:nvSpPr>
          <p:cNvPr id="6" name="Footer Placeholder 5">
            <a:extLst>
              <a:ext uri="{FF2B5EF4-FFF2-40B4-BE49-F238E27FC236}">
                <a16:creationId xmlns:a16="http://schemas.microsoft.com/office/drawing/2014/main" id="{FCF6184E-1FF0-8242-97D2-BC0045DDB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B2888-A76A-7F42-B567-65B7528E489A}"/>
              </a:ext>
            </a:extLst>
          </p:cNvPr>
          <p:cNvSpPr>
            <a:spLocks noGrp="1"/>
          </p:cNvSpPr>
          <p:nvPr>
            <p:ph type="sldNum" sz="quarter" idx="12"/>
          </p:nvPr>
        </p:nvSpPr>
        <p:spPr/>
        <p:txBody>
          <a:bodyPr/>
          <a:lstStyle/>
          <a:p>
            <a:fld id="{FFD9B82F-F938-794E-924E-E4A27EC9EEDD}" type="slidenum">
              <a:rPr lang="en-US" smtClean="0"/>
              <a:t>‹#›</a:t>
            </a:fld>
            <a:endParaRPr lang="en-US"/>
          </a:p>
        </p:txBody>
      </p:sp>
    </p:spTree>
    <p:extLst>
      <p:ext uri="{BB962C8B-B14F-4D97-AF65-F5344CB8AC3E}">
        <p14:creationId xmlns:p14="http://schemas.microsoft.com/office/powerpoint/2010/main" val="139788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4A9DD-CFB4-BD42-BAA2-7C1524892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AB7CBF-DF01-9344-899C-805AFC5AD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07465-6577-524C-A843-F0FF68C54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D9C7-B345-A848-9CA6-87030A5901DA}" type="datetimeFigureOut">
              <a:rPr lang="en-US" smtClean="0"/>
              <a:t>7/20/22</a:t>
            </a:fld>
            <a:endParaRPr lang="en-US"/>
          </a:p>
        </p:txBody>
      </p:sp>
      <p:sp>
        <p:nvSpPr>
          <p:cNvPr id="5" name="Footer Placeholder 4">
            <a:extLst>
              <a:ext uri="{FF2B5EF4-FFF2-40B4-BE49-F238E27FC236}">
                <a16:creationId xmlns:a16="http://schemas.microsoft.com/office/drawing/2014/main" id="{FCC0AA95-9BA3-F64A-A3E8-449340A2E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BA5812-923B-0045-9B20-F0E84177D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9B82F-F938-794E-924E-E4A27EC9EEDD}" type="slidenum">
              <a:rPr lang="en-US" smtClean="0"/>
              <a:t>‹#›</a:t>
            </a:fld>
            <a:endParaRPr lang="en-US"/>
          </a:p>
        </p:txBody>
      </p:sp>
    </p:spTree>
    <p:extLst>
      <p:ext uri="{BB962C8B-B14F-4D97-AF65-F5344CB8AC3E}">
        <p14:creationId xmlns:p14="http://schemas.microsoft.com/office/powerpoint/2010/main" val="124596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package" Target="../embeddings/Microsoft_Word_Document.docx"/></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4.tiff"/></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northlab.faculty.ucdavis.edu/" TargetMode="External"/><Relationship Id="rId4" Type="http://schemas.openxmlformats.org/officeDocument/2006/relationships/hyperlink" Target="mailto:mnorth@ucdavi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54DD28-257E-9A47-930B-32D915F3AFC0}"/>
              </a:ext>
            </a:extLst>
          </p:cNvPr>
          <p:cNvSpPr txBox="1"/>
          <p:nvPr/>
        </p:nvSpPr>
        <p:spPr>
          <a:xfrm>
            <a:off x="293848" y="164405"/>
            <a:ext cx="11717079" cy="646331"/>
          </a:xfrm>
          <a:prstGeom prst="rect">
            <a:avLst/>
          </a:prstGeom>
          <a:noFill/>
        </p:spPr>
        <p:txBody>
          <a:bodyPr wrap="square" rtlCol="0">
            <a:spAutoFit/>
          </a:bodyPr>
          <a:lstStyle/>
          <a:p>
            <a:pPr algn="ctr"/>
            <a:r>
              <a:rPr lang="en-US" sz="3600" dirty="0">
                <a:solidFill>
                  <a:srgbClr val="0432FF"/>
                </a:solidFill>
                <a:latin typeface="Times New Roman" panose="02020603050405020304" pitchFamily="18" charset="0"/>
                <a:cs typeface="Times New Roman" panose="02020603050405020304" pitchFamily="18" charset="0"/>
              </a:rPr>
              <a:t>Operational resilience in western US frequent-fire forests</a:t>
            </a:r>
          </a:p>
        </p:txBody>
      </p:sp>
      <p:sp>
        <p:nvSpPr>
          <p:cNvPr id="9" name="TextBox 8">
            <a:extLst>
              <a:ext uri="{FF2B5EF4-FFF2-40B4-BE49-F238E27FC236}">
                <a16:creationId xmlns:a16="http://schemas.microsoft.com/office/drawing/2014/main" id="{AE800DEF-B92D-914A-A475-4F3757035AC5}"/>
              </a:ext>
            </a:extLst>
          </p:cNvPr>
          <p:cNvSpPr txBox="1"/>
          <p:nvPr/>
        </p:nvSpPr>
        <p:spPr>
          <a:xfrm>
            <a:off x="11027" y="6274510"/>
            <a:ext cx="12079224"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North, M.P., R.E. Tompkins, A.A. Bernal, B.M. Collins, S.L. Stephens, and R.A. York.  2022.  Operational resilience in western US frequent-fire forests.  Forest Ecology and Management 507: 120004.</a:t>
            </a:r>
          </a:p>
        </p:txBody>
      </p:sp>
      <p:pic>
        <p:nvPicPr>
          <p:cNvPr id="5" name="Picture 4">
            <a:extLst>
              <a:ext uri="{FF2B5EF4-FFF2-40B4-BE49-F238E27FC236}">
                <a16:creationId xmlns:a16="http://schemas.microsoft.com/office/drawing/2014/main" id="{AE23D8A3-79FB-0641-8EB7-2C5D9EE6DA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85288"/>
            <a:ext cx="6431639" cy="3619478"/>
          </a:xfrm>
          <a:prstGeom prst="rect">
            <a:avLst/>
          </a:prstGeom>
        </p:spPr>
      </p:pic>
      <p:pic>
        <p:nvPicPr>
          <p:cNvPr id="8" name="Picture 7">
            <a:extLst>
              <a:ext uri="{FF2B5EF4-FFF2-40B4-BE49-F238E27FC236}">
                <a16:creationId xmlns:a16="http://schemas.microsoft.com/office/drawing/2014/main" id="{FE77D914-CA95-E94E-8EAC-FB2F10BE4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175" y="2366682"/>
            <a:ext cx="5824613" cy="3825119"/>
          </a:xfrm>
          <a:prstGeom prst="rect">
            <a:avLst/>
          </a:prstGeom>
        </p:spPr>
      </p:pic>
      <p:pic>
        <p:nvPicPr>
          <p:cNvPr id="10" name="Picture 9">
            <a:extLst>
              <a:ext uri="{FF2B5EF4-FFF2-40B4-BE49-F238E27FC236}">
                <a16:creationId xmlns:a16="http://schemas.microsoft.com/office/drawing/2014/main" id="{FE37F684-3182-E746-B422-62E46EE844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4412" y="704538"/>
            <a:ext cx="3787588" cy="2839009"/>
          </a:xfrm>
          <a:prstGeom prst="rect">
            <a:avLst/>
          </a:prstGeom>
        </p:spPr>
      </p:pic>
      <p:pic>
        <p:nvPicPr>
          <p:cNvPr id="12" name="Picture 11">
            <a:extLst>
              <a:ext uri="{FF2B5EF4-FFF2-40B4-BE49-F238E27FC236}">
                <a16:creationId xmlns:a16="http://schemas.microsoft.com/office/drawing/2014/main" id="{2AE6A3A4-589B-D240-986A-BB5838E171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7" y="4504766"/>
            <a:ext cx="6050639" cy="1769744"/>
          </a:xfrm>
          <a:prstGeom prst="rect">
            <a:avLst/>
          </a:prstGeom>
        </p:spPr>
      </p:pic>
    </p:spTree>
    <p:extLst>
      <p:ext uri="{BB962C8B-B14F-4D97-AF65-F5344CB8AC3E}">
        <p14:creationId xmlns:p14="http://schemas.microsoft.com/office/powerpoint/2010/main" val="133751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B3FF4E-7FE9-7647-B372-F0FC97AE3DCF}"/>
              </a:ext>
            </a:extLst>
          </p:cNvPr>
          <p:cNvGrpSpPr/>
          <p:nvPr/>
        </p:nvGrpSpPr>
        <p:grpSpPr>
          <a:xfrm>
            <a:off x="172421" y="688074"/>
            <a:ext cx="7211185" cy="6215309"/>
            <a:chOff x="1020445" y="2507615"/>
            <a:chExt cx="4817110" cy="4128770"/>
          </a:xfrm>
        </p:grpSpPr>
        <p:pic>
          <p:nvPicPr>
            <p:cNvPr id="3" name="Picture 2" descr="Chart, bar chart&#10;&#10;Description automatically generated">
              <a:extLst>
                <a:ext uri="{FF2B5EF4-FFF2-40B4-BE49-F238E27FC236}">
                  <a16:creationId xmlns:a16="http://schemas.microsoft.com/office/drawing/2014/main" id="{16476EFC-98DC-314F-B845-E1EC1A26C2DB}"/>
                </a:ext>
              </a:extLst>
            </p:cNvPr>
            <p:cNvPicPr/>
            <p:nvPr/>
          </p:nvPicPr>
          <p:blipFill>
            <a:blip r:embed="rId3" cstate="email">
              <a:extLst>
                <a:ext uri="{28A0092B-C50C-407E-A947-70E740481C1C}">
                  <a14:useLocalDpi xmlns:a14="http://schemas.microsoft.com/office/drawing/2010/main"/>
                </a:ext>
              </a:extLst>
            </a:blip>
            <a:stretch>
              <a:fillRect/>
            </a:stretch>
          </p:blipFill>
          <p:spPr>
            <a:xfrm>
              <a:off x="1020445" y="2507615"/>
              <a:ext cx="4817110" cy="4128770"/>
            </a:xfrm>
            <a:prstGeom prst="rect">
              <a:avLst/>
            </a:prstGeom>
          </p:spPr>
        </p:pic>
        <p:sp>
          <p:nvSpPr>
            <p:cNvPr id="4" name="TextBox 3">
              <a:extLst>
                <a:ext uri="{FF2B5EF4-FFF2-40B4-BE49-F238E27FC236}">
                  <a16:creationId xmlns:a16="http://schemas.microsoft.com/office/drawing/2014/main" id="{93313B2B-D3B2-6A43-B297-B314BC73FED7}"/>
                </a:ext>
              </a:extLst>
            </p:cNvPr>
            <p:cNvSpPr txBox="1"/>
            <p:nvPr/>
          </p:nvSpPr>
          <p:spPr>
            <a:xfrm>
              <a:off x="2379559" y="2787710"/>
              <a:ext cx="397487" cy="265789"/>
            </a:xfrm>
            <a:prstGeom prst="rect">
              <a:avLst/>
            </a:prstGeom>
            <a:noFill/>
          </p:spPr>
          <p:txBody>
            <a:bodyPr wrap="none" rtlCol="0">
              <a:spAutoFit/>
            </a:bodyPr>
            <a:lstStyle/>
            <a:p>
              <a:pPr algn="r"/>
              <a:r>
                <a:rPr lang="en-US" sz="1000" b="1" dirty="0">
                  <a:latin typeface="Times New Roman" panose="02020603050405020304" pitchFamily="18" charset="0"/>
                  <a:cs typeface="Times New Roman" panose="02020603050405020304" pitchFamily="18" charset="0"/>
                </a:rPr>
                <a:t>19 </a:t>
              </a:r>
              <a:r>
                <a:rPr lang="en-US" sz="1000" b="1" dirty="0" err="1">
                  <a:latin typeface="Times New Roman" panose="02020603050405020304" pitchFamily="18" charset="0"/>
                  <a:cs typeface="Times New Roman" panose="02020603050405020304" pitchFamily="18" charset="0"/>
                </a:rPr>
                <a:t>st</a:t>
              </a:r>
              <a:r>
                <a:rPr lang="en-US" sz="1000" b="1" dirty="0">
                  <a:latin typeface="Times New Roman" panose="02020603050405020304" pitchFamily="18" charset="0"/>
                  <a:cs typeface="Times New Roman" panose="02020603050405020304" pitchFamily="18" charset="0"/>
                </a:rPr>
                <a:t>/ac</a:t>
              </a:r>
            </a:p>
            <a:p>
              <a:pPr algn="r"/>
              <a:r>
                <a:rPr lang="en-US" sz="1000" b="1" dirty="0">
                  <a:latin typeface="Times New Roman" panose="02020603050405020304" pitchFamily="18" charset="0"/>
                  <a:cs typeface="Times New Roman" panose="02020603050405020304" pitchFamily="18" charset="0"/>
                </a:rPr>
                <a:t>30 in</a:t>
              </a:r>
            </a:p>
          </p:txBody>
        </p:sp>
        <p:sp>
          <p:nvSpPr>
            <p:cNvPr id="5" name="TextBox 4">
              <a:extLst>
                <a:ext uri="{FF2B5EF4-FFF2-40B4-BE49-F238E27FC236}">
                  <a16:creationId xmlns:a16="http://schemas.microsoft.com/office/drawing/2014/main" id="{1D198489-C852-6340-80FD-046FCE8EFD64}"/>
                </a:ext>
              </a:extLst>
            </p:cNvPr>
            <p:cNvSpPr txBox="1"/>
            <p:nvPr/>
          </p:nvSpPr>
          <p:spPr>
            <a:xfrm>
              <a:off x="3707422" y="2781879"/>
              <a:ext cx="397487" cy="265789"/>
            </a:xfrm>
            <a:prstGeom prst="rect">
              <a:avLst/>
            </a:prstGeom>
            <a:noFill/>
          </p:spPr>
          <p:txBody>
            <a:bodyPr wrap="none" rtlCol="0">
              <a:spAutoFit/>
            </a:bodyPr>
            <a:lstStyle/>
            <a:p>
              <a:r>
                <a:rPr lang="en-US" sz="1000" b="1" dirty="0">
                  <a:latin typeface="Times New Roman" panose="02020603050405020304" pitchFamily="18" charset="0"/>
                  <a:cs typeface="Times New Roman" panose="02020603050405020304" pitchFamily="18" charset="0"/>
                </a:rPr>
                <a:t>25 </a:t>
              </a:r>
              <a:r>
                <a:rPr lang="en-US" sz="1000" b="1" dirty="0" err="1">
                  <a:latin typeface="Times New Roman" panose="02020603050405020304" pitchFamily="18" charset="0"/>
                  <a:cs typeface="Times New Roman" panose="02020603050405020304" pitchFamily="18" charset="0"/>
                </a:rPr>
                <a:t>st</a:t>
              </a:r>
              <a:r>
                <a:rPr lang="en-US" sz="1000" b="1" dirty="0">
                  <a:latin typeface="Times New Roman" panose="02020603050405020304" pitchFamily="18" charset="0"/>
                  <a:cs typeface="Times New Roman" panose="02020603050405020304" pitchFamily="18" charset="0"/>
                </a:rPr>
                <a:t>/ac</a:t>
              </a:r>
            </a:p>
            <a:p>
              <a:r>
                <a:rPr lang="en-US" sz="1000" b="1" dirty="0">
                  <a:latin typeface="Times New Roman" panose="02020603050405020304" pitchFamily="18" charset="0"/>
                  <a:cs typeface="Times New Roman" panose="02020603050405020304" pitchFamily="18" charset="0"/>
                </a:rPr>
                <a:t>26 in</a:t>
              </a:r>
            </a:p>
          </p:txBody>
        </p:sp>
        <p:sp>
          <p:nvSpPr>
            <p:cNvPr id="6" name="TextBox 5">
              <a:extLst>
                <a:ext uri="{FF2B5EF4-FFF2-40B4-BE49-F238E27FC236}">
                  <a16:creationId xmlns:a16="http://schemas.microsoft.com/office/drawing/2014/main" id="{6E43CA24-3E93-1845-A937-E55D7C0771D8}"/>
                </a:ext>
              </a:extLst>
            </p:cNvPr>
            <p:cNvSpPr txBox="1"/>
            <p:nvPr/>
          </p:nvSpPr>
          <p:spPr>
            <a:xfrm>
              <a:off x="4956922" y="2762906"/>
              <a:ext cx="594981" cy="265789"/>
            </a:xfrm>
            <a:prstGeom prst="rect">
              <a:avLst/>
            </a:prstGeom>
            <a:noFill/>
          </p:spPr>
          <p:txBody>
            <a:bodyPr wrap="square" rtlCol="0">
              <a:spAutoFit/>
            </a:bodyPr>
            <a:lstStyle/>
            <a:p>
              <a:pPr algn="r"/>
              <a:r>
                <a:rPr lang="en-US" sz="1000" b="1" dirty="0">
                  <a:latin typeface="Times New Roman" panose="02020603050405020304" pitchFamily="18" charset="0"/>
                  <a:cs typeface="Times New Roman" panose="02020603050405020304" pitchFamily="18" charset="0"/>
                </a:rPr>
                <a:t>29 </a:t>
              </a:r>
              <a:r>
                <a:rPr lang="en-US" sz="1000" b="1" dirty="0" err="1">
                  <a:latin typeface="Times New Roman" panose="02020603050405020304" pitchFamily="18" charset="0"/>
                  <a:cs typeface="Times New Roman" panose="02020603050405020304" pitchFamily="18" charset="0"/>
                </a:rPr>
                <a:t>st</a:t>
              </a:r>
              <a:r>
                <a:rPr lang="en-US" sz="1000" b="1" dirty="0">
                  <a:latin typeface="Times New Roman" panose="02020603050405020304" pitchFamily="18" charset="0"/>
                  <a:cs typeface="Times New Roman" panose="02020603050405020304" pitchFamily="18" charset="0"/>
                </a:rPr>
                <a:t>/ac</a:t>
              </a:r>
            </a:p>
            <a:p>
              <a:pPr algn="r"/>
              <a:r>
                <a:rPr lang="en-US" sz="1000" b="1" dirty="0">
                  <a:latin typeface="Times New Roman" panose="02020603050405020304" pitchFamily="18" charset="0"/>
                  <a:cs typeface="Times New Roman" panose="02020603050405020304" pitchFamily="18" charset="0"/>
                </a:rPr>
                <a:t>28 in</a:t>
              </a:r>
            </a:p>
          </p:txBody>
        </p:sp>
        <p:sp>
          <p:nvSpPr>
            <p:cNvPr id="7" name="TextBox 6">
              <a:extLst>
                <a:ext uri="{FF2B5EF4-FFF2-40B4-BE49-F238E27FC236}">
                  <a16:creationId xmlns:a16="http://schemas.microsoft.com/office/drawing/2014/main" id="{2352FEEF-0C89-E649-9012-B4D9CBADF4C4}"/>
                </a:ext>
              </a:extLst>
            </p:cNvPr>
            <p:cNvSpPr txBox="1"/>
            <p:nvPr/>
          </p:nvSpPr>
          <p:spPr>
            <a:xfrm>
              <a:off x="2405451" y="4273479"/>
              <a:ext cx="440320" cy="265789"/>
            </a:xfrm>
            <a:prstGeom prst="rect">
              <a:avLst/>
            </a:prstGeom>
            <a:noFill/>
          </p:spPr>
          <p:txBody>
            <a:bodyPr wrap="none" rtlCol="0">
              <a:spAutoFit/>
            </a:bodyPr>
            <a:lstStyle/>
            <a:p>
              <a:pPr algn="r"/>
              <a:r>
                <a:rPr lang="en-US" sz="1000" b="1" dirty="0">
                  <a:latin typeface="Times New Roman" panose="02020603050405020304" pitchFamily="18" charset="0"/>
                  <a:cs typeface="Times New Roman" panose="02020603050405020304" pitchFamily="18" charset="0"/>
                </a:rPr>
                <a:t>140 </a:t>
              </a:r>
              <a:r>
                <a:rPr lang="en-US" sz="1000" b="1" dirty="0" err="1">
                  <a:latin typeface="Times New Roman" panose="02020603050405020304" pitchFamily="18" charset="0"/>
                  <a:cs typeface="Times New Roman" panose="02020603050405020304" pitchFamily="18" charset="0"/>
                </a:rPr>
                <a:t>st</a:t>
              </a:r>
              <a:r>
                <a:rPr lang="en-US" sz="1000" b="1" dirty="0">
                  <a:latin typeface="Times New Roman" panose="02020603050405020304" pitchFamily="18" charset="0"/>
                  <a:cs typeface="Times New Roman" panose="02020603050405020304" pitchFamily="18" charset="0"/>
                </a:rPr>
                <a:t>/ac</a:t>
              </a:r>
            </a:p>
            <a:p>
              <a:pPr algn="r"/>
              <a:r>
                <a:rPr lang="en-US" sz="1000" b="1" dirty="0">
                  <a:latin typeface="Times New Roman" panose="02020603050405020304" pitchFamily="18" charset="0"/>
                  <a:cs typeface="Times New Roman" panose="02020603050405020304" pitchFamily="18" charset="0"/>
                </a:rPr>
                <a:t>14 in</a:t>
              </a:r>
            </a:p>
          </p:txBody>
        </p:sp>
        <p:sp>
          <p:nvSpPr>
            <p:cNvPr id="8" name="TextBox 7">
              <a:extLst>
                <a:ext uri="{FF2B5EF4-FFF2-40B4-BE49-F238E27FC236}">
                  <a16:creationId xmlns:a16="http://schemas.microsoft.com/office/drawing/2014/main" id="{F5FFB2CD-C9B9-C240-BFFD-AB5A27F9EDF8}"/>
                </a:ext>
              </a:extLst>
            </p:cNvPr>
            <p:cNvSpPr txBox="1"/>
            <p:nvPr/>
          </p:nvSpPr>
          <p:spPr>
            <a:xfrm>
              <a:off x="3674326" y="4293445"/>
              <a:ext cx="440319" cy="265789"/>
            </a:xfrm>
            <a:prstGeom prst="rect">
              <a:avLst/>
            </a:prstGeom>
            <a:noFill/>
          </p:spPr>
          <p:txBody>
            <a:bodyPr wrap="none" rtlCol="0">
              <a:spAutoFit/>
            </a:bodyPr>
            <a:lstStyle/>
            <a:p>
              <a:pPr algn="r"/>
              <a:r>
                <a:rPr lang="en-US" sz="1000" b="1" dirty="0">
                  <a:latin typeface="Times New Roman" panose="02020603050405020304" pitchFamily="18" charset="0"/>
                  <a:cs typeface="Times New Roman" panose="02020603050405020304" pitchFamily="18" charset="0"/>
                </a:rPr>
                <a:t>148 </a:t>
              </a:r>
              <a:r>
                <a:rPr lang="en-US" sz="1000" b="1" dirty="0" err="1">
                  <a:latin typeface="Times New Roman" panose="02020603050405020304" pitchFamily="18" charset="0"/>
                  <a:cs typeface="Times New Roman" panose="02020603050405020304" pitchFamily="18" charset="0"/>
                </a:rPr>
                <a:t>st</a:t>
              </a:r>
              <a:r>
                <a:rPr lang="en-US" sz="1000" b="1" dirty="0">
                  <a:latin typeface="Times New Roman" panose="02020603050405020304" pitchFamily="18" charset="0"/>
                  <a:cs typeface="Times New Roman" panose="02020603050405020304" pitchFamily="18" charset="0"/>
                </a:rPr>
                <a:t>/ac</a:t>
              </a:r>
            </a:p>
            <a:p>
              <a:pPr algn="r"/>
              <a:r>
                <a:rPr lang="en-US" sz="1000" b="1" dirty="0">
                  <a:latin typeface="Times New Roman" panose="02020603050405020304" pitchFamily="18" charset="0"/>
                  <a:cs typeface="Times New Roman" panose="02020603050405020304" pitchFamily="18" charset="0"/>
                </a:rPr>
                <a:t>14 in</a:t>
              </a:r>
            </a:p>
          </p:txBody>
        </p:sp>
        <p:sp>
          <p:nvSpPr>
            <p:cNvPr id="9" name="TextBox 8">
              <a:extLst>
                <a:ext uri="{FF2B5EF4-FFF2-40B4-BE49-F238E27FC236}">
                  <a16:creationId xmlns:a16="http://schemas.microsoft.com/office/drawing/2014/main" id="{B50CBD6A-65DA-4F4A-A37E-5DDC48D2A27D}"/>
                </a:ext>
              </a:extLst>
            </p:cNvPr>
            <p:cNvSpPr txBox="1"/>
            <p:nvPr/>
          </p:nvSpPr>
          <p:spPr>
            <a:xfrm>
              <a:off x="5111583" y="4293445"/>
              <a:ext cx="440319" cy="265789"/>
            </a:xfrm>
            <a:prstGeom prst="rect">
              <a:avLst/>
            </a:prstGeom>
            <a:noFill/>
          </p:spPr>
          <p:txBody>
            <a:bodyPr wrap="none" rtlCol="0">
              <a:spAutoFit/>
            </a:bodyPr>
            <a:lstStyle/>
            <a:p>
              <a:pPr algn="r"/>
              <a:r>
                <a:rPr lang="en-US" sz="1000" b="1" dirty="0">
                  <a:latin typeface="Times New Roman" panose="02020603050405020304" pitchFamily="18" charset="0"/>
                  <a:cs typeface="Times New Roman" panose="02020603050405020304" pitchFamily="18" charset="0"/>
                </a:rPr>
                <a:t>171 </a:t>
              </a:r>
              <a:r>
                <a:rPr lang="en-US" sz="1000" b="1" dirty="0" err="1">
                  <a:latin typeface="Times New Roman" panose="02020603050405020304" pitchFamily="18" charset="0"/>
                  <a:cs typeface="Times New Roman" panose="02020603050405020304" pitchFamily="18" charset="0"/>
                </a:rPr>
                <a:t>st</a:t>
              </a:r>
              <a:r>
                <a:rPr lang="en-US" sz="1000" b="1" dirty="0">
                  <a:latin typeface="Times New Roman" panose="02020603050405020304" pitchFamily="18" charset="0"/>
                  <a:cs typeface="Times New Roman" panose="02020603050405020304" pitchFamily="18" charset="0"/>
                </a:rPr>
                <a:t>/ac</a:t>
              </a:r>
            </a:p>
            <a:p>
              <a:pPr algn="r"/>
              <a:r>
                <a:rPr lang="en-US" sz="1000" b="1" dirty="0">
                  <a:latin typeface="Times New Roman" panose="02020603050405020304" pitchFamily="18" charset="0"/>
                  <a:cs typeface="Times New Roman" panose="02020603050405020304" pitchFamily="18" charset="0"/>
                </a:rPr>
                <a:t>13 in</a:t>
              </a:r>
            </a:p>
          </p:txBody>
        </p:sp>
      </p:grpSp>
      <p:pic>
        <p:nvPicPr>
          <p:cNvPr id="11" name="Picture 10">
            <a:extLst>
              <a:ext uri="{FF2B5EF4-FFF2-40B4-BE49-F238E27FC236}">
                <a16:creationId xmlns:a16="http://schemas.microsoft.com/office/drawing/2014/main" id="{A32C8E4E-0A06-5941-B170-18E137778F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7209" y="0"/>
            <a:ext cx="4394791" cy="3296093"/>
          </a:xfrm>
          <a:prstGeom prst="rect">
            <a:avLst/>
          </a:prstGeom>
        </p:spPr>
      </p:pic>
      <p:pic>
        <p:nvPicPr>
          <p:cNvPr id="12" name="Picture 11">
            <a:extLst>
              <a:ext uri="{FF2B5EF4-FFF2-40B4-BE49-F238E27FC236}">
                <a16:creationId xmlns:a16="http://schemas.microsoft.com/office/drawing/2014/main" id="{80A4D006-6B23-2745-8E44-9A95431559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8438" y="3593805"/>
            <a:ext cx="4360261" cy="3264195"/>
          </a:xfrm>
          <a:prstGeom prst="rect">
            <a:avLst/>
          </a:prstGeom>
        </p:spPr>
      </p:pic>
      <p:sp>
        <p:nvSpPr>
          <p:cNvPr id="13" name="TextBox 12">
            <a:extLst>
              <a:ext uri="{FF2B5EF4-FFF2-40B4-BE49-F238E27FC236}">
                <a16:creationId xmlns:a16="http://schemas.microsoft.com/office/drawing/2014/main" id="{4A2EB75B-A512-424E-B161-C16C6C1F8D96}"/>
              </a:ext>
            </a:extLst>
          </p:cNvPr>
          <p:cNvSpPr txBox="1"/>
          <p:nvPr/>
        </p:nvSpPr>
        <p:spPr>
          <a:xfrm>
            <a:off x="8578526" y="3264915"/>
            <a:ext cx="283282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Bear Creek R.S., Plumas NF</a:t>
            </a:r>
          </a:p>
        </p:txBody>
      </p:sp>
      <p:sp>
        <p:nvSpPr>
          <p:cNvPr id="14" name="TextBox 13">
            <a:extLst>
              <a:ext uri="{FF2B5EF4-FFF2-40B4-BE49-F238E27FC236}">
                <a16:creationId xmlns:a16="http://schemas.microsoft.com/office/drawing/2014/main" id="{DA4E6E9F-9F89-3F47-97F5-1F878F2CD557}"/>
              </a:ext>
            </a:extLst>
          </p:cNvPr>
          <p:cNvSpPr txBox="1"/>
          <p:nvPr/>
        </p:nvSpPr>
        <p:spPr>
          <a:xfrm>
            <a:off x="383832" y="53574"/>
            <a:ext cx="7046096" cy="523220"/>
          </a:xfrm>
          <a:prstGeom prst="rect">
            <a:avLst/>
          </a:prstGeom>
          <a:noFill/>
        </p:spPr>
        <p:txBody>
          <a:bodyPr wrap="none" rtlCol="0">
            <a:spAutoFit/>
          </a:bodyPr>
          <a:lstStyle/>
          <a:p>
            <a:r>
              <a:rPr lang="en-US" sz="2800" dirty="0">
                <a:solidFill>
                  <a:srgbClr val="0432FF"/>
                </a:solidFill>
                <a:latin typeface="Times New Roman" panose="02020603050405020304" pitchFamily="18" charset="0"/>
                <a:cs typeface="Times New Roman" panose="02020603050405020304" pitchFamily="18" charset="0"/>
              </a:rPr>
              <a:t>Change in Forest Conditions from 1911 to 2011</a:t>
            </a:r>
          </a:p>
        </p:txBody>
      </p:sp>
      <p:sp>
        <p:nvSpPr>
          <p:cNvPr id="15" name="TextBox 14">
            <a:extLst>
              <a:ext uri="{FF2B5EF4-FFF2-40B4-BE49-F238E27FC236}">
                <a16:creationId xmlns:a16="http://schemas.microsoft.com/office/drawing/2014/main" id="{58E7F6CE-9504-4F4D-AE65-296045C22FB5}"/>
              </a:ext>
            </a:extLst>
          </p:cNvPr>
          <p:cNvSpPr txBox="1"/>
          <p:nvPr/>
        </p:nvSpPr>
        <p:spPr>
          <a:xfrm rot="5400000">
            <a:off x="6795348" y="1786095"/>
            <a:ext cx="788806" cy="461665"/>
          </a:xfrm>
          <a:prstGeom prst="rect">
            <a:avLst/>
          </a:prstGeom>
          <a:solidFill>
            <a:schemeClr val="lt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1911</a:t>
            </a:r>
          </a:p>
        </p:txBody>
      </p:sp>
      <p:sp>
        <p:nvSpPr>
          <p:cNvPr id="16" name="TextBox 15">
            <a:extLst>
              <a:ext uri="{FF2B5EF4-FFF2-40B4-BE49-F238E27FC236}">
                <a16:creationId xmlns:a16="http://schemas.microsoft.com/office/drawing/2014/main" id="{3C35249E-333B-3A4B-BD8B-569047F3DAF9}"/>
              </a:ext>
            </a:extLst>
          </p:cNvPr>
          <p:cNvSpPr txBox="1"/>
          <p:nvPr/>
        </p:nvSpPr>
        <p:spPr>
          <a:xfrm rot="5400000">
            <a:off x="6831353" y="4209063"/>
            <a:ext cx="788806" cy="461665"/>
          </a:xfrm>
          <a:prstGeom prst="rect">
            <a:avLst/>
          </a:prstGeom>
          <a:solidFill>
            <a:schemeClr val="lt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2011</a:t>
            </a:r>
          </a:p>
        </p:txBody>
      </p:sp>
      <p:sp>
        <p:nvSpPr>
          <p:cNvPr id="17" name="Oval 16">
            <a:extLst>
              <a:ext uri="{FF2B5EF4-FFF2-40B4-BE49-F238E27FC236}">
                <a16:creationId xmlns:a16="http://schemas.microsoft.com/office/drawing/2014/main" id="{655CC67D-45EF-9543-8CF2-901DDFF54585}"/>
              </a:ext>
            </a:extLst>
          </p:cNvPr>
          <p:cNvSpPr/>
          <p:nvPr/>
        </p:nvSpPr>
        <p:spPr>
          <a:xfrm>
            <a:off x="6296514" y="947395"/>
            <a:ext cx="690319" cy="50751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95653A-E71A-EF4E-B05B-C15BDE85F1CC}"/>
              </a:ext>
            </a:extLst>
          </p:cNvPr>
          <p:cNvSpPr txBox="1"/>
          <p:nvPr/>
        </p:nvSpPr>
        <p:spPr>
          <a:xfrm>
            <a:off x="6989528" y="955092"/>
            <a:ext cx="744114" cy="738664"/>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Density</a:t>
            </a:r>
          </a:p>
          <a:p>
            <a:r>
              <a:rPr lang="en-US" sz="1400" dirty="0">
                <a:latin typeface="Times New Roman" panose="02020603050405020304" pitchFamily="18" charset="0"/>
                <a:cs typeface="Times New Roman" panose="02020603050405020304" pitchFamily="18" charset="0"/>
              </a:rPr>
              <a:t>Avg. </a:t>
            </a:r>
          </a:p>
          <a:p>
            <a:r>
              <a:rPr lang="en-US" sz="1400" dirty="0">
                <a:latin typeface="Times New Roman" panose="02020603050405020304" pitchFamily="18" charset="0"/>
                <a:cs typeface="Times New Roman" panose="02020603050405020304" pitchFamily="18" charset="0"/>
              </a:rPr>
              <a:t>dia.</a:t>
            </a:r>
          </a:p>
        </p:txBody>
      </p:sp>
      <p:sp>
        <p:nvSpPr>
          <p:cNvPr id="10" name="TextBox 9">
            <a:extLst>
              <a:ext uri="{FF2B5EF4-FFF2-40B4-BE49-F238E27FC236}">
                <a16:creationId xmlns:a16="http://schemas.microsoft.com/office/drawing/2014/main" id="{595BE685-A154-8D49-BE59-DAF4A4058AB3}"/>
              </a:ext>
            </a:extLst>
          </p:cNvPr>
          <p:cNvSpPr txBox="1"/>
          <p:nvPr/>
        </p:nvSpPr>
        <p:spPr>
          <a:xfrm rot="16200000">
            <a:off x="-167600" y="1463380"/>
            <a:ext cx="1102866" cy="369332"/>
          </a:xfrm>
          <a:prstGeom prst="rect">
            <a:avLst/>
          </a:prstGeom>
          <a:noFill/>
        </p:spPr>
        <p:txBody>
          <a:bodyPr wrap="none" rtlCol="0">
            <a:spAutoFit/>
          </a:bodyPr>
          <a:lstStyle/>
          <a:p>
            <a:r>
              <a:rPr lang="en-US" dirty="0"/>
              <a:t>Range = 8</a:t>
            </a:r>
          </a:p>
        </p:txBody>
      </p:sp>
      <p:sp>
        <p:nvSpPr>
          <p:cNvPr id="19" name="TextBox 18">
            <a:extLst>
              <a:ext uri="{FF2B5EF4-FFF2-40B4-BE49-F238E27FC236}">
                <a16:creationId xmlns:a16="http://schemas.microsoft.com/office/drawing/2014/main" id="{E98CB9E7-0D5E-654A-ABC4-23C8A433EDAC}"/>
              </a:ext>
            </a:extLst>
          </p:cNvPr>
          <p:cNvSpPr txBox="1"/>
          <p:nvPr/>
        </p:nvSpPr>
        <p:spPr>
          <a:xfrm rot="16200000">
            <a:off x="-263780" y="4474068"/>
            <a:ext cx="1295226" cy="369332"/>
          </a:xfrm>
          <a:prstGeom prst="rect">
            <a:avLst/>
          </a:prstGeom>
          <a:noFill/>
        </p:spPr>
        <p:txBody>
          <a:bodyPr wrap="none" rtlCol="0">
            <a:spAutoFit/>
          </a:bodyPr>
          <a:lstStyle/>
          <a:p>
            <a:r>
              <a:rPr lang="en-US" dirty="0"/>
              <a:t>Range = 80!</a:t>
            </a:r>
          </a:p>
        </p:txBody>
      </p:sp>
      <p:sp>
        <p:nvSpPr>
          <p:cNvPr id="18" name="Rectangle 17">
            <a:extLst>
              <a:ext uri="{FF2B5EF4-FFF2-40B4-BE49-F238E27FC236}">
                <a16:creationId xmlns:a16="http://schemas.microsoft.com/office/drawing/2014/main" id="{EF9D62F2-5000-124C-B33C-4603B033A5CD}"/>
              </a:ext>
            </a:extLst>
          </p:cNvPr>
          <p:cNvSpPr/>
          <p:nvPr/>
        </p:nvSpPr>
        <p:spPr>
          <a:xfrm>
            <a:off x="5006029" y="3318930"/>
            <a:ext cx="668630" cy="20666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3831274-6E9F-9E43-B67F-4BD56989EBBC}"/>
              </a:ext>
            </a:extLst>
          </p:cNvPr>
          <p:cNvSpPr txBox="1"/>
          <p:nvPr/>
        </p:nvSpPr>
        <p:spPr>
          <a:xfrm>
            <a:off x="5620477" y="3634247"/>
            <a:ext cx="949614" cy="1200329"/>
          </a:xfrm>
          <a:prstGeom prst="rect">
            <a:avLst/>
          </a:prstGeom>
          <a:noFill/>
        </p:spPr>
        <p:txBody>
          <a:bodyPr wrap="square" rtlCol="0">
            <a:spAutoFit/>
          </a:bodyPr>
          <a:lstStyle/>
          <a:p>
            <a:r>
              <a:rPr lang="en-US" dirty="0"/>
              <a:t>70% of stems within the box</a:t>
            </a:r>
          </a:p>
        </p:txBody>
      </p:sp>
      <p:sp>
        <p:nvSpPr>
          <p:cNvPr id="22" name="Oval 21">
            <a:extLst>
              <a:ext uri="{FF2B5EF4-FFF2-40B4-BE49-F238E27FC236}">
                <a16:creationId xmlns:a16="http://schemas.microsoft.com/office/drawing/2014/main" id="{EE9D3CA2-591E-7C46-9B43-39B5247DF56D}"/>
              </a:ext>
            </a:extLst>
          </p:cNvPr>
          <p:cNvSpPr/>
          <p:nvPr/>
        </p:nvSpPr>
        <p:spPr>
          <a:xfrm>
            <a:off x="6299209" y="3242834"/>
            <a:ext cx="690319" cy="50751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6F5B7A7-6290-3140-8D42-9044E2C88628}"/>
              </a:ext>
            </a:extLst>
          </p:cNvPr>
          <p:cNvSpPr txBox="1"/>
          <p:nvPr/>
        </p:nvSpPr>
        <p:spPr>
          <a:xfrm>
            <a:off x="568499" y="1043470"/>
            <a:ext cx="281355" cy="1815882"/>
          </a:xfrm>
          <a:prstGeom prst="rect">
            <a:avLst/>
          </a:prstGeom>
          <a:solidFill>
            <a:schemeClr val="lt1"/>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8</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6</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4</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a:t>
            </a:r>
          </a:p>
        </p:txBody>
      </p:sp>
      <p:sp>
        <p:nvSpPr>
          <p:cNvPr id="24" name="TextBox 23">
            <a:extLst>
              <a:ext uri="{FF2B5EF4-FFF2-40B4-BE49-F238E27FC236}">
                <a16:creationId xmlns:a16="http://schemas.microsoft.com/office/drawing/2014/main" id="{134024AC-4C1A-494F-90BA-A55E88AFEF53}"/>
              </a:ext>
            </a:extLst>
          </p:cNvPr>
          <p:cNvSpPr txBox="1"/>
          <p:nvPr/>
        </p:nvSpPr>
        <p:spPr>
          <a:xfrm>
            <a:off x="471290" y="3364842"/>
            <a:ext cx="405763" cy="1600438"/>
          </a:xfrm>
          <a:prstGeom prst="rect">
            <a:avLst/>
          </a:prstGeom>
          <a:solidFill>
            <a:schemeClr val="lt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80</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60</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40</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20</a:t>
            </a:r>
          </a:p>
        </p:txBody>
      </p:sp>
      <p:sp>
        <p:nvSpPr>
          <p:cNvPr id="25" name="TextBox 24">
            <a:extLst>
              <a:ext uri="{FF2B5EF4-FFF2-40B4-BE49-F238E27FC236}">
                <a16:creationId xmlns:a16="http://schemas.microsoft.com/office/drawing/2014/main" id="{831A43E3-8683-9E4D-ACF0-9D648744CBC8}"/>
              </a:ext>
            </a:extLst>
          </p:cNvPr>
          <p:cNvSpPr txBox="1"/>
          <p:nvPr/>
        </p:nvSpPr>
        <p:spPr>
          <a:xfrm>
            <a:off x="2859501" y="6025947"/>
            <a:ext cx="2094757" cy="369332"/>
          </a:xfrm>
          <a:prstGeom prst="rect">
            <a:avLst/>
          </a:prstGeom>
          <a:solidFill>
            <a:schemeClr val="lt1"/>
          </a:solidFill>
        </p:spPr>
        <p:txBody>
          <a:bodyPr wrap="square" rtlCol="0">
            <a:spAutoFit/>
          </a:bodyPr>
          <a:lstStyle/>
          <a:p>
            <a:r>
              <a:rPr lang="en-US" dirty="0">
                <a:latin typeface="Times New Roman" panose="02020603050405020304" pitchFamily="18" charset="0"/>
                <a:cs typeface="Times New Roman" panose="02020603050405020304" pitchFamily="18" charset="0"/>
              </a:rPr>
              <a:t>Midpoint DBH (in)</a:t>
            </a:r>
          </a:p>
        </p:txBody>
      </p:sp>
      <p:sp>
        <p:nvSpPr>
          <p:cNvPr id="26" name="TextBox 25">
            <a:extLst>
              <a:ext uri="{FF2B5EF4-FFF2-40B4-BE49-F238E27FC236}">
                <a16:creationId xmlns:a16="http://schemas.microsoft.com/office/drawing/2014/main" id="{FBC420D4-BA21-B249-907F-3BFB3965D5AE}"/>
              </a:ext>
            </a:extLst>
          </p:cNvPr>
          <p:cNvSpPr txBox="1"/>
          <p:nvPr/>
        </p:nvSpPr>
        <p:spPr>
          <a:xfrm>
            <a:off x="937340" y="5644283"/>
            <a:ext cx="2202095" cy="381664"/>
          </a:xfrm>
          <a:prstGeom prst="rect">
            <a:avLst/>
          </a:prstGeom>
          <a:solidFill>
            <a:schemeClr val="lt1"/>
          </a:solidFill>
        </p:spPr>
        <p:txBody>
          <a:bodyPr wrap="square" rtlCol="0">
            <a:spAutoFit/>
          </a:bodyPr>
          <a:lstStyle/>
          <a:p>
            <a:r>
              <a:rPr lang="en-US" dirty="0">
                <a:latin typeface="Times New Roman" panose="02020603050405020304" pitchFamily="18" charset="0"/>
                <a:cs typeface="Times New Roman" panose="02020603050405020304" pitchFamily="18" charset="0"/>
              </a:rPr>
              <a:t>5    15   26  36  &gt;36</a:t>
            </a:r>
          </a:p>
        </p:txBody>
      </p:sp>
      <p:sp>
        <p:nvSpPr>
          <p:cNvPr id="27" name="TextBox 26">
            <a:extLst>
              <a:ext uri="{FF2B5EF4-FFF2-40B4-BE49-F238E27FC236}">
                <a16:creationId xmlns:a16="http://schemas.microsoft.com/office/drawing/2014/main" id="{48A5B879-8EAE-9440-8925-9885B688504A}"/>
              </a:ext>
            </a:extLst>
          </p:cNvPr>
          <p:cNvSpPr txBox="1"/>
          <p:nvPr/>
        </p:nvSpPr>
        <p:spPr>
          <a:xfrm>
            <a:off x="2981675" y="5657171"/>
            <a:ext cx="2202095" cy="381664"/>
          </a:xfrm>
          <a:prstGeom prst="rect">
            <a:avLst/>
          </a:prstGeom>
          <a:solidFill>
            <a:schemeClr val="lt1"/>
          </a:solidFill>
        </p:spPr>
        <p:txBody>
          <a:bodyPr wrap="square" rtlCol="0">
            <a:spAutoFit/>
          </a:bodyPr>
          <a:lstStyle/>
          <a:p>
            <a:r>
              <a:rPr lang="en-US" dirty="0">
                <a:latin typeface="Times New Roman" panose="02020603050405020304" pitchFamily="18" charset="0"/>
                <a:cs typeface="Times New Roman" panose="02020603050405020304" pitchFamily="18" charset="0"/>
              </a:rPr>
              <a:t>5    15   26  36  &gt;36</a:t>
            </a:r>
          </a:p>
        </p:txBody>
      </p:sp>
      <p:sp>
        <p:nvSpPr>
          <p:cNvPr id="28" name="TextBox 27">
            <a:extLst>
              <a:ext uri="{FF2B5EF4-FFF2-40B4-BE49-F238E27FC236}">
                <a16:creationId xmlns:a16="http://schemas.microsoft.com/office/drawing/2014/main" id="{55DC7A4E-B69C-114C-9E2A-869EF07C304F}"/>
              </a:ext>
            </a:extLst>
          </p:cNvPr>
          <p:cNvSpPr txBox="1"/>
          <p:nvPr/>
        </p:nvSpPr>
        <p:spPr>
          <a:xfrm>
            <a:off x="5045173" y="5655631"/>
            <a:ext cx="2202095" cy="381664"/>
          </a:xfrm>
          <a:prstGeom prst="rect">
            <a:avLst/>
          </a:prstGeom>
          <a:solidFill>
            <a:schemeClr val="lt1"/>
          </a:solidFill>
        </p:spPr>
        <p:txBody>
          <a:bodyPr wrap="square" rtlCol="0">
            <a:spAutoFit/>
          </a:bodyPr>
          <a:lstStyle/>
          <a:p>
            <a:r>
              <a:rPr lang="en-US" dirty="0">
                <a:latin typeface="Times New Roman" panose="02020603050405020304" pitchFamily="18" charset="0"/>
                <a:cs typeface="Times New Roman" panose="02020603050405020304" pitchFamily="18" charset="0"/>
              </a:rPr>
              <a:t>5    15   26  36  &gt;36</a:t>
            </a:r>
          </a:p>
        </p:txBody>
      </p:sp>
      <p:sp>
        <p:nvSpPr>
          <p:cNvPr id="29" name="TextBox 28">
            <a:extLst>
              <a:ext uri="{FF2B5EF4-FFF2-40B4-BE49-F238E27FC236}">
                <a16:creationId xmlns:a16="http://schemas.microsoft.com/office/drawing/2014/main" id="{8398DDBA-04EF-3745-A590-F570E6B434F6}"/>
              </a:ext>
            </a:extLst>
          </p:cNvPr>
          <p:cNvSpPr txBox="1"/>
          <p:nvPr/>
        </p:nvSpPr>
        <p:spPr>
          <a:xfrm>
            <a:off x="11295529" y="2936024"/>
            <a:ext cx="652743"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1911</a:t>
            </a:r>
          </a:p>
        </p:txBody>
      </p:sp>
      <p:sp>
        <p:nvSpPr>
          <p:cNvPr id="30" name="TextBox 29">
            <a:extLst>
              <a:ext uri="{FF2B5EF4-FFF2-40B4-BE49-F238E27FC236}">
                <a16:creationId xmlns:a16="http://schemas.microsoft.com/office/drawing/2014/main" id="{5BA976C2-ABB1-934B-86C3-93BBEE45EC95}"/>
              </a:ext>
            </a:extLst>
          </p:cNvPr>
          <p:cNvSpPr txBox="1"/>
          <p:nvPr/>
        </p:nvSpPr>
        <p:spPr>
          <a:xfrm>
            <a:off x="11295529" y="3795729"/>
            <a:ext cx="646331"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2005</a:t>
            </a:r>
          </a:p>
        </p:txBody>
      </p:sp>
      <p:sp>
        <p:nvSpPr>
          <p:cNvPr id="32" name="TextBox 31">
            <a:extLst>
              <a:ext uri="{FF2B5EF4-FFF2-40B4-BE49-F238E27FC236}">
                <a16:creationId xmlns:a16="http://schemas.microsoft.com/office/drawing/2014/main" id="{5D8C7FCB-DFA8-1B41-BCFC-CAECBE75EC25}"/>
              </a:ext>
            </a:extLst>
          </p:cNvPr>
          <p:cNvSpPr txBox="1"/>
          <p:nvPr/>
        </p:nvSpPr>
        <p:spPr>
          <a:xfrm rot="16200000">
            <a:off x="-314591" y="2955247"/>
            <a:ext cx="1376979" cy="369332"/>
          </a:xfrm>
          <a:prstGeom prst="rect">
            <a:avLst/>
          </a:prstGeom>
          <a:solidFill>
            <a:schemeClr val="lt1"/>
          </a:solidFill>
        </p:spPr>
        <p:txBody>
          <a:bodyPr wrap="square" rtlCol="0">
            <a:spAutoFit/>
          </a:bodyPr>
          <a:lstStyle/>
          <a:p>
            <a:r>
              <a:rPr lang="en-US" dirty="0">
                <a:latin typeface="Times New Roman" panose="02020603050405020304" pitchFamily="18" charset="0"/>
                <a:cs typeface="Times New Roman" panose="02020603050405020304" pitchFamily="18" charset="0"/>
              </a:rPr>
              <a:t>Trees/ac</a:t>
            </a:r>
          </a:p>
        </p:txBody>
      </p:sp>
    </p:spTree>
    <p:extLst>
      <p:ext uri="{BB962C8B-B14F-4D97-AF65-F5344CB8AC3E}">
        <p14:creationId xmlns:p14="http://schemas.microsoft.com/office/powerpoint/2010/main" val="1136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1"/>
          <p:cNvPicPr preferRelativeResize="0"/>
          <p:nvPr/>
        </p:nvPicPr>
        <p:blipFill rotWithShape="1">
          <a:blip r:embed="rId3">
            <a:alphaModFix/>
          </a:blip>
          <a:srcRect/>
          <a:stretch/>
        </p:blipFill>
        <p:spPr>
          <a:xfrm>
            <a:off x="-1" y="0"/>
            <a:ext cx="9453563" cy="6858000"/>
          </a:xfrm>
          <a:prstGeom prst="rect">
            <a:avLst/>
          </a:prstGeom>
          <a:noFill/>
          <a:ln>
            <a:noFill/>
          </a:ln>
        </p:spPr>
      </p:pic>
      <p:cxnSp>
        <p:nvCxnSpPr>
          <p:cNvPr id="211" name="Google Shape;211;p11"/>
          <p:cNvCxnSpPr/>
          <p:nvPr/>
        </p:nvCxnSpPr>
        <p:spPr>
          <a:xfrm rot="10800000" flipH="1">
            <a:off x="756458" y="2906829"/>
            <a:ext cx="11435542" cy="30191"/>
          </a:xfrm>
          <a:prstGeom prst="straightConnector1">
            <a:avLst/>
          </a:prstGeom>
          <a:noFill/>
          <a:ln w="38100" cap="flat" cmpd="sng">
            <a:solidFill>
              <a:srgbClr val="C00000"/>
            </a:solidFill>
            <a:prstDash val="solid"/>
            <a:round/>
            <a:headEnd type="none" w="sm" len="sm"/>
            <a:tailEnd type="none" w="sm" len="sm"/>
          </a:ln>
        </p:spPr>
      </p:cxnSp>
      <p:cxnSp>
        <p:nvCxnSpPr>
          <p:cNvPr id="212" name="Google Shape;212;p11"/>
          <p:cNvCxnSpPr/>
          <p:nvPr/>
        </p:nvCxnSpPr>
        <p:spPr>
          <a:xfrm rot="10800000" flipH="1">
            <a:off x="773640" y="4273326"/>
            <a:ext cx="11418360" cy="38211"/>
          </a:xfrm>
          <a:prstGeom prst="straightConnector1">
            <a:avLst/>
          </a:prstGeom>
          <a:noFill/>
          <a:ln w="38100" cap="flat" cmpd="sng">
            <a:solidFill>
              <a:srgbClr val="C00000"/>
            </a:solidFill>
            <a:prstDash val="lgDash"/>
            <a:round/>
            <a:headEnd type="none" w="sm" len="sm"/>
            <a:tailEnd type="none" w="sm" len="sm"/>
          </a:ln>
        </p:spPr>
      </p:cxnSp>
      <p:cxnSp>
        <p:nvCxnSpPr>
          <p:cNvPr id="213" name="Google Shape;213;p11"/>
          <p:cNvCxnSpPr/>
          <p:nvPr/>
        </p:nvCxnSpPr>
        <p:spPr>
          <a:xfrm>
            <a:off x="773640" y="4856774"/>
            <a:ext cx="11418360" cy="0"/>
          </a:xfrm>
          <a:prstGeom prst="straightConnector1">
            <a:avLst/>
          </a:prstGeom>
          <a:noFill/>
          <a:ln w="38100" cap="flat" cmpd="sng">
            <a:solidFill>
              <a:srgbClr val="C00000"/>
            </a:solidFill>
            <a:prstDash val="dot"/>
            <a:round/>
            <a:headEnd type="none" w="sm" len="sm"/>
            <a:tailEnd type="none" w="sm" len="sm"/>
          </a:ln>
        </p:spPr>
      </p:cxnSp>
      <p:sp>
        <p:nvSpPr>
          <p:cNvPr id="214" name="Google Shape;214;p11"/>
          <p:cNvSpPr txBox="1"/>
          <p:nvPr/>
        </p:nvSpPr>
        <p:spPr>
          <a:xfrm>
            <a:off x="9688604" y="5534242"/>
            <a:ext cx="217530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Times New Roman" panose="02020603050405020304" pitchFamily="18" charset="0"/>
                <a:ea typeface="Gill Sans"/>
                <a:cs typeface="Times New Roman" panose="02020603050405020304" pitchFamily="18" charset="0"/>
                <a:sym typeface="Gill Sans"/>
              </a:rPr>
              <a:t>Free of Competition</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dirty="0">
                <a:solidFill>
                  <a:schemeClr val="dk1"/>
                </a:solidFill>
                <a:latin typeface="Times New Roman" panose="02020603050405020304" pitchFamily="18" charset="0"/>
                <a:ea typeface="Gill Sans"/>
                <a:cs typeface="Times New Roman" panose="02020603050405020304" pitchFamily="18" charset="0"/>
                <a:sym typeface="Gill Sans"/>
              </a:rPr>
              <a:t>(a.k.a. Free Growth)</a:t>
            </a:r>
            <a:endParaRPr dirty="0">
              <a:solidFill>
                <a:schemeClr val="dk1"/>
              </a:solidFill>
              <a:latin typeface="Times New Roman" panose="02020603050405020304" pitchFamily="18" charset="0"/>
              <a:ea typeface="Gill Sans"/>
              <a:cs typeface="Times New Roman" panose="02020603050405020304" pitchFamily="18" charset="0"/>
              <a:sym typeface="Gill Sans"/>
            </a:endParaRPr>
          </a:p>
        </p:txBody>
      </p:sp>
      <p:sp>
        <p:nvSpPr>
          <p:cNvPr id="215" name="Google Shape;215;p11"/>
          <p:cNvSpPr txBox="1"/>
          <p:nvPr/>
        </p:nvSpPr>
        <p:spPr>
          <a:xfrm>
            <a:off x="9750391" y="3210934"/>
            <a:ext cx="23485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Times New Roman" panose="02020603050405020304" pitchFamily="18" charset="0"/>
                <a:ea typeface="Gill Sans"/>
                <a:cs typeface="Times New Roman" panose="02020603050405020304" pitchFamily="18" charset="0"/>
                <a:sym typeface="Gill Sans"/>
              </a:rPr>
              <a:t>Full Site Occupancy</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dirty="0">
                <a:solidFill>
                  <a:schemeClr val="dk1"/>
                </a:solidFill>
                <a:latin typeface="Times New Roman" panose="02020603050405020304" pitchFamily="18" charset="0"/>
                <a:ea typeface="Gill Sans"/>
                <a:cs typeface="Times New Roman" panose="02020603050405020304" pitchFamily="18" charset="0"/>
                <a:sym typeface="Gill Sans"/>
              </a:rPr>
              <a:t>(a.k.a. full competition)</a:t>
            </a:r>
            <a:endParaRPr dirty="0">
              <a:solidFill>
                <a:schemeClr val="dk1"/>
              </a:solidFill>
              <a:latin typeface="Times New Roman" panose="02020603050405020304" pitchFamily="18" charset="0"/>
              <a:ea typeface="Gill Sans"/>
              <a:cs typeface="Times New Roman" panose="02020603050405020304" pitchFamily="18" charset="0"/>
              <a:sym typeface="Gill Sans"/>
            </a:endParaRPr>
          </a:p>
        </p:txBody>
      </p:sp>
      <p:sp>
        <p:nvSpPr>
          <p:cNvPr id="216" name="Google Shape;216;p11"/>
          <p:cNvSpPr txBox="1"/>
          <p:nvPr/>
        </p:nvSpPr>
        <p:spPr>
          <a:xfrm>
            <a:off x="9453562" y="4273326"/>
            <a:ext cx="27384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Times New Roman" panose="02020603050405020304" pitchFamily="18" charset="0"/>
                <a:ea typeface="Gill Sans"/>
                <a:cs typeface="Times New Roman" panose="02020603050405020304" pitchFamily="18" charset="0"/>
                <a:sym typeface="Gill Sans"/>
              </a:rPr>
              <a:t>Onset of Competition</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dirty="0">
                <a:solidFill>
                  <a:schemeClr val="dk1"/>
                </a:solidFill>
                <a:latin typeface="Times New Roman" panose="02020603050405020304" pitchFamily="18" charset="0"/>
                <a:ea typeface="Gill Sans"/>
                <a:cs typeface="Times New Roman" panose="02020603050405020304" pitchFamily="18" charset="0"/>
                <a:sym typeface="Gill Sans"/>
              </a:rPr>
              <a:t>(a.k.a. partial competition)</a:t>
            </a:r>
            <a:endParaRPr dirty="0">
              <a:solidFill>
                <a:schemeClr val="dk1"/>
              </a:solidFill>
              <a:latin typeface="Times New Roman" panose="02020603050405020304" pitchFamily="18" charset="0"/>
              <a:ea typeface="Gill Sans"/>
              <a:cs typeface="Times New Roman" panose="02020603050405020304" pitchFamily="18" charset="0"/>
              <a:sym typeface="Gill Sans"/>
            </a:endParaRPr>
          </a:p>
        </p:txBody>
      </p:sp>
      <p:sp>
        <p:nvSpPr>
          <p:cNvPr id="217" name="Google Shape;217;p11"/>
          <p:cNvSpPr txBox="1"/>
          <p:nvPr/>
        </p:nvSpPr>
        <p:spPr>
          <a:xfrm>
            <a:off x="9688604" y="1496980"/>
            <a:ext cx="247213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Times New Roman" panose="02020603050405020304" pitchFamily="18" charset="0"/>
                <a:ea typeface="Erica One"/>
                <a:cs typeface="Times New Roman" panose="02020603050405020304" pitchFamily="18" charset="0"/>
                <a:sym typeface="Erica One"/>
              </a:rPr>
              <a:t>Zone of Imminent Mortality</a:t>
            </a:r>
            <a:endParaRPr sz="2400" b="1" dirty="0">
              <a:solidFill>
                <a:schemeClr val="dk1"/>
              </a:solidFill>
              <a:latin typeface="Times New Roman" panose="02020603050405020304" pitchFamily="18" charset="0"/>
              <a:ea typeface="Erica One"/>
              <a:cs typeface="Times New Roman" panose="02020603050405020304" pitchFamily="18" charset="0"/>
              <a:sym typeface="Erica One"/>
            </a:endParaRPr>
          </a:p>
        </p:txBody>
      </p:sp>
      <p:sp>
        <p:nvSpPr>
          <p:cNvPr id="218" name="Google Shape;218;p11"/>
          <p:cNvSpPr txBox="1">
            <a:spLocks noGrp="1"/>
          </p:cNvSpPr>
          <p:nvPr>
            <p:ph type="title"/>
          </p:nvPr>
        </p:nvSpPr>
        <p:spPr>
          <a:xfrm>
            <a:off x="9453562" y="115787"/>
            <a:ext cx="2738438" cy="1093922"/>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ct val="100000"/>
              <a:buFont typeface="Gill Sans"/>
              <a:buNone/>
            </a:pPr>
            <a:r>
              <a:rPr lang="en-US" sz="1800" dirty="0">
                <a:latin typeface="Times New Roman" panose="02020603050405020304" pitchFamily="18" charset="0"/>
                <a:cs typeface="Times New Roman" panose="02020603050405020304" pitchFamily="18" charset="0"/>
              </a:rPr>
              <a:t>RELATIVE DENSITY ECOLOGICAL THRESHOLDS OF COMPETITION</a:t>
            </a:r>
            <a:endParaRP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55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title"/>
          </p:nvPr>
        </p:nvSpPr>
        <p:spPr>
          <a:xfrm>
            <a:off x="1721798" y="130995"/>
            <a:ext cx="7412711" cy="68776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Gill Sans"/>
              <a:buNone/>
            </a:pPr>
            <a:r>
              <a:rPr lang="en-US" sz="2700" dirty="0"/>
              <a:t>SHIFTS IN THE COMPETITIVE ENVIRONMENT</a:t>
            </a:r>
            <a:br>
              <a:rPr lang="en-US" sz="2600" dirty="0"/>
            </a:br>
            <a:r>
              <a:rPr lang="en-US" sz="1800" dirty="0"/>
              <a:t>RELATIVE DENSITY AS A RESILIENCE METRIC</a:t>
            </a:r>
            <a:endParaRPr sz="1800" dirty="0"/>
          </a:p>
        </p:txBody>
      </p:sp>
      <p:graphicFrame>
        <p:nvGraphicFramePr>
          <p:cNvPr id="224" name="Google Shape;224;p12"/>
          <p:cNvGraphicFramePr/>
          <p:nvPr/>
        </p:nvGraphicFramePr>
        <p:xfrm>
          <a:off x="6146208" y="1149523"/>
          <a:ext cx="5840110" cy="4492393"/>
        </p:xfrm>
        <a:graphic>
          <a:graphicData uri="http://schemas.openxmlformats.org/presentationml/2006/ole">
            <mc:AlternateContent xmlns:mc="http://schemas.openxmlformats.org/markup-compatibility/2006">
              <mc:Choice xmlns:v="urn:schemas-microsoft-com:vml" Requires="v">
                <p:oleObj spid="_x0000_s11280" r:id="rId4" imgW="5840110" imgH="4492393" progId="Word.Document.12">
                  <p:embed/>
                </p:oleObj>
              </mc:Choice>
              <mc:Fallback>
                <p:oleObj r:id="rId4" imgW="5840110" imgH="4492393" progId="Word.Document.12">
                  <p:embed/>
                  <p:pic>
                    <p:nvPicPr>
                      <p:cNvPr id="224" name="Google Shape;224;p12"/>
                      <p:cNvPicPr preferRelativeResize="0"/>
                      <p:nvPr/>
                    </p:nvPicPr>
                    <p:blipFill rotWithShape="1">
                      <a:blip r:embed="rId5">
                        <a:alphaModFix/>
                      </a:blip>
                      <a:srcRect/>
                      <a:stretch/>
                    </p:blipFill>
                    <p:spPr>
                      <a:xfrm>
                        <a:off x="6146208" y="1149523"/>
                        <a:ext cx="5840110" cy="4492393"/>
                      </a:xfrm>
                      <a:prstGeom prst="rect">
                        <a:avLst/>
                      </a:prstGeom>
                      <a:noFill/>
                      <a:ln>
                        <a:noFill/>
                      </a:ln>
                    </p:spPr>
                  </p:pic>
                </p:oleObj>
              </mc:Fallback>
            </mc:AlternateContent>
          </a:graphicData>
        </a:graphic>
      </p:graphicFrame>
      <p:grpSp>
        <p:nvGrpSpPr>
          <p:cNvPr id="225" name="Google Shape;225;p12"/>
          <p:cNvGrpSpPr/>
          <p:nvPr/>
        </p:nvGrpSpPr>
        <p:grpSpPr>
          <a:xfrm>
            <a:off x="0" y="1149523"/>
            <a:ext cx="6125687" cy="4443823"/>
            <a:chOff x="5840110" y="1472665"/>
            <a:chExt cx="6125687" cy="4443823"/>
          </a:xfrm>
        </p:grpSpPr>
        <p:pic>
          <p:nvPicPr>
            <p:cNvPr id="226" name="Google Shape;226;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40110" y="1472665"/>
              <a:ext cx="6125687" cy="4443823"/>
            </a:xfrm>
            <a:prstGeom prst="rect">
              <a:avLst/>
            </a:prstGeom>
            <a:noFill/>
            <a:ln>
              <a:noFill/>
            </a:ln>
          </p:spPr>
        </p:pic>
        <p:cxnSp>
          <p:nvCxnSpPr>
            <p:cNvPr id="227" name="Google Shape;227;p12"/>
            <p:cNvCxnSpPr/>
            <p:nvPr/>
          </p:nvCxnSpPr>
          <p:spPr>
            <a:xfrm rot="10800000" flipH="1">
              <a:off x="6323798" y="3388093"/>
              <a:ext cx="5524901" cy="12454"/>
            </a:xfrm>
            <a:prstGeom prst="straightConnector1">
              <a:avLst/>
            </a:prstGeom>
            <a:noFill/>
            <a:ln w="38100" cap="flat" cmpd="sng">
              <a:solidFill>
                <a:srgbClr val="C00000"/>
              </a:solidFill>
              <a:prstDash val="solid"/>
              <a:round/>
              <a:headEnd type="none" w="sm" len="sm"/>
              <a:tailEnd type="none" w="sm" len="sm"/>
            </a:ln>
          </p:spPr>
        </p:cxnSp>
        <p:cxnSp>
          <p:nvCxnSpPr>
            <p:cNvPr id="228" name="Google Shape;228;p12"/>
            <p:cNvCxnSpPr/>
            <p:nvPr/>
          </p:nvCxnSpPr>
          <p:spPr>
            <a:xfrm rot="10800000" flipH="1">
              <a:off x="6323798" y="4263992"/>
              <a:ext cx="5524901" cy="2819"/>
            </a:xfrm>
            <a:prstGeom prst="straightConnector1">
              <a:avLst/>
            </a:prstGeom>
            <a:noFill/>
            <a:ln w="38100" cap="flat" cmpd="sng">
              <a:solidFill>
                <a:srgbClr val="C00000"/>
              </a:solidFill>
              <a:prstDash val="lgDash"/>
              <a:round/>
              <a:headEnd type="none" w="sm" len="sm"/>
              <a:tailEnd type="none" w="sm" len="sm"/>
            </a:ln>
          </p:spPr>
        </p:cxnSp>
        <p:cxnSp>
          <p:nvCxnSpPr>
            <p:cNvPr id="229" name="Google Shape;229;p12"/>
            <p:cNvCxnSpPr/>
            <p:nvPr/>
          </p:nvCxnSpPr>
          <p:spPr>
            <a:xfrm>
              <a:off x="6323798" y="4629752"/>
              <a:ext cx="5524901" cy="0"/>
            </a:xfrm>
            <a:prstGeom prst="straightConnector1">
              <a:avLst/>
            </a:prstGeom>
            <a:noFill/>
            <a:ln w="38100" cap="flat" cmpd="sng">
              <a:solidFill>
                <a:srgbClr val="C00000"/>
              </a:solidFill>
              <a:prstDash val="dot"/>
              <a:round/>
              <a:headEnd type="none" w="sm" len="sm"/>
              <a:tailEnd type="none" w="sm" len="sm"/>
            </a:ln>
          </p:spPr>
        </p:cxnSp>
      </p:grpSp>
      <p:grpSp>
        <p:nvGrpSpPr>
          <p:cNvPr id="230" name="Google Shape;230;p12"/>
          <p:cNvGrpSpPr/>
          <p:nvPr/>
        </p:nvGrpSpPr>
        <p:grpSpPr>
          <a:xfrm>
            <a:off x="86627" y="3465098"/>
            <a:ext cx="11899691" cy="2546150"/>
            <a:chOff x="86627" y="3465098"/>
            <a:chExt cx="11899691" cy="2546150"/>
          </a:xfrm>
        </p:grpSpPr>
        <p:sp>
          <p:nvSpPr>
            <p:cNvPr id="231" name="Google Shape;231;p12"/>
            <p:cNvSpPr/>
            <p:nvPr/>
          </p:nvSpPr>
          <p:spPr>
            <a:xfrm>
              <a:off x="654520" y="4000713"/>
              <a:ext cx="962526" cy="1214696"/>
            </a:xfrm>
            <a:prstGeom prst="ellipse">
              <a:avLst/>
            </a:prstGeom>
            <a:noFill/>
            <a:ln w="762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2" name="Google Shape;232;p12"/>
            <p:cNvSpPr/>
            <p:nvPr/>
          </p:nvSpPr>
          <p:spPr>
            <a:xfrm>
              <a:off x="2550686" y="4000713"/>
              <a:ext cx="962526" cy="1214696"/>
            </a:xfrm>
            <a:prstGeom prst="ellipse">
              <a:avLst/>
            </a:prstGeom>
            <a:noFill/>
            <a:ln w="762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3" name="Google Shape;233;p12"/>
            <p:cNvSpPr/>
            <p:nvPr/>
          </p:nvSpPr>
          <p:spPr>
            <a:xfrm>
              <a:off x="4465628" y="3997315"/>
              <a:ext cx="962526" cy="1051983"/>
            </a:xfrm>
            <a:prstGeom prst="ellipse">
              <a:avLst/>
            </a:prstGeom>
            <a:noFill/>
            <a:ln w="762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4" name="Google Shape;234;p12"/>
            <p:cNvSpPr/>
            <p:nvPr/>
          </p:nvSpPr>
          <p:spPr>
            <a:xfrm>
              <a:off x="7138561" y="3478837"/>
              <a:ext cx="741145" cy="924026"/>
            </a:xfrm>
            <a:prstGeom prst="ellipse">
              <a:avLst/>
            </a:prstGeom>
            <a:noFill/>
            <a:ln w="762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5" name="Google Shape;235;p12"/>
            <p:cNvSpPr/>
            <p:nvPr/>
          </p:nvSpPr>
          <p:spPr>
            <a:xfrm>
              <a:off x="8695690" y="3465098"/>
              <a:ext cx="741145" cy="924026"/>
            </a:xfrm>
            <a:prstGeom prst="ellipse">
              <a:avLst/>
            </a:prstGeom>
            <a:noFill/>
            <a:ln w="762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6" name="Google Shape;236;p12"/>
            <p:cNvSpPr/>
            <p:nvPr/>
          </p:nvSpPr>
          <p:spPr>
            <a:xfrm>
              <a:off x="10341004" y="3474723"/>
              <a:ext cx="741145" cy="924026"/>
            </a:xfrm>
            <a:prstGeom prst="ellipse">
              <a:avLst/>
            </a:prstGeom>
            <a:noFill/>
            <a:ln w="762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7" name="Google Shape;237;p12"/>
            <p:cNvSpPr txBox="1"/>
            <p:nvPr/>
          </p:nvSpPr>
          <p:spPr>
            <a:xfrm>
              <a:off x="86627" y="5641916"/>
              <a:ext cx="118996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8000"/>
                  </a:solidFill>
                  <a:latin typeface="Gill Sans"/>
                  <a:ea typeface="Gill Sans"/>
                  <a:cs typeface="Gill Sans"/>
                  <a:sym typeface="Gill Sans"/>
                </a:rPr>
                <a:t>In historic Forests (1911):  73-85% of stands were below full occupancy (free of competition or partial competition)</a:t>
              </a:r>
              <a:endParaRPr sz="1800">
                <a:solidFill>
                  <a:srgbClr val="008000"/>
                </a:solidFill>
                <a:latin typeface="Gill Sans"/>
                <a:ea typeface="Gill Sans"/>
                <a:cs typeface="Gill Sans"/>
                <a:sym typeface="Gill Sans"/>
              </a:endParaRPr>
            </a:p>
          </p:txBody>
        </p:sp>
      </p:grpSp>
      <p:grpSp>
        <p:nvGrpSpPr>
          <p:cNvPr id="238" name="Google Shape;238;p12"/>
          <p:cNvGrpSpPr/>
          <p:nvPr/>
        </p:nvGrpSpPr>
        <p:grpSpPr>
          <a:xfrm>
            <a:off x="86627" y="1511166"/>
            <a:ext cx="11973828" cy="5027960"/>
            <a:chOff x="86627" y="1511166"/>
            <a:chExt cx="11973828" cy="5027960"/>
          </a:xfrm>
        </p:grpSpPr>
        <p:sp>
          <p:nvSpPr>
            <p:cNvPr id="239" name="Google Shape;239;p12"/>
            <p:cNvSpPr/>
            <p:nvPr/>
          </p:nvSpPr>
          <p:spPr>
            <a:xfrm>
              <a:off x="7879706" y="4498548"/>
              <a:ext cx="741145" cy="924026"/>
            </a:xfrm>
            <a:prstGeom prst="ellipse">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0" name="Google Shape;240;p12"/>
            <p:cNvSpPr/>
            <p:nvPr/>
          </p:nvSpPr>
          <p:spPr>
            <a:xfrm>
              <a:off x="9542852" y="4523306"/>
              <a:ext cx="741145" cy="924026"/>
            </a:xfrm>
            <a:prstGeom prst="ellipse">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1" name="Google Shape;241;p12"/>
            <p:cNvSpPr/>
            <p:nvPr/>
          </p:nvSpPr>
          <p:spPr>
            <a:xfrm>
              <a:off x="11165063" y="4498548"/>
              <a:ext cx="741145" cy="924026"/>
            </a:xfrm>
            <a:prstGeom prst="ellipse">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2" name="Google Shape;242;p12"/>
            <p:cNvSpPr/>
            <p:nvPr/>
          </p:nvSpPr>
          <p:spPr>
            <a:xfrm>
              <a:off x="1331861" y="1511166"/>
              <a:ext cx="962526" cy="2294345"/>
            </a:xfrm>
            <a:prstGeom prst="ellipse">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3" name="Google Shape;243;p12"/>
            <p:cNvSpPr/>
            <p:nvPr/>
          </p:nvSpPr>
          <p:spPr>
            <a:xfrm>
              <a:off x="3268731" y="2367815"/>
              <a:ext cx="941305" cy="1505365"/>
            </a:xfrm>
            <a:prstGeom prst="ellipse">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4" name="Google Shape;244;p12"/>
            <p:cNvSpPr/>
            <p:nvPr/>
          </p:nvSpPr>
          <p:spPr>
            <a:xfrm>
              <a:off x="5184382" y="2935705"/>
              <a:ext cx="941305" cy="971310"/>
            </a:xfrm>
            <a:prstGeom prst="ellipse">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5" name="Google Shape;245;p12"/>
            <p:cNvSpPr txBox="1"/>
            <p:nvPr/>
          </p:nvSpPr>
          <p:spPr>
            <a:xfrm>
              <a:off x="86627" y="6169794"/>
              <a:ext cx="11973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In contemporary Forests (2011): 82-95% of stands were in full competition or in the zone of imminent mortality</a:t>
              </a:r>
              <a:endParaRPr sz="1800">
                <a:solidFill>
                  <a:schemeClr val="dk1"/>
                </a:solidFill>
                <a:latin typeface="Gill Sans"/>
                <a:ea typeface="Gill Sans"/>
                <a:cs typeface="Gill Sans"/>
                <a:sym typeface="Gill Sans"/>
              </a:endParaRPr>
            </a:p>
          </p:txBody>
        </p:sp>
      </p:grpSp>
    </p:spTree>
    <p:extLst>
      <p:ext uri="{BB962C8B-B14F-4D97-AF65-F5344CB8AC3E}">
        <p14:creationId xmlns:p14="http://schemas.microsoft.com/office/powerpoint/2010/main" val="205087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66;p15">
            <a:extLst>
              <a:ext uri="{FF2B5EF4-FFF2-40B4-BE49-F238E27FC236}">
                <a16:creationId xmlns:a16="http://schemas.microsoft.com/office/drawing/2014/main" id="{0427E7B2-32DB-5D41-86AC-4B78EEEABF56}"/>
              </a:ext>
            </a:extLst>
          </p:cNvPr>
          <p:cNvSpPr txBox="1">
            <a:spLocks noGrp="1"/>
          </p:cNvSpPr>
          <p:nvPr>
            <p:ph type="title"/>
          </p:nvPr>
        </p:nvSpPr>
        <p:spPr>
          <a:xfrm>
            <a:off x="211394" y="121891"/>
            <a:ext cx="10515600" cy="1325563"/>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55555"/>
              <a:buFont typeface="Gill Sans"/>
              <a:buNone/>
            </a:pPr>
            <a:r>
              <a:rPr lang="en-US" dirty="0"/>
              <a:t>SO WHAT? MANAGEMENT &amp; POLICY IMPLICATIONS:</a:t>
            </a:r>
            <a:br>
              <a:rPr lang="en-US" dirty="0"/>
            </a:br>
            <a:r>
              <a:rPr lang="en-US" sz="1800" dirty="0"/>
              <a:t>TARGETS BASED ON COMPETITIVE ENVIRONMENT </a:t>
            </a:r>
            <a:endParaRPr sz="1800" dirty="0"/>
          </a:p>
        </p:txBody>
      </p:sp>
      <p:pic>
        <p:nvPicPr>
          <p:cNvPr id="4" name="Google Shape;267;p15">
            <a:extLst>
              <a:ext uri="{FF2B5EF4-FFF2-40B4-BE49-F238E27FC236}">
                <a16:creationId xmlns:a16="http://schemas.microsoft.com/office/drawing/2014/main" id="{50918868-5DF9-5046-9A43-BA7BDFC21FB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5441" y="916258"/>
            <a:ext cx="4226559" cy="5814405"/>
          </a:xfrm>
          <a:prstGeom prst="rect">
            <a:avLst/>
          </a:prstGeom>
          <a:noFill/>
          <a:ln>
            <a:noFill/>
          </a:ln>
        </p:spPr>
      </p:pic>
      <p:grpSp>
        <p:nvGrpSpPr>
          <p:cNvPr id="5" name="Google Shape;271;p15">
            <a:extLst>
              <a:ext uri="{FF2B5EF4-FFF2-40B4-BE49-F238E27FC236}">
                <a16:creationId xmlns:a16="http://schemas.microsoft.com/office/drawing/2014/main" id="{AE7A5531-39BC-EA40-A211-4725652034E9}"/>
              </a:ext>
            </a:extLst>
          </p:cNvPr>
          <p:cNvGrpSpPr/>
          <p:nvPr/>
        </p:nvGrpSpPr>
        <p:grpSpPr>
          <a:xfrm>
            <a:off x="8190167" y="2557421"/>
            <a:ext cx="1930400" cy="1266040"/>
            <a:chOff x="690612" y="2542673"/>
            <a:chExt cx="1930400" cy="1266040"/>
          </a:xfrm>
        </p:grpSpPr>
        <p:cxnSp>
          <p:nvCxnSpPr>
            <p:cNvPr id="6" name="Google Shape;272;p15">
              <a:extLst>
                <a:ext uri="{FF2B5EF4-FFF2-40B4-BE49-F238E27FC236}">
                  <a16:creationId xmlns:a16="http://schemas.microsoft.com/office/drawing/2014/main" id="{70F91B04-DAD4-0240-B25B-08818A965883}"/>
                </a:ext>
              </a:extLst>
            </p:cNvPr>
            <p:cNvCxnSpPr/>
            <p:nvPr/>
          </p:nvCxnSpPr>
          <p:spPr>
            <a:xfrm rot="10800000">
              <a:off x="1940292" y="3215263"/>
              <a:ext cx="50800" cy="523536"/>
            </a:xfrm>
            <a:prstGeom prst="straightConnector1">
              <a:avLst/>
            </a:prstGeom>
            <a:noFill/>
            <a:ln w="38100" cap="flat" cmpd="sng">
              <a:solidFill>
                <a:srgbClr val="FF0000"/>
              </a:solidFill>
              <a:prstDash val="solid"/>
              <a:round/>
              <a:headEnd type="none" w="sm" len="sm"/>
              <a:tailEnd type="triangle" w="med" len="med"/>
            </a:ln>
          </p:spPr>
        </p:cxnSp>
        <p:cxnSp>
          <p:nvCxnSpPr>
            <p:cNvPr id="7" name="Google Shape;273;p15">
              <a:extLst>
                <a:ext uri="{FF2B5EF4-FFF2-40B4-BE49-F238E27FC236}">
                  <a16:creationId xmlns:a16="http://schemas.microsoft.com/office/drawing/2014/main" id="{C3AF1392-E865-7E4B-99D7-0EAD909130E4}"/>
                </a:ext>
              </a:extLst>
            </p:cNvPr>
            <p:cNvCxnSpPr/>
            <p:nvPr/>
          </p:nvCxnSpPr>
          <p:spPr>
            <a:xfrm rot="10800000">
              <a:off x="1274812" y="3106849"/>
              <a:ext cx="680720" cy="121920"/>
            </a:xfrm>
            <a:prstGeom prst="straightConnector1">
              <a:avLst/>
            </a:prstGeom>
            <a:noFill/>
            <a:ln w="38100" cap="flat" cmpd="sng">
              <a:solidFill>
                <a:srgbClr val="FF0000"/>
              </a:solidFill>
              <a:prstDash val="solid"/>
              <a:round/>
              <a:headEnd type="none" w="sm" len="sm"/>
              <a:tailEnd type="triangle" w="med" len="med"/>
            </a:ln>
          </p:spPr>
        </p:cxnSp>
        <p:cxnSp>
          <p:nvCxnSpPr>
            <p:cNvPr id="8" name="Google Shape;274;p15">
              <a:extLst>
                <a:ext uri="{FF2B5EF4-FFF2-40B4-BE49-F238E27FC236}">
                  <a16:creationId xmlns:a16="http://schemas.microsoft.com/office/drawing/2014/main" id="{9155E884-F08E-4F4F-801F-D47A5FD8ACB0}"/>
                </a:ext>
              </a:extLst>
            </p:cNvPr>
            <p:cNvCxnSpPr/>
            <p:nvPr/>
          </p:nvCxnSpPr>
          <p:spPr>
            <a:xfrm rot="10800000">
              <a:off x="1224012" y="2562993"/>
              <a:ext cx="50800" cy="523536"/>
            </a:xfrm>
            <a:prstGeom prst="straightConnector1">
              <a:avLst/>
            </a:prstGeom>
            <a:noFill/>
            <a:ln w="38100" cap="flat" cmpd="sng">
              <a:solidFill>
                <a:srgbClr val="FF0000"/>
              </a:solidFill>
              <a:prstDash val="solid"/>
              <a:round/>
              <a:headEnd type="none" w="sm" len="sm"/>
              <a:tailEnd type="triangle" w="med" len="med"/>
            </a:ln>
          </p:spPr>
        </p:cxnSp>
        <p:cxnSp>
          <p:nvCxnSpPr>
            <p:cNvPr id="9" name="Google Shape;275;p15">
              <a:extLst>
                <a:ext uri="{FF2B5EF4-FFF2-40B4-BE49-F238E27FC236}">
                  <a16:creationId xmlns:a16="http://schemas.microsoft.com/office/drawing/2014/main" id="{6FA55566-A1E8-DB4B-9E39-D6A753465580}"/>
                </a:ext>
              </a:extLst>
            </p:cNvPr>
            <p:cNvCxnSpPr/>
            <p:nvPr/>
          </p:nvCxnSpPr>
          <p:spPr>
            <a:xfrm rot="10800000">
              <a:off x="690612" y="2542673"/>
              <a:ext cx="558800" cy="60960"/>
            </a:xfrm>
            <a:prstGeom prst="straightConnector1">
              <a:avLst/>
            </a:prstGeom>
            <a:noFill/>
            <a:ln w="38100" cap="flat" cmpd="sng">
              <a:solidFill>
                <a:srgbClr val="FF0000"/>
              </a:solidFill>
              <a:prstDash val="solid"/>
              <a:round/>
              <a:headEnd type="none" w="sm" len="sm"/>
              <a:tailEnd type="triangle" w="med" len="med"/>
            </a:ln>
          </p:spPr>
        </p:cxnSp>
        <p:cxnSp>
          <p:nvCxnSpPr>
            <p:cNvPr id="10" name="Google Shape;276;p15">
              <a:extLst>
                <a:ext uri="{FF2B5EF4-FFF2-40B4-BE49-F238E27FC236}">
                  <a16:creationId xmlns:a16="http://schemas.microsoft.com/office/drawing/2014/main" id="{D92C0973-F430-A146-ACA4-5DA932C3B210}"/>
                </a:ext>
              </a:extLst>
            </p:cNvPr>
            <p:cNvCxnSpPr/>
            <p:nvPr/>
          </p:nvCxnSpPr>
          <p:spPr>
            <a:xfrm rot="10800000">
              <a:off x="1969450" y="3665106"/>
              <a:ext cx="651562" cy="143607"/>
            </a:xfrm>
            <a:prstGeom prst="straightConnector1">
              <a:avLst/>
            </a:prstGeom>
            <a:noFill/>
            <a:ln w="38100" cap="flat" cmpd="sng">
              <a:solidFill>
                <a:srgbClr val="FF0000"/>
              </a:solidFill>
              <a:prstDash val="solid"/>
              <a:round/>
              <a:headEnd type="none" w="sm" len="sm"/>
              <a:tailEnd type="triangle" w="med" len="med"/>
            </a:ln>
          </p:spPr>
        </p:cxnSp>
      </p:grpSp>
      <p:grpSp>
        <p:nvGrpSpPr>
          <p:cNvPr id="11" name="Google Shape;268;p15">
            <a:extLst>
              <a:ext uri="{FF2B5EF4-FFF2-40B4-BE49-F238E27FC236}">
                <a16:creationId xmlns:a16="http://schemas.microsoft.com/office/drawing/2014/main" id="{4FBEFBF4-4CD4-A845-B254-6D81A60EBDF1}"/>
              </a:ext>
            </a:extLst>
          </p:cNvPr>
          <p:cNvGrpSpPr/>
          <p:nvPr/>
        </p:nvGrpSpPr>
        <p:grpSpPr>
          <a:xfrm>
            <a:off x="8190167" y="2632902"/>
            <a:ext cx="1930400" cy="1247349"/>
            <a:chOff x="690612" y="2618154"/>
            <a:chExt cx="1930400" cy="1247349"/>
          </a:xfrm>
        </p:grpSpPr>
        <p:cxnSp>
          <p:nvCxnSpPr>
            <p:cNvPr id="12" name="Google Shape;269;p15">
              <a:extLst>
                <a:ext uri="{FF2B5EF4-FFF2-40B4-BE49-F238E27FC236}">
                  <a16:creationId xmlns:a16="http://schemas.microsoft.com/office/drawing/2014/main" id="{42A2B726-5531-AE43-80B1-DCE93ABFA3E9}"/>
                </a:ext>
              </a:extLst>
            </p:cNvPr>
            <p:cNvCxnSpPr/>
            <p:nvPr/>
          </p:nvCxnSpPr>
          <p:spPr>
            <a:xfrm rot="10800000">
              <a:off x="970012" y="3560703"/>
              <a:ext cx="1651000" cy="304800"/>
            </a:xfrm>
            <a:prstGeom prst="straightConnector1">
              <a:avLst/>
            </a:prstGeom>
            <a:noFill/>
            <a:ln w="41275" cap="flat" cmpd="sng">
              <a:solidFill>
                <a:srgbClr val="00B050"/>
              </a:solidFill>
              <a:prstDash val="solid"/>
              <a:round/>
              <a:headEnd type="none" w="sm" len="sm"/>
              <a:tailEnd type="triangle" w="med" len="med"/>
            </a:ln>
          </p:spPr>
        </p:cxnSp>
        <p:cxnSp>
          <p:nvCxnSpPr>
            <p:cNvPr id="13" name="Google Shape;270;p15">
              <a:extLst>
                <a:ext uri="{FF2B5EF4-FFF2-40B4-BE49-F238E27FC236}">
                  <a16:creationId xmlns:a16="http://schemas.microsoft.com/office/drawing/2014/main" id="{BF8C5B7A-17C2-6B42-927A-EE4E43A5572E}"/>
                </a:ext>
              </a:extLst>
            </p:cNvPr>
            <p:cNvCxnSpPr/>
            <p:nvPr/>
          </p:nvCxnSpPr>
          <p:spPr>
            <a:xfrm rot="10800000">
              <a:off x="690612" y="2618154"/>
              <a:ext cx="279400" cy="942549"/>
            </a:xfrm>
            <a:prstGeom prst="straightConnector1">
              <a:avLst/>
            </a:prstGeom>
            <a:noFill/>
            <a:ln w="41275" cap="flat" cmpd="sng">
              <a:solidFill>
                <a:srgbClr val="00B050"/>
              </a:solidFill>
              <a:prstDash val="solid"/>
              <a:round/>
              <a:headEnd type="none" w="sm" len="sm"/>
              <a:tailEnd type="triangle" w="med" len="med"/>
            </a:ln>
          </p:spPr>
        </p:cxnSp>
      </p:grpSp>
      <p:sp>
        <p:nvSpPr>
          <p:cNvPr id="15" name="TextBox 14">
            <a:extLst>
              <a:ext uri="{FF2B5EF4-FFF2-40B4-BE49-F238E27FC236}">
                <a16:creationId xmlns:a16="http://schemas.microsoft.com/office/drawing/2014/main" id="{5ADDC70D-8973-A142-8717-2B721E417D32}"/>
              </a:ext>
            </a:extLst>
          </p:cNvPr>
          <p:cNvSpPr txBox="1"/>
          <p:nvPr/>
        </p:nvSpPr>
        <p:spPr>
          <a:xfrm>
            <a:off x="-1" y="1593476"/>
            <a:ext cx="7965441"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Competition is the driver of how forest stands are currently managed, when thinning occurs, and which trees are favored due to their size</a:t>
            </a:r>
          </a:p>
          <a:p>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Implications:</a:t>
            </a:r>
          </a:p>
          <a:p>
            <a:r>
              <a:rPr lang="en-US" sz="2400" dirty="0">
                <a:latin typeface="Times New Roman" panose="02020603050405020304" pitchFamily="18" charset="0"/>
                <a:cs typeface="Times New Roman" panose="02020603050405020304" pitchFamily="18" charset="0"/>
              </a:rPr>
              <a:t>Relative SDI of 35% should be a </a:t>
            </a:r>
            <a:r>
              <a:rPr lang="en-US" sz="2400" b="1" i="1" dirty="0">
                <a:latin typeface="Times New Roman" panose="02020603050405020304" pitchFamily="18" charset="0"/>
                <a:cs typeface="Times New Roman" panose="02020603050405020304" pitchFamily="18" charset="0"/>
              </a:rPr>
              <a:t>maximum not a minimum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Using relative </a:t>
            </a:r>
            <a:r>
              <a:rPr lang="en-US" sz="2400" dirty="0" err="1">
                <a:latin typeface="Times New Roman" panose="02020603050405020304" pitchFamily="18" charset="0"/>
                <a:cs typeface="Times New Roman" panose="02020603050405020304" pitchFamily="18" charset="0"/>
              </a:rPr>
              <a:t>SDI</a:t>
            </a:r>
            <a:r>
              <a:rPr lang="en-US" sz="2400" baseline="-25000" dirty="0" err="1">
                <a:latin typeface="Times New Roman" panose="02020603050405020304" pitchFamily="18" charset="0"/>
                <a:cs typeface="Times New Roman" panose="02020603050405020304" pitchFamily="18" charset="0"/>
              </a:rPr>
              <a:t>max</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&gt;</a:t>
            </a:r>
            <a:r>
              <a:rPr lang="en-US" sz="2400" dirty="0">
                <a:latin typeface="Times New Roman" panose="02020603050405020304" pitchFamily="18" charset="0"/>
                <a:cs typeface="Times New Roman" panose="02020603050405020304" pitchFamily="18" charset="0"/>
              </a:rPr>
              <a:t>60%, Region 5 would </a:t>
            </a:r>
            <a:r>
              <a:rPr lang="en-US" sz="2400" b="1" dirty="0">
                <a:latin typeface="Times New Roman" panose="02020603050405020304" pitchFamily="18" charset="0"/>
                <a:cs typeface="Times New Roman" panose="02020603050405020304" pitchFamily="18" charset="0"/>
              </a:rPr>
              <a:t>treat only </a:t>
            </a:r>
            <a:r>
              <a:rPr lang="en-US" sz="2400" dirty="0">
                <a:latin typeface="Times New Roman" panose="02020603050405020304" pitchFamily="18" charset="0"/>
                <a:cs typeface="Times New Roman" panose="02020603050405020304" pitchFamily="18" charset="0"/>
              </a:rPr>
              <a:t>48%, 25% and 0% of our contemporary pine, xeric &amp;mesic mixed-conifer types.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Treatments to minimize competition would be much more extensive</a:t>
            </a:r>
            <a:r>
              <a:rPr lang="en-US" sz="2400" dirty="0">
                <a:latin typeface="Times New Roman" panose="02020603050405020304" pitchFamily="18" charset="0"/>
                <a:cs typeface="Times New Roman" panose="02020603050405020304" pitchFamily="18" charset="0"/>
              </a:rPr>
              <a:t>: 96%, 91% and 100% of the three forest types.</a:t>
            </a:r>
          </a:p>
        </p:txBody>
      </p:sp>
      <p:pic>
        <p:nvPicPr>
          <p:cNvPr id="16" name="Picture 15">
            <a:extLst>
              <a:ext uri="{FF2B5EF4-FFF2-40B4-BE49-F238E27FC236}">
                <a16:creationId xmlns:a16="http://schemas.microsoft.com/office/drawing/2014/main" id="{95B84E3C-E345-B645-ACC3-05D7636468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5771" y="121891"/>
            <a:ext cx="1613340" cy="1613340"/>
          </a:xfrm>
          <a:prstGeom prst="rect">
            <a:avLst/>
          </a:prstGeom>
        </p:spPr>
      </p:pic>
    </p:spTree>
    <p:extLst>
      <p:ext uri="{BB962C8B-B14F-4D97-AF65-F5344CB8AC3E}">
        <p14:creationId xmlns:p14="http://schemas.microsoft.com/office/powerpoint/2010/main" val="382104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Google Shape;282;p16">
            <a:extLst>
              <a:ext uri="{FF2B5EF4-FFF2-40B4-BE49-F238E27FC236}">
                <a16:creationId xmlns:a16="http://schemas.microsoft.com/office/drawing/2014/main" id="{86A658AF-2F35-8349-87A0-BE095207BE0C}"/>
              </a:ext>
            </a:extLst>
          </p:cNvPr>
          <p:cNvSpPr txBox="1">
            <a:spLocks noGrp="1"/>
          </p:cNvSpPr>
          <p:nvPr>
            <p:ph type="title"/>
          </p:nvPr>
        </p:nvSpPr>
        <p:spPr>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ct val="140000"/>
              <a:buFont typeface="Gill Sans"/>
              <a:buNone/>
            </a:pPr>
            <a:r>
              <a:rPr lang="en-US" dirty="0"/>
              <a:t>MANAGEMENT&amp; POLICY IMPLICATIONS:</a:t>
            </a:r>
            <a:br>
              <a:rPr lang="en-US" dirty="0"/>
            </a:br>
            <a:r>
              <a:rPr lang="en-US" sz="1800" dirty="0"/>
              <a:t>PRACTICE &amp; POLICY MAY NOT BE WELL ALIGNED WITH RESTORATION</a:t>
            </a:r>
            <a:endParaRPr sz="2000" dirty="0"/>
          </a:p>
        </p:txBody>
      </p:sp>
      <p:sp>
        <p:nvSpPr>
          <p:cNvPr id="4" name="Google Shape;284;p16">
            <a:extLst>
              <a:ext uri="{FF2B5EF4-FFF2-40B4-BE49-F238E27FC236}">
                <a16:creationId xmlns:a16="http://schemas.microsoft.com/office/drawing/2014/main" id="{0591942A-E48A-A34B-AF36-BE0DB5000EE7}"/>
              </a:ext>
            </a:extLst>
          </p:cNvPr>
          <p:cNvSpPr txBox="1"/>
          <p:nvPr/>
        </p:nvSpPr>
        <p:spPr>
          <a:xfrm>
            <a:off x="5481092" y="4008225"/>
            <a:ext cx="6563117" cy="2585283"/>
          </a:xfrm>
          <a:prstGeom prst="rect">
            <a:avLst/>
          </a:prstGeom>
          <a:solidFill>
            <a:schemeClr val="lt1">
              <a:alpha val="69803"/>
            </a:schemeClr>
          </a:solid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en-US" dirty="0">
                <a:solidFill>
                  <a:schemeClr val="dk1"/>
                </a:solidFill>
                <a:latin typeface="Gill Sans"/>
                <a:ea typeface="Gill Sans"/>
                <a:cs typeface="Gill Sans"/>
                <a:sym typeface="Gill Sans"/>
              </a:rPr>
              <a:t>Fuels reduction (a resistance approach) may not be sufficient for resilience to other stresses (i.e., drought, bark beetles)</a:t>
            </a:r>
          </a:p>
          <a:p>
            <a:pPr marL="285750" lvl="0" indent="-285750">
              <a:buClr>
                <a:schemeClr val="dk1"/>
              </a:buClr>
              <a:buSzPts val="1800"/>
              <a:buFont typeface="Arial"/>
              <a:buChar char="•"/>
            </a:pPr>
            <a:endParaRPr lang="en-US" dirty="0">
              <a:solidFill>
                <a:schemeClr val="dk1"/>
              </a:solidFill>
              <a:latin typeface="Gill Sans"/>
              <a:ea typeface="Gill Sans"/>
              <a:cs typeface="Gill Sans"/>
              <a:sym typeface="Gill Sans"/>
            </a:endParaRPr>
          </a:p>
          <a:p>
            <a:pPr marL="285750" lvl="0" indent="-285750">
              <a:buClr>
                <a:schemeClr val="dk1"/>
              </a:buClr>
              <a:buSzPts val="1800"/>
              <a:buFont typeface="Arial"/>
              <a:buChar char="•"/>
            </a:pPr>
            <a:r>
              <a:rPr lang="en-US" dirty="0">
                <a:solidFill>
                  <a:schemeClr val="dk1"/>
                </a:solidFill>
                <a:latin typeface="Gill Sans"/>
                <a:ea typeface="Gill Sans"/>
                <a:cs typeface="Gill Sans"/>
                <a:sym typeface="Gill Sans"/>
              </a:rPr>
              <a:t>Greater intensity of initial harvest needed in far departed stands</a:t>
            </a:r>
            <a:endParaRPr lang="en-US"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a:p>
            <a:pPr marL="285750" indent="-285750">
              <a:buFont typeface="Arial" panose="020B0604020202020204" pitchFamily="34" charset="0"/>
              <a:buChar char="•"/>
            </a:pPr>
            <a:r>
              <a:rPr lang="en-US" dirty="0">
                <a:solidFill>
                  <a:schemeClr val="dk1"/>
                </a:solidFill>
                <a:latin typeface="Gill Sans"/>
                <a:ea typeface="Gill Sans"/>
                <a:cs typeface="Gill Sans"/>
                <a:sym typeface="Gill Sans"/>
              </a:rPr>
              <a:t>Favor individual large tree growth over total stand growth</a:t>
            </a:r>
          </a:p>
          <a:p>
            <a:pPr marL="285750" indent="-285750">
              <a:buFont typeface="Arial" panose="020B0604020202020204" pitchFamily="34" charset="0"/>
              <a:buChar char="•"/>
            </a:pPr>
            <a:endParaRPr lang="en-US" dirty="0">
              <a:solidFill>
                <a:schemeClr val="dk1"/>
              </a:solidFill>
              <a:latin typeface="Gill Sans"/>
              <a:ea typeface="Gill Sans"/>
              <a:cs typeface="Gill Sans"/>
              <a:sym typeface="Gill Sans"/>
            </a:endParaRPr>
          </a:p>
          <a:p>
            <a:pPr marL="285750" marR="0" lvl="0" indent="-285750" algn="l" rtl="0">
              <a:spcBef>
                <a:spcPts val="0"/>
              </a:spcBef>
              <a:spcAft>
                <a:spcPts val="0"/>
              </a:spcAft>
              <a:buFont typeface="Arial" panose="020B0604020202020204" pitchFamily="34" charset="0"/>
              <a:buChar char="•"/>
            </a:pPr>
            <a:r>
              <a:rPr lang="en-US" sz="1800" dirty="0">
                <a:solidFill>
                  <a:schemeClr val="dk1"/>
                </a:solidFill>
                <a:latin typeface="Gill Sans"/>
                <a:ea typeface="Gill Sans"/>
                <a:cs typeface="Gill Sans"/>
                <a:sym typeface="Gill Sans"/>
              </a:rPr>
              <a:t>Widespread wildlife habitat minimum canopy covers &gt;40% may not promote large tree resilience</a:t>
            </a:r>
            <a:endParaRPr dirty="0"/>
          </a:p>
        </p:txBody>
      </p:sp>
    </p:spTree>
    <p:extLst>
      <p:ext uri="{BB962C8B-B14F-4D97-AF65-F5344CB8AC3E}">
        <p14:creationId xmlns:p14="http://schemas.microsoft.com/office/powerpoint/2010/main" val="413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27366C-27DD-8A43-B43B-E0A366F36F5B}"/>
              </a:ext>
            </a:extLst>
          </p:cNvPr>
          <p:cNvSpPr txBox="1"/>
          <p:nvPr/>
        </p:nvSpPr>
        <p:spPr>
          <a:xfrm>
            <a:off x="123231" y="748400"/>
            <a:ext cx="8099645"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Relative SDI values had a range of 14-39%</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Provides flexibility for denser forests (i.e., owl habitat) on wetter sites and more open forest on drier, steeper sites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Reducing competition </a:t>
            </a:r>
            <a:r>
              <a:rPr lang="en-US" sz="2400" b="1" dirty="0">
                <a:latin typeface="Times New Roman" panose="02020603050405020304" pitchFamily="18" charset="0"/>
                <a:cs typeface="Times New Roman" panose="02020603050405020304" pitchFamily="18" charset="0"/>
              </a:rPr>
              <a:t>does not </a:t>
            </a:r>
            <a:r>
              <a:rPr lang="en-US" sz="2400" dirty="0">
                <a:latin typeface="Times New Roman" panose="02020603050405020304" pitchFamily="18" charset="0"/>
                <a:cs typeface="Times New Roman" panose="02020603050405020304" pitchFamily="18" charset="0"/>
              </a:rPr>
              <a:t>equate to planting and thinning treatments that maximize regular tree spacing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More complex spatial pattern combining individual trees, clumps of trees and openings (i.e., ICO), essential for greater resistance and resilience to high-severity fire and drought*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Retain hardwoods for species diversity and because </a:t>
            </a:r>
          </a:p>
          <a:p>
            <a:r>
              <a:rPr lang="en-US" sz="2400" dirty="0">
                <a:latin typeface="Times New Roman" panose="02020603050405020304" pitchFamily="18" charset="0"/>
                <a:cs typeface="Times New Roman" panose="02020603050405020304" pitchFamily="18" charset="0"/>
              </a:rPr>
              <a:t>they are under represented in current forests</a:t>
            </a:r>
          </a:p>
        </p:txBody>
      </p:sp>
      <p:pic>
        <p:nvPicPr>
          <p:cNvPr id="5" name="Picture 4">
            <a:extLst>
              <a:ext uri="{FF2B5EF4-FFF2-40B4-BE49-F238E27FC236}">
                <a16:creationId xmlns:a16="http://schemas.microsoft.com/office/drawing/2014/main" id="{BD0B5F7B-06BB-6449-874F-B0CC2F6067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2876" y="0"/>
            <a:ext cx="3969124" cy="3187800"/>
          </a:xfrm>
          <a:prstGeom prst="rect">
            <a:avLst/>
          </a:prstGeom>
        </p:spPr>
      </p:pic>
      <p:sp>
        <p:nvSpPr>
          <p:cNvPr id="6" name="TextBox 5">
            <a:extLst>
              <a:ext uri="{FF2B5EF4-FFF2-40B4-BE49-F238E27FC236}">
                <a16:creationId xmlns:a16="http://schemas.microsoft.com/office/drawing/2014/main" id="{32AB8AFB-8283-A144-82C9-4BBB745753A7}"/>
              </a:ext>
            </a:extLst>
          </p:cNvPr>
          <p:cNvSpPr txBox="1"/>
          <p:nvPr/>
        </p:nvSpPr>
        <p:spPr>
          <a:xfrm>
            <a:off x="8222877" y="3272169"/>
            <a:ext cx="3969124"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Forest density &amp; composition in sync with topographic moisture availability</a:t>
            </a:r>
          </a:p>
        </p:txBody>
      </p:sp>
      <p:pic>
        <p:nvPicPr>
          <p:cNvPr id="7" name="Picture 2">
            <a:extLst>
              <a:ext uri="{FF2B5EF4-FFF2-40B4-BE49-F238E27FC236}">
                <a16:creationId xmlns:a16="http://schemas.microsoft.com/office/drawing/2014/main" id="{C935476B-2E8F-564D-B6BF-07A9731949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0875" y="5116388"/>
            <a:ext cx="5571126" cy="174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AC4BFB0-A6BB-DF44-AB0E-926896CC518D}"/>
              </a:ext>
            </a:extLst>
          </p:cNvPr>
          <p:cNvSpPr txBox="1"/>
          <p:nvPr/>
        </p:nvSpPr>
        <p:spPr>
          <a:xfrm>
            <a:off x="8117830" y="4716278"/>
            <a:ext cx="365487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ICO pattern in Yosemite NP</a:t>
            </a:r>
          </a:p>
        </p:txBody>
      </p:sp>
      <p:sp>
        <p:nvSpPr>
          <p:cNvPr id="9" name="TextBox 8">
            <a:extLst>
              <a:ext uri="{FF2B5EF4-FFF2-40B4-BE49-F238E27FC236}">
                <a16:creationId xmlns:a16="http://schemas.microsoft.com/office/drawing/2014/main" id="{0FC45B5A-84B6-E941-A2D8-AD5A59D2E7E1}"/>
              </a:ext>
            </a:extLst>
          </p:cNvPr>
          <p:cNvSpPr txBox="1"/>
          <p:nvPr/>
        </p:nvSpPr>
        <p:spPr>
          <a:xfrm>
            <a:off x="0" y="0"/>
            <a:ext cx="7495615" cy="461665"/>
          </a:xfrm>
          <a:prstGeom prst="rect">
            <a:avLst/>
          </a:prstGeom>
          <a:noFill/>
        </p:spPr>
        <p:txBody>
          <a:bodyPr wrap="square" rtlCol="0">
            <a:spAutoFit/>
          </a:bodyPr>
          <a:lstStyle/>
          <a:p>
            <a:r>
              <a:rPr lang="en-US" sz="2400" b="1" dirty="0">
                <a:solidFill>
                  <a:srgbClr val="0432FF"/>
                </a:solidFill>
                <a:latin typeface="Times New Roman" panose="02020603050405020304" pitchFamily="18" charset="0"/>
                <a:cs typeface="Times New Roman" panose="02020603050405020304" pitchFamily="18" charset="0"/>
              </a:rPr>
              <a:t>Using SDI: Flexibility, but not a license for even spacing </a:t>
            </a:r>
          </a:p>
        </p:txBody>
      </p:sp>
      <p:sp>
        <p:nvSpPr>
          <p:cNvPr id="3" name="TextBox 2">
            <a:extLst>
              <a:ext uri="{FF2B5EF4-FFF2-40B4-BE49-F238E27FC236}">
                <a16:creationId xmlns:a16="http://schemas.microsoft.com/office/drawing/2014/main" id="{BD68C289-2B57-B747-AB90-4860E74865F5}"/>
              </a:ext>
            </a:extLst>
          </p:cNvPr>
          <p:cNvSpPr txBox="1"/>
          <p:nvPr/>
        </p:nvSpPr>
        <p:spPr>
          <a:xfrm>
            <a:off x="123231" y="6011379"/>
            <a:ext cx="6497643"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*Koontz, M.J., M.P. North, C.M. Werner, S.E. Rick and A.M. Latimer.  2020.  Local forest structure variability increases resilience to wildfire in dry western U.S. coniferous forests.  Ecology Letters 23: 483-494. </a:t>
            </a:r>
          </a:p>
        </p:txBody>
      </p:sp>
    </p:spTree>
    <p:extLst>
      <p:ext uri="{BB962C8B-B14F-4D97-AF65-F5344CB8AC3E}">
        <p14:creationId xmlns:p14="http://schemas.microsoft.com/office/powerpoint/2010/main" val="176371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a:extLst>
              <a:ext uri="{FF2B5EF4-FFF2-40B4-BE49-F238E27FC236}">
                <a16:creationId xmlns:a16="http://schemas.microsoft.com/office/drawing/2014/main" id="{FF0D51C2-EAE4-F946-BD08-7494479F3E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2">
            <a:extLst>
              <a:ext uri="{FF2B5EF4-FFF2-40B4-BE49-F238E27FC236}">
                <a16:creationId xmlns:a16="http://schemas.microsoft.com/office/drawing/2014/main" id="{988AD5CB-AC9D-404F-A099-DB1F452BD5D8}"/>
              </a:ext>
            </a:extLst>
          </p:cNvPr>
          <p:cNvSpPr txBox="1">
            <a:spLocks noChangeArrowheads="1"/>
          </p:cNvSpPr>
          <p:nvPr/>
        </p:nvSpPr>
        <p:spPr bwMode="auto">
          <a:xfrm>
            <a:off x="5008202" y="240342"/>
            <a:ext cx="21755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cs typeface="Garamond" panose="02020404030301010803" pitchFamily="18" charset="0"/>
              </a:defRPr>
            </a:lvl1pPr>
            <a:lvl2pPr marL="742950" indent="-285750">
              <a:spcBef>
                <a:spcPct val="20000"/>
              </a:spcBef>
              <a:buFont typeface="Arial" panose="020B0604020202020204" pitchFamily="34" charset="0"/>
              <a:buChar char="–"/>
              <a:defRPr sz="2000">
                <a:solidFill>
                  <a:schemeClr val="tx1"/>
                </a:solidFill>
                <a:latin typeface="Garamond" panose="02020404030301010803" pitchFamily="18" charset="0"/>
                <a:ea typeface="ＭＳ Ｐゴシック" panose="020B0600070205080204" pitchFamily="34" charset="-128"/>
                <a:cs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chemeClr val="bg1"/>
                </a:solidFill>
              </a:rPr>
              <a:t>Questions?</a:t>
            </a:r>
          </a:p>
        </p:txBody>
      </p:sp>
      <p:sp>
        <p:nvSpPr>
          <p:cNvPr id="4" name="TextBox 3">
            <a:extLst>
              <a:ext uri="{FF2B5EF4-FFF2-40B4-BE49-F238E27FC236}">
                <a16:creationId xmlns:a16="http://schemas.microsoft.com/office/drawing/2014/main" id="{8CFEE143-78A2-4C4C-9F25-347040B7E152}"/>
              </a:ext>
            </a:extLst>
          </p:cNvPr>
          <p:cNvSpPr txBox="1"/>
          <p:nvPr/>
        </p:nvSpPr>
        <p:spPr>
          <a:xfrm>
            <a:off x="490920" y="5932991"/>
            <a:ext cx="11701080" cy="748795"/>
          </a:xfrm>
          <a:prstGeom prst="rect">
            <a:avLst/>
          </a:prstGeom>
          <a:noFill/>
        </p:spPr>
        <p:txBody>
          <a:bodyPr wrap="square" rtlCol="0">
            <a:spAutoFit/>
          </a:bodyPr>
          <a:lstStyle/>
          <a:p>
            <a:pPr algn="ctr"/>
            <a:r>
              <a:rPr lang="en-US" sz="2133" dirty="0">
                <a:solidFill>
                  <a:schemeClr val="bg1"/>
                </a:solidFill>
                <a:latin typeface="Garamond" panose="02020404030301010803" pitchFamily="18" charset="0"/>
              </a:rPr>
              <a:t>Malcolm North, USFS PSW Research Station &amp; Dept of Plant Sciences, UC Davis </a:t>
            </a:r>
            <a:r>
              <a:rPr lang="en-US" sz="2133" dirty="0">
                <a:solidFill>
                  <a:schemeClr val="bg1"/>
                </a:solidFill>
                <a:latin typeface="Garamond" panose="02020404030301010803" pitchFamily="18" charset="0"/>
                <a:hlinkClick r:id="rId4">
                  <a:extLst>
                    <a:ext uri="{A12FA001-AC4F-418D-AE19-62706E023703}">
                      <ahyp:hlinkClr xmlns:ahyp="http://schemas.microsoft.com/office/drawing/2018/hyperlinkcolor" val="tx"/>
                    </a:ext>
                  </a:extLst>
                </a:hlinkClick>
              </a:rPr>
              <a:t>mnorth@ucdavis.edu</a:t>
            </a:r>
            <a:endParaRPr lang="en-US" sz="2133" dirty="0">
              <a:solidFill>
                <a:schemeClr val="bg1"/>
              </a:solidFill>
              <a:latin typeface="Garamond" panose="02020404030301010803" pitchFamily="18" charset="0"/>
            </a:endParaRPr>
          </a:p>
          <a:p>
            <a:pPr algn="ctr"/>
            <a:r>
              <a:rPr lang="en-US" sz="2133" dirty="0">
                <a:solidFill>
                  <a:schemeClr val="bg1"/>
                </a:solidFill>
                <a:latin typeface="Garamond" panose="02020404030301010803" pitchFamily="18" charset="0"/>
              </a:rPr>
              <a:t>Lab website:  </a:t>
            </a:r>
            <a:r>
              <a:rPr lang="en-US" sz="2133" u="sng" dirty="0">
                <a:solidFill>
                  <a:schemeClr val="bg1"/>
                </a:solidFill>
                <a:latin typeface="Garamond" panose="02020404030301010803" pitchFamily="18" charset="0"/>
                <a:hlinkClick r:id="rId5">
                  <a:extLst>
                    <a:ext uri="{A12FA001-AC4F-418D-AE19-62706E023703}">
                      <ahyp:hlinkClr xmlns:ahyp="http://schemas.microsoft.com/office/drawing/2018/hyperlinkcolor" val="tx"/>
                    </a:ext>
                  </a:extLst>
                </a:hlinkClick>
              </a:rPr>
              <a:t>http://northlab.faculty.ucdavis.edu/</a:t>
            </a:r>
            <a:endParaRPr lang="en-US" sz="2133"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2824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00592" y="84086"/>
            <a:ext cx="4591408" cy="3443556"/>
          </a:xfrm>
          <a:prstGeom prst="rect">
            <a:avLst/>
          </a:prstGeom>
          <a:noFill/>
          <a:ln>
            <a:noFill/>
          </a:ln>
        </p:spPr>
      </p:pic>
      <p:pic>
        <p:nvPicPr>
          <p:cNvPr id="137" name="Google Shape;137;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00591" y="3429864"/>
            <a:ext cx="4591409" cy="3443557"/>
          </a:xfrm>
          <a:prstGeom prst="rect">
            <a:avLst/>
          </a:prstGeom>
          <a:noFill/>
          <a:ln>
            <a:noFill/>
          </a:ln>
        </p:spPr>
      </p:pic>
      <p:sp>
        <p:nvSpPr>
          <p:cNvPr id="138" name="Google Shape;138;p6"/>
          <p:cNvSpPr txBox="1"/>
          <p:nvPr/>
        </p:nvSpPr>
        <p:spPr>
          <a:xfrm rot="-5400000">
            <a:off x="10995094" y="5592294"/>
            <a:ext cx="203694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Gill Sans"/>
                <a:ea typeface="Gill Sans"/>
                <a:cs typeface="Gill Sans"/>
                <a:sym typeface="Gill Sans"/>
              </a:rPr>
              <a:t>Photo: Kathryn Low, UC Berkeley</a:t>
            </a:r>
            <a:endParaRPr sz="800">
              <a:solidFill>
                <a:schemeClr val="lt1"/>
              </a:solidFill>
              <a:latin typeface="Gill Sans"/>
              <a:ea typeface="Gill Sans"/>
              <a:cs typeface="Gill Sans"/>
              <a:sym typeface="Gill Sans"/>
            </a:endParaRPr>
          </a:p>
        </p:txBody>
      </p:sp>
      <p:sp>
        <p:nvSpPr>
          <p:cNvPr id="139" name="Google Shape;139;p6"/>
          <p:cNvSpPr txBox="1"/>
          <p:nvPr/>
        </p:nvSpPr>
        <p:spPr>
          <a:xfrm>
            <a:off x="9747253" y="84085"/>
            <a:ext cx="24447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Gill Sans"/>
                <a:ea typeface="Gill Sans"/>
                <a:cs typeface="Gill Sans"/>
                <a:sym typeface="Gill Sans"/>
              </a:rPr>
              <a:t>Lights Creek in 2018, eleven years after 2007 Moonlight fire</a:t>
            </a:r>
            <a:endParaRPr sz="1200">
              <a:solidFill>
                <a:schemeClr val="dk1"/>
              </a:solidFill>
              <a:latin typeface="Gill Sans"/>
              <a:ea typeface="Gill Sans"/>
              <a:cs typeface="Gill Sans"/>
              <a:sym typeface="Gill Sans"/>
            </a:endParaRPr>
          </a:p>
        </p:txBody>
      </p:sp>
      <p:sp>
        <p:nvSpPr>
          <p:cNvPr id="140" name="Google Shape;140;p6"/>
          <p:cNvSpPr txBox="1"/>
          <p:nvPr/>
        </p:nvSpPr>
        <p:spPr>
          <a:xfrm>
            <a:off x="9637970" y="3592790"/>
            <a:ext cx="235230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Gill Sans"/>
                <a:ea typeface="Gill Sans"/>
                <a:cs typeface="Gill Sans"/>
                <a:sym typeface="Gill Sans"/>
              </a:rPr>
              <a:t>Lights Creek after the 2021 Dixie Fire reburn</a:t>
            </a:r>
            <a:endParaRPr sz="1200" dirty="0">
              <a:solidFill>
                <a:schemeClr val="dk1"/>
              </a:solidFill>
              <a:latin typeface="Gill Sans"/>
              <a:ea typeface="Gill Sans"/>
              <a:cs typeface="Gill Sans"/>
              <a:sym typeface="Gill Sans"/>
            </a:endParaRPr>
          </a:p>
        </p:txBody>
      </p:sp>
      <p:pic>
        <p:nvPicPr>
          <p:cNvPr id="141" name="Google Shape;141;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21973"/>
            <a:ext cx="4571477" cy="3452256"/>
          </a:xfrm>
          <a:prstGeom prst="rect">
            <a:avLst/>
          </a:prstGeom>
          <a:noFill/>
          <a:ln>
            <a:noFill/>
          </a:ln>
        </p:spPr>
      </p:pic>
      <p:pic>
        <p:nvPicPr>
          <p:cNvPr id="142" name="Google Shape;142;p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070" y="3257186"/>
            <a:ext cx="4584546" cy="3645180"/>
          </a:xfrm>
          <a:prstGeom prst="rect">
            <a:avLst/>
          </a:prstGeom>
          <a:noFill/>
          <a:ln>
            <a:noFill/>
          </a:ln>
        </p:spPr>
      </p:pic>
      <p:grpSp>
        <p:nvGrpSpPr>
          <p:cNvPr id="2" name="Group 1">
            <a:extLst>
              <a:ext uri="{FF2B5EF4-FFF2-40B4-BE49-F238E27FC236}">
                <a16:creationId xmlns:a16="http://schemas.microsoft.com/office/drawing/2014/main" id="{B7DF0890-9433-1647-ABD3-226409D016CD}"/>
              </a:ext>
            </a:extLst>
          </p:cNvPr>
          <p:cNvGrpSpPr/>
          <p:nvPr/>
        </p:nvGrpSpPr>
        <p:grpSpPr>
          <a:xfrm>
            <a:off x="2779449" y="3266389"/>
            <a:ext cx="6207791" cy="1813387"/>
            <a:chOff x="3065717" y="4229605"/>
            <a:chExt cx="6207791" cy="1813387"/>
          </a:xfrm>
        </p:grpSpPr>
        <p:pic>
          <p:nvPicPr>
            <p:cNvPr id="144" name="Google Shape;144;p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065717" y="4229605"/>
              <a:ext cx="6194171" cy="1813387"/>
            </a:xfrm>
            <a:prstGeom prst="rect">
              <a:avLst/>
            </a:prstGeom>
            <a:noFill/>
            <a:ln>
              <a:noFill/>
            </a:ln>
          </p:spPr>
        </p:pic>
        <p:sp>
          <p:nvSpPr>
            <p:cNvPr id="145" name="Google Shape;145;p6"/>
            <p:cNvSpPr txBox="1"/>
            <p:nvPr/>
          </p:nvSpPr>
          <p:spPr>
            <a:xfrm rot="16200000">
              <a:off x="8319137" y="4986670"/>
              <a:ext cx="1711435" cy="19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Gill Sans"/>
                  <a:ea typeface="Gill Sans"/>
                  <a:cs typeface="Gill Sans"/>
                  <a:sym typeface="Gill Sans"/>
                </a:rPr>
                <a:t>From Cain </a:t>
              </a:r>
              <a:r>
                <a:rPr lang="en-US" sz="800" i="1">
                  <a:solidFill>
                    <a:schemeClr val="dk1"/>
                  </a:solidFill>
                  <a:latin typeface="Gill Sans"/>
                  <a:ea typeface="Gill Sans"/>
                  <a:cs typeface="Gill Sans"/>
                  <a:sym typeface="Gill Sans"/>
                </a:rPr>
                <a:t>Ecology</a:t>
              </a:r>
              <a:r>
                <a:rPr lang="en-US" sz="800">
                  <a:solidFill>
                    <a:schemeClr val="dk1"/>
                  </a:solidFill>
                  <a:latin typeface="Gill Sans"/>
                  <a:ea typeface="Gill Sans"/>
                  <a:cs typeface="Gill Sans"/>
                  <a:sym typeface="Gill Sans"/>
                </a:rPr>
                <a:t> Text</a:t>
              </a:r>
              <a:endParaRPr sz="800">
                <a:solidFill>
                  <a:schemeClr val="dk1"/>
                </a:solidFill>
                <a:latin typeface="Gill Sans"/>
                <a:ea typeface="Gill Sans"/>
                <a:cs typeface="Gill Sans"/>
                <a:sym typeface="Gill Sans"/>
              </a:endParaRPr>
            </a:p>
          </p:txBody>
        </p:sp>
      </p:grpSp>
      <p:sp>
        <p:nvSpPr>
          <p:cNvPr id="146" name="Google Shape;146;p6"/>
          <p:cNvSpPr txBox="1"/>
          <p:nvPr/>
        </p:nvSpPr>
        <p:spPr>
          <a:xfrm rot="-5400000">
            <a:off x="-895365" y="2122652"/>
            <a:ext cx="203694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lt1"/>
                </a:solidFill>
                <a:latin typeface="Gill Sans"/>
                <a:ea typeface="Gill Sans"/>
                <a:cs typeface="Gill Sans"/>
                <a:sym typeface="Gill Sans"/>
              </a:rPr>
              <a:t>Fettig et al 2019</a:t>
            </a:r>
            <a:endParaRPr sz="1000">
              <a:solidFill>
                <a:schemeClr val="lt1"/>
              </a:solidFill>
              <a:latin typeface="Gill Sans"/>
              <a:ea typeface="Gill Sans"/>
              <a:cs typeface="Gill Sans"/>
              <a:sym typeface="Gill Sans"/>
            </a:endParaRPr>
          </a:p>
        </p:txBody>
      </p:sp>
      <p:sp>
        <p:nvSpPr>
          <p:cNvPr id="147" name="Google Shape;147;p6"/>
          <p:cNvSpPr txBox="1"/>
          <p:nvPr/>
        </p:nvSpPr>
        <p:spPr>
          <a:xfrm rot="-5400000">
            <a:off x="-895366" y="5716416"/>
            <a:ext cx="203694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Gill Sans"/>
                <a:ea typeface="Gill Sans"/>
                <a:cs typeface="Gill Sans"/>
                <a:sym typeface="Gill Sans"/>
              </a:rPr>
              <a:t>US Forest Service</a:t>
            </a:r>
            <a:endParaRPr sz="1000">
              <a:solidFill>
                <a:schemeClr val="dk1"/>
              </a:solidFill>
              <a:latin typeface="Gill Sans"/>
              <a:ea typeface="Gill Sans"/>
              <a:cs typeface="Gill Sans"/>
              <a:sym typeface="Gill Sans"/>
            </a:endParaRPr>
          </a:p>
        </p:txBody>
      </p:sp>
      <p:sp>
        <p:nvSpPr>
          <p:cNvPr id="3" name="Title 2">
            <a:extLst>
              <a:ext uri="{FF2B5EF4-FFF2-40B4-BE49-F238E27FC236}">
                <a16:creationId xmlns:a16="http://schemas.microsoft.com/office/drawing/2014/main" id="{C6F16A04-5428-F54C-949F-E0438EA28FDC}"/>
              </a:ext>
            </a:extLst>
          </p:cNvPr>
          <p:cNvSpPr>
            <a:spLocks noGrp="1"/>
          </p:cNvSpPr>
          <p:nvPr>
            <p:ph type="title"/>
          </p:nvPr>
        </p:nvSpPr>
        <p:spPr>
          <a:xfrm>
            <a:off x="2392881" y="128378"/>
            <a:ext cx="7120467" cy="1325563"/>
          </a:xfrm>
          <a:solidFill>
            <a:schemeClr val="bg1"/>
          </a:solidFill>
        </p:spPr>
        <p:txBody>
          <a:bodyPr/>
          <a:lstStyle/>
          <a:p>
            <a:pPr algn="ctr"/>
            <a:r>
              <a:rPr lang="en-US" dirty="0"/>
              <a:t>21</a:t>
            </a:r>
            <a:r>
              <a:rPr lang="en-US" baseline="30000" dirty="0"/>
              <a:t>st</a:t>
            </a:r>
            <a:r>
              <a:rPr lang="en-US" dirty="0"/>
              <a:t> Century Story of Change:</a:t>
            </a:r>
            <a:br>
              <a:rPr lang="en-US" dirty="0"/>
            </a:br>
            <a:r>
              <a:rPr lang="en-US" dirty="0"/>
              <a:t>Loss at the Landscape Level</a:t>
            </a:r>
          </a:p>
        </p:txBody>
      </p:sp>
      <p:sp>
        <p:nvSpPr>
          <p:cNvPr id="4" name="TextBox 3">
            <a:extLst>
              <a:ext uri="{FF2B5EF4-FFF2-40B4-BE49-F238E27FC236}">
                <a16:creationId xmlns:a16="http://schemas.microsoft.com/office/drawing/2014/main" id="{0AAAC42F-6CAD-9C4C-8245-508E52D8C5FA}"/>
              </a:ext>
            </a:extLst>
          </p:cNvPr>
          <p:cNvSpPr txBox="1"/>
          <p:nvPr/>
        </p:nvSpPr>
        <p:spPr>
          <a:xfrm>
            <a:off x="4584543" y="5839526"/>
            <a:ext cx="310254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Compounding disturbances</a:t>
            </a:r>
          </a:p>
          <a:p>
            <a:r>
              <a:rPr lang="en-US" sz="2000" dirty="0">
                <a:latin typeface="Times New Roman" panose="02020603050405020304" pitchFamily="18" charset="0"/>
                <a:cs typeface="Times New Roman" panose="02020603050405020304" pitchFamily="18" charset="0"/>
                <a:sym typeface="Wingdings" pitchFamily="2" charset="2"/>
              </a:rPr>
              <a:t>	 hysteresis</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68B6BD-2CA9-AF40-9A46-4AE3E71B11D4}"/>
              </a:ext>
            </a:extLst>
          </p:cNvPr>
          <p:cNvSpPr txBox="1"/>
          <p:nvPr/>
        </p:nvSpPr>
        <p:spPr>
          <a:xfrm>
            <a:off x="4680305" y="1560346"/>
            <a:ext cx="2945338"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Drought/beetle mortality </a:t>
            </a:r>
            <a:r>
              <a:rPr lang="en-US" sz="2000" dirty="0">
                <a:latin typeface="Times New Roman" panose="02020603050405020304" pitchFamily="18" charset="0"/>
                <a:cs typeface="Times New Roman" panose="02020603050405020304" pitchFamily="18" charset="0"/>
                <a:sym typeface="Wingdings" pitchFamily="2" charset="2"/>
              </a:rPr>
              <a:t>high fuel loading</a:t>
            </a:r>
          </a:p>
          <a:p>
            <a:pPr marL="285750" indent="-285750">
              <a:buFont typeface="Wingdings" pitchFamily="2" charset="2"/>
              <a:buChar char="è"/>
            </a:pPr>
            <a:r>
              <a:rPr lang="en-US" sz="2000" dirty="0">
                <a:latin typeface="Times New Roman" panose="02020603050405020304" pitchFamily="18" charset="0"/>
                <a:cs typeface="Times New Roman" panose="02020603050405020304" pitchFamily="18" charset="0"/>
                <a:sym typeface="Wingdings" pitchFamily="2" charset="2"/>
              </a:rPr>
              <a:t>plume conditions</a:t>
            </a:r>
          </a:p>
          <a:p>
            <a:pPr marL="285750" indent="-285750">
              <a:buFont typeface="Wingdings" pitchFamily="2" charset="2"/>
              <a:buChar char="è"/>
            </a:pPr>
            <a:r>
              <a:rPr lang="en-US" sz="2000" dirty="0">
                <a:latin typeface="Times New Roman" panose="02020603050405020304" pitchFamily="18" charset="0"/>
                <a:cs typeface="Times New Roman" panose="02020603050405020304" pitchFamily="18" charset="0"/>
                <a:sym typeface="Wingdings" pitchFamily="2" charset="2"/>
              </a:rPr>
              <a:t>extreme fire behavior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78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6973A-2A43-BD46-9F49-372575E61B91}"/>
              </a:ext>
            </a:extLst>
          </p:cNvPr>
          <p:cNvSpPr txBox="1"/>
          <p:nvPr/>
        </p:nvSpPr>
        <p:spPr>
          <a:xfrm>
            <a:off x="1341822" y="45326"/>
            <a:ext cx="5168403" cy="523220"/>
          </a:xfrm>
          <a:prstGeom prst="rect">
            <a:avLst/>
          </a:prstGeom>
          <a:noFill/>
        </p:spPr>
        <p:txBody>
          <a:bodyPr wrap="none" rtlCol="0">
            <a:spAutoFit/>
          </a:bodyPr>
          <a:lstStyle/>
          <a:p>
            <a:r>
              <a:rPr lang="en-US" sz="2800" dirty="0">
                <a:solidFill>
                  <a:srgbClr val="0432FF"/>
                </a:solidFill>
                <a:latin typeface="Times New Roman" panose="02020603050405020304" pitchFamily="18" charset="0"/>
                <a:cs typeface="Times New Roman" panose="02020603050405020304" pitchFamily="18" charset="0"/>
              </a:rPr>
              <a:t>Forest resilience and its “baggage”</a:t>
            </a:r>
          </a:p>
        </p:txBody>
      </p:sp>
      <p:sp>
        <p:nvSpPr>
          <p:cNvPr id="3" name="TextBox 2">
            <a:extLst>
              <a:ext uri="{FF2B5EF4-FFF2-40B4-BE49-F238E27FC236}">
                <a16:creationId xmlns:a16="http://schemas.microsoft.com/office/drawing/2014/main" id="{D5000EB2-7C42-164D-B999-1A0615C52E3A}"/>
              </a:ext>
            </a:extLst>
          </p:cNvPr>
          <p:cNvSpPr txBox="1"/>
          <p:nvPr/>
        </p:nvSpPr>
        <p:spPr>
          <a:xfrm>
            <a:off x="141668" y="489021"/>
            <a:ext cx="8930063" cy="598927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Treatments use to be designed to restore pre-European conditions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changing climate and disturbance regimes </a:t>
            </a:r>
            <a:r>
              <a:rPr lang="en-US" sz="2400" dirty="0">
                <a:latin typeface="Times New Roman" panose="02020603050405020304" pitchFamily="18" charset="0"/>
                <a:cs typeface="Times New Roman" panose="02020603050405020304" pitchFamily="18" charset="0"/>
                <a:sym typeface="Wingdings" pitchFamily="2" charset="2"/>
              </a:rPr>
              <a:t> emphasize </a:t>
            </a:r>
          </a:p>
          <a:p>
            <a:r>
              <a:rPr lang="en-US" sz="2400" dirty="0">
                <a:latin typeface="Times New Roman" panose="02020603050405020304" pitchFamily="18" charset="0"/>
                <a:cs typeface="Times New Roman" panose="02020603050405020304" pitchFamily="18" charset="0"/>
                <a:sym typeface="Wingdings" pitchFamily="2" charset="2"/>
              </a:rPr>
              <a:t>    on resilience (2012 USFS Forest Planning Rule, CA Task Force)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Wingdings" pitchFamily="2" charset="2"/>
            </a:endParaRPr>
          </a:p>
          <a:p>
            <a:pPr marL="288925" indent="-2889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itchFamily="2" charset="2"/>
              </a:rPr>
              <a:t>However, resilience has been difficult to define: confusion </a:t>
            </a:r>
          </a:p>
          <a:p>
            <a:pPr marL="288925" indent="-288925"/>
            <a:r>
              <a:rPr lang="en-US" sz="2400" dirty="0">
                <a:latin typeface="Times New Roman" panose="02020603050405020304" pitchFamily="18" charset="0"/>
                <a:cs typeface="Times New Roman" panose="02020603050405020304" pitchFamily="18" charset="0"/>
                <a:sym typeface="Wingdings" pitchFamily="2" charset="2"/>
              </a:rPr>
              <a:t>    over types (engineering, silvicultural or ecological resilience), </a:t>
            </a:r>
          </a:p>
          <a:p>
            <a:pPr marL="288925" indent="-288925"/>
            <a:r>
              <a:rPr lang="en-US" sz="2400" dirty="0">
                <a:latin typeface="Times New Roman" panose="02020603050405020304" pitchFamily="18" charset="0"/>
                <a:cs typeface="Times New Roman" panose="02020603050405020304" pitchFamily="18" charset="0"/>
                <a:sym typeface="Wingdings" pitchFamily="2" charset="2"/>
              </a:rPr>
              <a:t>    scale (tree, ecosystem, landscape), terms (resistance, response,          resilience), and variability between ecosystems</a:t>
            </a:r>
          </a:p>
          <a:p>
            <a:pPr marL="288925" indent="-28892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Wingdings" pitchFamily="2" charset="2"/>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[malleable] term that facilitates communication across disciplinary borders by creating shared vocabulary… (bridging) the gap between science and policy” (Brand and </a:t>
            </a:r>
            <a:r>
              <a:rPr lang="en-US" sz="2400" dirty="0" err="1">
                <a:latin typeface="Times New Roman" panose="02020603050405020304" pitchFamily="18" charset="0"/>
                <a:cs typeface="Times New Roman" panose="02020603050405020304" pitchFamily="18" charset="0"/>
              </a:rPr>
              <a:t>Jax</a:t>
            </a:r>
            <a:r>
              <a:rPr lang="en-US" sz="2400" dirty="0">
                <a:latin typeface="Times New Roman" panose="02020603050405020304" pitchFamily="18" charset="0"/>
                <a:cs typeface="Times New Roman" panose="02020603050405020304" pitchFamily="18" charset="0"/>
              </a:rPr>
              <a:t> 2007)</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Wingdings" pitchFamily="2" charset="2"/>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Can a malleable term, lacking precision really be an effective measure of forest conditions?</a:t>
            </a:r>
          </a:p>
        </p:txBody>
      </p:sp>
      <p:pic>
        <p:nvPicPr>
          <p:cNvPr id="6" name="Picture 6" descr="fire_supression_before_low_20031202">
            <a:extLst>
              <a:ext uri="{FF2B5EF4-FFF2-40B4-BE49-F238E27FC236}">
                <a16:creationId xmlns:a16="http://schemas.microsoft.com/office/drawing/2014/main" id="{59B986F9-F816-014F-BBA3-82BC3FEA8D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86788" y="-1"/>
            <a:ext cx="3605373" cy="2821851"/>
          </a:xfrm>
          <a:prstGeom prst="rect">
            <a:avLst/>
          </a:prstGeom>
          <a:noFill/>
          <a:ln w="9525">
            <a:solidFill>
              <a:srgbClr val="DDDDDD"/>
            </a:solidFill>
            <a:miter lim="800000"/>
            <a:headEnd/>
            <a:tailEnd/>
          </a:ln>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714B07-D7CD-F941-9781-1581F03CC4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1892" y="2821850"/>
            <a:ext cx="3120108" cy="4038144"/>
          </a:xfrm>
          <a:prstGeom prst="rect">
            <a:avLst/>
          </a:prstGeom>
        </p:spPr>
      </p:pic>
    </p:spTree>
    <p:extLst>
      <p:ext uri="{BB962C8B-B14F-4D97-AF65-F5344CB8AC3E}">
        <p14:creationId xmlns:p14="http://schemas.microsoft.com/office/powerpoint/2010/main" val="216035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97C3E-E714-8B47-8DE9-5E5B5461C93C}"/>
              </a:ext>
            </a:extLst>
          </p:cNvPr>
          <p:cNvSpPr txBox="1"/>
          <p:nvPr/>
        </p:nvSpPr>
        <p:spPr>
          <a:xfrm>
            <a:off x="67854" y="1121532"/>
            <a:ext cx="899736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Fire is similar to herbivory: consumers control ecosystem biomass and species composition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predators are scarce </a:t>
            </a:r>
            <a:r>
              <a:rPr lang="en-US" sz="2400" dirty="0">
                <a:latin typeface="Times New Roman" panose="02020603050405020304" pitchFamily="18" charset="0"/>
                <a:cs typeface="Times New Roman" panose="02020603050405020304" pitchFamily="18" charset="0"/>
                <a:sym typeface="Wingdings" pitchFamily="2" charset="2"/>
              </a:rPr>
              <a:t></a:t>
            </a:r>
            <a:r>
              <a:rPr lang="en-US" sz="2400" dirty="0">
                <a:latin typeface="Times New Roman" panose="02020603050405020304" pitchFamily="18" charset="0"/>
                <a:cs typeface="Times New Roman" panose="02020603050405020304" pitchFamily="18" charset="0"/>
              </a:rPr>
              <a:t>little plant competition because herbivores proliferate, limiting plant growth more than resources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the absence of suppression (like scarce predators), fire is frequent, limiting tree density more than resource availability (i.e., water, light, and nutrients)</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a:latin typeface="Times New Roman" panose="02020603050405020304" pitchFamily="18" charset="0"/>
                <a:cs typeface="Times New Roman" panose="02020603050405020304" pitchFamily="18" charset="0"/>
              </a:rPr>
              <a:t>significantly reducing competition  </a:t>
            </a:r>
          </a:p>
          <a:p>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Forest appears ‘understocked’</a:t>
            </a:r>
          </a:p>
          <a:p>
            <a:r>
              <a:rPr lang="en-US" sz="2400" dirty="0">
                <a:latin typeface="Times New Roman" panose="02020603050405020304" pitchFamily="18" charset="0"/>
                <a:cs typeface="Times New Roman" panose="02020603050405020304" pitchFamily="18" charset="0"/>
              </a:rPr>
              <a:t>Early CA survey “Suppression of the young growth has always been one of the serious results of fires…The land does not carry more than 35 per cent of the quantity of timber it is capable of supporting” (</a:t>
            </a:r>
            <a:r>
              <a:rPr lang="en-US" sz="2400" dirty="0" err="1">
                <a:latin typeface="Times New Roman" panose="02020603050405020304" pitchFamily="18" charset="0"/>
                <a:cs typeface="Times New Roman" panose="02020603050405020304" pitchFamily="18" charset="0"/>
              </a:rPr>
              <a:t>Leiberg</a:t>
            </a:r>
            <a:r>
              <a:rPr lang="en-US" sz="2400" dirty="0">
                <a:latin typeface="Times New Roman" panose="02020603050405020304" pitchFamily="18" charset="0"/>
                <a:cs typeface="Times New Roman" panose="02020603050405020304" pitchFamily="18" charset="0"/>
              </a:rPr>
              <a:t> 1902)</a:t>
            </a:r>
          </a:p>
        </p:txBody>
      </p:sp>
      <p:sp>
        <p:nvSpPr>
          <p:cNvPr id="4" name="TextBox 3">
            <a:extLst>
              <a:ext uri="{FF2B5EF4-FFF2-40B4-BE49-F238E27FC236}">
                <a16:creationId xmlns:a16="http://schemas.microsoft.com/office/drawing/2014/main" id="{F9C9D289-D213-0943-9E38-56202ACF51BC}"/>
              </a:ext>
            </a:extLst>
          </p:cNvPr>
          <p:cNvSpPr txBox="1"/>
          <p:nvPr/>
        </p:nvSpPr>
        <p:spPr>
          <a:xfrm>
            <a:off x="-112468" y="167425"/>
            <a:ext cx="9358003" cy="954107"/>
          </a:xfrm>
          <a:prstGeom prst="rect">
            <a:avLst/>
          </a:prstGeom>
          <a:noFill/>
        </p:spPr>
        <p:txBody>
          <a:bodyPr wrap="square" rtlCol="0">
            <a:spAutoFit/>
          </a:bodyPr>
          <a:lstStyle/>
          <a:p>
            <a:pPr algn="ctr"/>
            <a:r>
              <a:rPr lang="en-US" sz="2800" dirty="0">
                <a:solidFill>
                  <a:srgbClr val="0432FF"/>
                </a:solidFill>
                <a:latin typeface="Times New Roman" panose="02020603050405020304" pitchFamily="18" charset="0"/>
                <a:cs typeface="Times New Roman" panose="02020603050405020304" pitchFamily="18" charset="0"/>
              </a:rPr>
              <a:t>More precise, measurable definition of resilience is possible using ecological concepts and context</a:t>
            </a:r>
          </a:p>
        </p:txBody>
      </p:sp>
      <p:pic>
        <p:nvPicPr>
          <p:cNvPr id="6" name="Picture 5">
            <a:extLst>
              <a:ext uri="{FF2B5EF4-FFF2-40B4-BE49-F238E27FC236}">
                <a16:creationId xmlns:a16="http://schemas.microsoft.com/office/drawing/2014/main" id="{299A9889-7082-3348-9473-A3B48A4B9D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5214" y="1816600"/>
            <a:ext cx="3104375" cy="1322464"/>
          </a:xfrm>
          <a:prstGeom prst="rect">
            <a:avLst/>
          </a:prstGeom>
        </p:spPr>
      </p:pic>
      <p:pic>
        <p:nvPicPr>
          <p:cNvPr id="7" name="Picture 6">
            <a:extLst>
              <a:ext uri="{FF2B5EF4-FFF2-40B4-BE49-F238E27FC236}">
                <a16:creationId xmlns:a16="http://schemas.microsoft.com/office/drawing/2014/main" id="{6F73347C-5C00-7A40-AA9C-763001AEDABB}"/>
              </a:ext>
            </a:extLst>
          </p:cNvPr>
          <p:cNvPicPr>
            <a:picLocks noChangeAspect="1"/>
          </p:cNvPicPr>
          <p:nvPr/>
        </p:nvPicPr>
        <p:blipFill>
          <a:blip r:embed="rId4"/>
          <a:stretch>
            <a:fillRect/>
          </a:stretch>
        </p:blipFill>
        <p:spPr>
          <a:xfrm>
            <a:off x="9095923" y="-14846"/>
            <a:ext cx="3096078" cy="1733803"/>
          </a:xfrm>
          <a:prstGeom prst="rect">
            <a:avLst/>
          </a:prstGeom>
        </p:spPr>
      </p:pic>
      <p:pic>
        <p:nvPicPr>
          <p:cNvPr id="8" name="Picture 7">
            <a:extLst>
              <a:ext uri="{FF2B5EF4-FFF2-40B4-BE49-F238E27FC236}">
                <a16:creationId xmlns:a16="http://schemas.microsoft.com/office/drawing/2014/main" id="{E1549806-AA67-244D-803F-EFC70DE7EB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95923" y="4587456"/>
            <a:ext cx="3045801" cy="2284351"/>
          </a:xfrm>
          <a:prstGeom prst="rect">
            <a:avLst/>
          </a:prstGeom>
        </p:spPr>
      </p:pic>
      <p:pic>
        <p:nvPicPr>
          <p:cNvPr id="9" name="Picture 8">
            <a:extLst>
              <a:ext uri="{FF2B5EF4-FFF2-40B4-BE49-F238E27FC236}">
                <a16:creationId xmlns:a16="http://schemas.microsoft.com/office/drawing/2014/main" id="{EBCF1468-15E8-E241-B32A-5A19FD61DE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61034" y="3053627"/>
            <a:ext cx="2730966" cy="1356895"/>
          </a:xfrm>
          <a:prstGeom prst="rect">
            <a:avLst/>
          </a:prstGeom>
        </p:spPr>
      </p:pic>
      <p:sp>
        <p:nvSpPr>
          <p:cNvPr id="11" name="TextBox 10">
            <a:extLst>
              <a:ext uri="{FF2B5EF4-FFF2-40B4-BE49-F238E27FC236}">
                <a16:creationId xmlns:a16="http://schemas.microsoft.com/office/drawing/2014/main" id="{6E287C5D-E70A-B447-A71F-2D3EC17853CD}"/>
              </a:ext>
            </a:extLst>
          </p:cNvPr>
          <p:cNvSpPr txBox="1"/>
          <p:nvPr/>
        </p:nvSpPr>
        <p:spPr>
          <a:xfrm>
            <a:off x="10445303" y="-160605"/>
            <a:ext cx="1328468" cy="1569660"/>
          </a:xfrm>
          <a:prstGeom prst="rect">
            <a:avLst/>
          </a:prstGeom>
          <a:noFill/>
        </p:spPr>
        <p:txBody>
          <a:bodyPr wrap="square" rtlCol="0">
            <a:spAutoFit/>
          </a:bodyPr>
          <a:lstStyle/>
          <a:p>
            <a:r>
              <a:rPr lang="en-US" sz="9600" dirty="0">
                <a:solidFill>
                  <a:schemeClr val="bg1">
                    <a:lumMod val="65000"/>
                  </a:schemeClr>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a16="http://schemas.microsoft.com/office/drawing/2014/main" id="{A27A0EA1-2DF4-024A-AF9F-66864003ECE0}"/>
              </a:ext>
            </a:extLst>
          </p:cNvPr>
          <p:cNvSpPr txBox="1"/>
          <p:nvPr/>
        </p:nvSpPr>
        <p:spPr>
          <a:xfrm>
            <a:off x="10445303" y="3115126"/>
            <a:ext cx="1328468" cy="1569660"/>
          </a:xfrm>
          <a:prstGeom prst="rect">
            <a:avLst/>
          </a:prstGeom>
          <a:noFill/>
        </p:spPr>
        <p:txBody>
          <a:bodyPr wrap="square" rtlCol="0">
            <a:spAutoFit/>
          </a:bodyPr>
          <a:lstStyle/>
          <a:p>
            <a:r>
              <a:rPr lang="en-US" sz="9600" dirty="0">
                <a:solidFill>
                  <a:schemeClr val="bg1">
                    <a:lumMod val="65000"/>
                  </a:schemeClr>
                </a:solidFill>
                <a:latin typeface="Times New Roman" panose="02020603050405020304" pitchFamily="18" charset="0"/>
                <a:cs typeface="Times New Roman" panose="02020603050405020304" pitchFamily="18" charset="0"/>
              </a:rPr>
              <a:t>X</a:t>
            </a:r>
          </a:p>
        </p:txBody>
      </p:sp>
      <p:sp>
        <p:nvSpPr>
          <p:cNvPr id="3" name="Down Arrow 2">
            <a:extLst>
              <a:ext uri="{FF2B5EF4-FFF2-40B4-BE49-F238E27FC236}">
                <a16:creationId xmlns:a16="http://schemas.microsoft.com/office/drawing/2014/main" id="{34246BBA-3651-6747-9FC5-D3BB2E2B766B}"/>
              </a:ext>
            </a:extLst>
          </p:cNvPr>
          <p:cNvSpPr/>
          <p:nvPr/>
        </p:nvSpPr>
        <p:spPr>
          <a:xfrm flipH="1">
            <a:off x="10557265" y="1456572"/>
            <a:ext cx="245496" cy="512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0ACA5666-221D-514B-916B-27606C292191}"/>
              </a:ext>
            </a:extLst>
          </p:cNvPr>
          <p:cNvSpPr/>
          <p:nvPr/>
        </p:nvSpPr>
        <p:spPr>
          <a:xfrm>
            <a:off x="10802761" y="4223320"/>
            <a:ext cx="247708" cy="512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09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BC9F9-E7BA-D54F-965C-CC3E77D32C6D}"/>
              </a:ext>
            </a:extLst>
          </p:cNvPr>
          <p:cNvSpPr txBox="1"/>
          <p:nvPr/>
        </p:nvSpPr>
        <p:spPr>
          <a:xfrm>
            <a:off x="0" y="806680"/>
            <a:ext cx="8919398"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 fire’s absence, live tree density and biomass accumulate</a:t>
            </a:r>
            <a:r>
              <a:rPr lang="en-US" sz="2800" dirty="0">
                <a:latin typeface="Times New Roman" panose="02020603050405020304" pitchFamily="18" charset="0"/>
                <a:cs typeface="Times New Roman" panose="02020603050405020304" pitchFamily="18" charset="0"/>
                <a:sym typeface="Wingdings" pitchFamily="2" charset="2"/>
              </a:rPr>
              <a:t> </a:t>
            </a:r>
            <a:r>
              <a:rPr lang="en-US" sz="2800" dirty="0">
                <a:latin typeface="Times New Roman" panose="02020603050405020304" pitchFamily="18" charset="0"/>
                <a:cs typeface="Times New Roman" panose="02020603050405020304" pitchFamily="18" charset="0"/>
              </a:rPr>
              <a:t>competition for growth resources</a:t>
            </a:r>
            <a:r>
              <a:rPr lang="en-US" sz="2800" dirty="0">
                <a:latin typeface="Times New Roman" panose="02020603050405020304" pitchFamily="18" charset="0"/>
                <a:cs typeface="Times New Roman" panose="02020603050405020304" pitchFamily="18" charset="0"/>
                <a:sym typeface="Wingdings" pitchFamily="2" charset="2"/>
              </a:rPr>
              <a:t></a:t>
            </a:r>
            <a:r>
              <a:rPr lang="en-US" sz="2800" dirty="0">
                <a:latin typeface="Times New Roman" panose="02020603050405020304" pitchFamily="18" charset="0"/>
                <a:cs typeface="Times New Roman" panose="02020603050405020304" pitchFamily="18" charset="0"/>
              </a:rPr>
              <a:t> reduced tree vigor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Inter-tree competition creates chronic growth reductions</a:t>
            </a:r>
            <a:r>
              <a:rPr lang="en-US" sz="2800" dirty="0">
                <a:latin typeface="Times New Roman" panose="02020603050405020304" pitchFamily="18" charset="0"/>
                <a:cs typeface="Times New Roman" panose="02020603050405020304" pitchFamily="18" charset="0"/>
                <a:sym typeface="Wingdings" pitchFamily="2" charset="2"/>
              </a:rPr>
              <a:t></a:t>
            </a:r>
            <a:r>
              <a:rPr lang="en-US" sz="2800" dirty="0">
                <a:latin typeface="Times New Roman" panose="02020603050405020304" pitchFamily="18" charset="0"/>
                <a:cs typeface="Times New Roman" panose="02020603050405020304" pitchFamily="18" charset="0"/>
              </a:rPr>
              <a:t> increased tree susceptibility to stress and mortality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FF forests can resist stress ‘pulses’ (fire, pests), but not well adapted to internal (competition) stress ‘presses’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may explain why some restoration studies in dense, fire-suppressed forests have recorded mortality of long-lived trees following minor, recent stresses such as thinning small neighboring trees or re-introduction of low-intensity fire </a:t>
            </a:r>
          </a:p>
        </p:txBody>
      </p:sp>
      <p:pic>
        <p:nvPicPr>
          <p:cNvPr id="4" name="Picture 3">
            <a:extLst>
              <a:ext uri="{FF2B5EF4-FFF2-40B4-BE49-F238E27FC236}">
                <a16:creationId xmlns:a16="http://schemas.microsoft.com/office/drawing/2014/main" id="{6E0F6441-AC02-F541-96F7-4EC2664A006A}"/>
              </a:ext>
            </a:extLst>
          </p:cNvPr>
          <p:cNvPicPr>
            <a:picLocks noChangeAspect="1"/>
          </p:cNvPicPr>
          <p:nvPr/>
        </p:nvPicPr>
        <p:blipFill>
          <a:blip r:embed="rId3"/>
          <a:stretch>
            <a:fillRect/>
          </a:stretch>
        </p:blipFill>
        <p:spPr>
          <a:xfrm>
            <a:off x="8852746" y="696841"/>
            <a:ext cx="3339254" cy="2218045"/>
          </a:xfrm>
          <a:prstGeom prst="rect">
            <a:avLst/>
          </a:prstGeom>
        </p:spPr>
      </p:pic>
      <p:sp>
        <p:nvSpPr>
          <p:cNvPr id="5" name="TextBox 4">
            <a:extLst>
              <a:ext uri="{FF2B5EF4-FFF2-40B4-BE49-F238E27FC236}">
                <a16:creationId xmlns:a16="http://schemas.microsoft.com/office/drawing/2014/main" id="{6266B09E-B540-C243-997B-F63790FD7EBF}"/>
              </a:ext>
            </a:extLst>
          </p:cNvPr>
          <p:cNvSpPr txBox="1"/>
          <p:nvPr/>
        </p:nvSpPr>
        <p:spPr>
          <a:xfrm>
            <a:off x="422521" y="108763"/>
            <a:ext cx="11578980" cy="461665"/>
          </a:xfrm>
          <a:prstGeom prst="rect">
            <a:avLst/>
          </a:prstGeom>
          <a:noFill/>
        </p:spPr>
        <p:txBody>
          <a:bodyPr wrap="square" rtlCol="0">
            <a:spAutoFit/>
          </a:bodyPr>
          <a:lstStyle/>
          <a:p>
            <a:pPr algn="ctr"/>
            <a:r>
              <a:rPr lang="en-US" sz="2400" dirty="0">
                <a:solidFill>
                  <a:srgbClr val="0432FF"/>
                </a:solidFill>
                <a:latin typeface="Times New Roman" panose="02020603050405020304" pitchFamily="18" charset="0"/>
                <a:cs typeface="Times New Roman" panose="02020603050405020304" pitchFamily="18" charset="0"/>
              </a:rPr>
              <a:t>Context: Frequent-fire forests may not be adapted to stress ‘presses’ such as competition</a:t>
            </a:r>
          </a:p>
        </p:txBody>
      </p:sp>
      <p:pic>
        <p:nvPicPr>
          <p:cNvPr id="8" name="Picture 7">
            <a:extLst>
              <a:ext uri="{FF2B5EF4-FFF2-40B4-BE49-F238E27FC236}">
                <a16:creationId xmlns:a16="http://schemas.microsoft.com/office/drawing/2014/main" id="{FD378812-76F1-614E-9636-148A31D8CB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9774" y="3531310"/>
            <a:ext cx="3371850" cy="3315963"/>
          </a:xfrm>
          <a:prstGeom prst="rect">
            <a:avLst/>
          </a:prstGeom>
        </p:spPr>
      </p:pic>
      <p:sp>
        <p:nvSpPr>
          <p:cNvPr id="9" name="TextBox 8">
            <a:extLst>
              <a:ext uri="{FF2B5EF4-FFF2-40B4-BE49-F238E27FC236}">
                <a16:creationId xmlns:a16="http://schemas.microsoft.com/office/drawing/2014/main" id="{927CA293-6D47-D048-B0C2-5B2065403118}"/>
              </a:ext>
            </a:extLst>
          </p:cNvPr>
          <p:cNvSpPr txBox="1"/>
          <p:nvPr/>
        </p:nvSpPr>
        <p:spPr>
          <a:xfrm>
            <a:off x="8869774" y="3151138"/>
            <a:ext cx="43000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Competition reduces radial growth</a:t>
            </a:r>
          </a:p>
        </p:txBody>
      </p:sp>
    </p:spTree>
    <p:extLst>
      <p:ext uri="{BB962C8B-B14F-4D97-AF65-F5344CB8AC3E}">
        <p14:creationId xmlns:p14="http://schemas.microsoft.com/office/powerpoint/2010/main" val="284696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35F0B-CF2F-CB4C-890C-840C11F5B52C}"/>
              </a:ext>
            </a:extLst>
          </p:cNvPr>
          <p:cNvSpPr txBox="1"/>
          <p:nvPr/>
        </p:nvSpPr>
        <p:spPr>
          <a:xfrm>
            <a:off x="0" y="859237"/>
            <a:ext cx="8114512" cy="456716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Resistance (i.e., minimize change) is a measure of persistence when exposed to a specific stress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With its emphasis on retaining overstory trees, </a:t>
            </a:r>
            <a:r>
              <a:rPr lang="en-US" sz="2400" b="1" dirty="0">
                <a:latin typeface="Times New Roman" panose="02020603050405020304" pitchFamily="18" charset="0"/>
                <a:cs typeface="Times New Roman" panose="02020603050405020304" pitchFamily="18" charset="0"/>
              </a:rPr>
              <a:t>fuels reduction is primarily a resistance treatment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Resilience is a broader community-level response, where a stressed ecosystem retains its essential structure and composition.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Resilience is a measure of the forest’s adaptability to </a:t>
            </a:r>
            <a:r>
              <a:rPr lang="en-US" sz="2400" b="1" dirty="0">
                <a:latin typeface="Times New Roman" panose="02020603050405020304" pitchFamily="18" charset="0"/>
                <a:cs typeface="Times New Roman" panose="02020603050405020304" pitchFamily="18" charset="0"/>
              </a:rPr>
              <a:t>a range of stresses and reflects ecosystem functional integrity.</a:t>
            </a:r>
          </a:p>
        </p:txBody>
      </p:sp>
      <p:pic>
        <p:nvPicPr>
          <p:cNvPr id="3" name="Picture 2">
            <a:extLst>
              <a:ext uri="{FF2B5EF4-FFF2-40B4-BE49-F238E27FC236}">
                <a16:creationId xmlns:a16="http://schemas.microsoft.com/office/drawing/2014/main" id="{553A24F8-06A2-994B-B4D6-952DA4DC62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8466" y="-30493"/>
            <a:ext cx="4152451" cy="4492330"/>
          </a:xfrm>
          <a:prstGeom prst="rect">
            <a:avLst/>
          </a:prstGeom>
        </p:spPr>
      </p:pic>
      <p:sp>
        <p:nvSpPr>
          <p:cNvPr id="4" name="TextBox 3">
            <a:extLst>
              <a:ext uri="{FF2B5EF4-FFF2-40B4-BE49-F238E27FC236}">
                <a16:creationId xmlns:a16="http://schemas.microsoft.com/office/drawing/2014/main" id="{06DA7D45-51A9-6943-B6A0-41EEDB3E3564}"/>
              </a:ext>
            </a:extLst>
          </p:cNvPr>
          <p:cNvSpPr txBox="1"/>
          <p:nvPr/>
        </p:nvSpPr>
        <p:spPr>
          <a:xfrm>
            <a:off x="254393" y="23183"/>
            <a:ext cx="7605725" cy="800219"/>
          </a:xfrm>
          <a:prstGeom prst="rect">
            <a:avLst/>
          </a:prstGeom>
          <a:noFill/>
        </p:spPr>
        <p:txBody>
          <a:bodyPr wrap="square" rtlCol="0">
            <a:spAutoFit/>
          </a:bodyPr>
          <a:lstStyle/>
          <a:p>
            <a:r>
              <a:rPr lang="en-US" sz="2800" b="1" dirty="0">
                <a:solidFill>
                  <a:srgbClr val="0432FF"/>
                </a:solidFill>
                <a:latin typeface="Times New Roman" panose="02020603050405020304" pitchFamily="18" charset="0"/>
                <a:cs typeface="Times New Roman" panose="02020603050405020304" pitchFamily="18" charset="0"/>
              </a:rPr>
              <a:t>Difference between resistance and resilience</a:t>
            </a:r>
            <a:endParaRPr lang="en-US" sz="2800" dirty="0">
              <a:solidFill>
                <a:srgbClr val="0432FF"/>
              </a:solidFill>
              <a:latin typeface="Times New Roman" panose="02020603050405020304" pitchFamily="18"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1F6B7582-4B18-7E4A-8ACE-AFFD98D02E65}"/>
              </a:ext>
            </a:extLst>
          </p:cNvPr>
          <p:cNvSpPr txBox="1"/>
          <p:nvPr/>
        </p:nvSpPr>
        <p:spPr>
          <a:xfrm>
            <a:off x="0" y="5390564"/>
            <a:ext cx="11960352" cy="1477328"/>
          </a:xfrm>
          <a:prstGeom prst="rect">
            <a:avLst/>
          </a:prstGeom>
          <a:noFill/>
        </p:spPr>
        <p:txBody>
          <a:bodyPr wrap="square" rtlCol="0">
            <a:spAutoFit/>
          </a:bodyPr>
          <a:lstStyle/>
          <a:p>
            <a:pPr algn="ctr"/>
            <a:r>
              <a:rPr lang="en-US" sz="2400" dirty="0">
                <a:solidFill>
                  <a:srgbClr val="0432FF"/>
                </a:solidFill>
                <a:latin typeface="Times New Roman" panose="02020603050405020304" pitchFamily="18" charset="0"/>
                <a:cs typeface="Times New Roman" panose="02020603050405020304" pitchFamily="18" charset="0"/>
              </a:rPr>
              <a:t>Hypothesis</a:t>
            </a:r>
          </a:p>
          <a:p>
            <a:r>
              <a:rPr lang="en-US" sz="2400" dirty="0">
                <a:latin typeface="Times New Roman" panose="02020603050405020304" pitchFamily="18" charset="0"/>
                <a:cs typeface="Times New Roman" panose="02020603050405020304" pitchFamily="18" charset="0"/>
              </a:rPr>
              <a:t>Resilience treatments need to restore tree vigor by creating the very low densities characterized by little resource competition that sustained frequent-fire forests.</a:t>
            </a:r>
          </a:p>
          <a:p>
            <a:endParaRPr lang="en-US" dirty="0"/>
          </a:p>
        </p:txBody>
      </p:sp>
      <p:sp>
        <p:nvSpPr>
          <p:cNvPr id="7" name="TextBox 6">
            <a:extLst>
              <a:ext uri="{FF2B5EF4-FFF2-40B4-BE49-F238E27FC236}">
                <a16:creationId xmlns:a16="http://schemas.microsoft.com/office/drawing/2014/main" id="{8A9758EE-DDD7-0D48-B785-5E6F6DB8402C}"/>
              </a:ext>
            </a:extLst>
          </p:cNvPr>
          <p:cNvSpPr txBox="1"/>
          <p:nvPr/>
        </p:nvSpPr>
        <p:spPr>
          <a:xfrm>
            <a:off x="8407917" y="4461837"/>
            <a:ext cx="3696846" cy="400110"/>
          </a:xfrm>
          <a:prstGeom prst="rect">
            <a:avLst/>
          </a:prstGeom>
          <a:noFill/>
        </p:spPr>
        <p:txBody>
          <a:bodyPr wrap="none" rtlCol="0">
            <a:spAutoFit/>
          </a:bodyPr>
          <a:lstStyle/>
          <a:p>
            <a:r>
              <a:rPr lang="en-US" sz="2000" dirty="0">
                <a:solidFill>
                  <a:srgbClr val="0432FF"/>
                </a:solidFill>
                <a:latin typeface="Times New Roman" panose="02020603050405020304" pitchFamily="18" charset="0"/>
                <a:cs typeface="Times New Roman" panose="02020603050405020304" pitchFamily="18" charset="0"/>
              </a:rPr>
              <a:t>Obligatory cup and ball schematic</a:t>
            </a:r>
          </a:p>
        </p:txBody>
      </p:sp>
    </p:spTree>
    <p:extLst>
      <p:ext uri="{BB962C8B-B14F-4D97-AF65-F5344CB8AC3E}">
        <p14:creationId xmlns:p14="http://schemas.microsoft.com/office/powerpoint/2010/main" val="285969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8330DD-607A-2947-9B4E-70FAF3BCC73B}"/>
              </a:ext>
            </a:extLst>
          </p:cNvPr>
          <p:cNvSpPr txBox="1"/>
          <p:nvPr/>
        </p:nvSpPr>
        <p:spPr>
          <a:xfrm>
            <a:off x="135158" y="2276279"/>
            <a:ext cx="6982891"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Relative SDI assesses how a local stand compares to a maximum amount of biomass that can be supported for a particular forest type, expressed as a percentage of that maximum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there is little competition, trees grow rapidly and have high vigor, which is their best defense against stresses such as fire, drought, bark beetles and climate change</a:t>
            </a:r>
          </a:p>
        </p:txBody>
      </p:sp>
      <p:pic>
        <p:nvPicPr>
          <p:cNvPr id="5" name="Picture 4">
            <a:extLst>
              <a:ext uri="{FF2B5EF4-FFF2-40B4-BE49-F238E27FC236}">
                <a16:creationId xmlns:a16="http://schemas.microsoft.com/office/drawing/2014/main" id="{161B9FB3-3901-BA42-A40F-181D95DCA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3207" y="1640953"/>
            <a:ext cx="4938793" cy="1243982"/>
          </a:xfrm>
          <a:prstGeom prst="rect">
            <a:avLst/>
          </a:prstGeom>
        </p:spPr>
      </p:pic>
      <p:pic>
        <p:nvPicPr>
          <p:cNvPr id="6" name="Picture 5">
            <a:extLst>
              <a:ext uri="{FF2B5EF4-FFF2-40B4-BE49-F238E27FC236}">
                <a16:creationId xmlns:a16="http://schemas.microsoft.com/office/drawing/2014/main" id="{A3CC4013-635A-6C4F-813A-DE4AF3F4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2218" y="2884935"/>
            <a:ext cx="3449782" cy="1635196"/>
          </a:xfrm>
          <a:prstGeom prst="rect">
            <a:avLst/>
          </a:prstGeom>
        </p:spPr>
      </p:pic>
      <p:pic>
        <p:nvPicPr>
          <p:cNvPr id="8" name="Picture 7">
            <a:extLst>
              <a:ext uri="{FF2B5EF4-FFF2-40B4-BE49-F238E27FC236}">
                <a16:creationId xmlns:a16="http://schemas.microsoft.com/office/drawing/2014/main" id="{EB02236A-5D3E-BF44-AEC6-00186A02C3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00119" y="4494508"/>
            <a:ext cx="1791881" cy="2389174"/>
          </a:xfrm>
          <a:prstGeom prst="rect">
            <a:avLst/>
          </a:prstGeom>
        </p:spPr>
      </p:pic>
      <p:sp>
        <p:nvSpPr>
          <p:cNvPr id="10" name="TextBox 9">
            <a:extLst>
              <a:ext uri="{FF2B5EF4-FFF2-40B4-BE49-F238E27FC236}">
                <a16:creationId xmlns:a16="http://schemas.microsoft.com/office/drawing/2014/main" id="{17E88350-A7C9-8649-B5C0-52B61B43940A}"/>
              </a:ext>
            </a:extLst>
          </p:cNvPr>
          <p:cNvSpPr txBox="1"/>
          <p:nvPr/>
        </p:nvSpPr>
        <p:spPr>
          <a:xfrm>
            <a:off x="7526453" y="3361048"/>
            <a:ext cx="1215765"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 forest at maximum biomass </a:t>
            </a:r>
          </a:p>
        </p:txBody>
      </p:sp>
      <p:sp>
        <p:nvSpPr>
          <p:cNvPr id="15" name="TextBox 14">
            <a:extLst>
              <a:ext uri="{FF2B5EF4-FFF2-40B4-BE49-F238E27FC236}">
                <a16:creationId xmlns:a16="http://schemas.microsoft.com/office/drawing/2014/main" id="{237E171C-0B1F-C647-9AE7-374767FDE8CD}"/>
              </a:ext>
            </a:extLst>
          </p:cNvPr>
          <p:cNvSpPr txBox="1"/>
          <p:nvPr/>
        </p:nvSpPr>
        <p:spPr>
          <a:xfrm>
            <a:off x="8040755" y="5111712"/>
            <a:ext cx="2359364"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Vigorous growth supports tree defense against bark beetles: pitch blob has entombed beetle</a:t>
            </a:r>
          </a:p>
        </p:txBody>
      </p:sp>
      <p:sp>
        <p:nvSpPr>
          <p:cNvPr id="14" name="Rectangle 13">
            <a:extLst>
              <a:ext uri="{FF2B5EF4-FFF2-40B4-BE49-F238E27FC236}">
                <a16:creationId xmlns:a16="http://schemas.microsoft.com/office/drawing/2014/main" id="{6319E0FD-15DB-4347-892C-478076612DAC}"/>
              </a:ext>
            </a:extLst>
          </p:cNvPr>
          <p:cNvSpPr/>
          <p:nvPr/>
        </p:nvSpPr>
        <p:spPr>
          <a:xfrm>
            <a:off x="0" y="26276"/>
            <a:ext cx="12192000" cy="1631216"/>
          </a:xfrm>
          <a:prstGeom prst="rect">
            <a:avLst/>
          </a:prstGeom>
        </p:spPr>
        <p:txBody>
          <a:bodyPr wrap="square">
            <a:spAutoFit/>
          </a:bodyPr>
          <a:lstStyle/>
          <a:p>
            <a:pPr algn="ctr"/>
            <a:r>
              <a:rPr lang="en-US" sz="2800" dirty="0">
                <a:solidFill>
                  <a:srgbClr val="0432FF"/>
                </a:solidFill>
                <a:latin typeface="Times New Roman" panose="02020603050405020304" pitchFamily="18" charset="0"/>
                <a:cs typeface="Times New Roman" panose="02020603050405020304" pitchFamily="18" charset="0"/>
              </a:rPr>
              <a:t>If resilience is about restoring minimal competition, can we make it operational?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Absolute stand density index (SDI) is a measure that combines the number of trees per acre and their size to assess total forest biomass</a:t>
            </a:r>
          </a:p>
        </p:txBody>
      </p:sp>
    </p:spTree>
    <p:extLst>
      <p:ext uri="{BB962C8B-B14F-4D97-AF65-F5344CB8AC3E}">
        <p14:creationId xmlns:p14="http://schemas.microsoft.com/office/powerpoint/2010/main" val="285724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676099" y="171050"/>
            <a:ext cx="9705527" cy="64272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400"/>
              <a:buFont typeface="Gill Sans"/>
              <a:buNone/>
            </a:pPr>
            <a:r>
              <a:rPr lang="en-US" sz="2400" dirty="0"/>
              <a:t>ECOLOGICAL IMPORTANCE OF RELATIVE STAND DENSITY:</a:t>
            </a:r>
            <a:br>
              <a:rPr lang="en-US" sz="2400" dirty="0"/>
            </a:br>
            <a:r>
              <a:rPr lang="en-US" sz="1600" dirty="0"/>
              <a:t>CHARACTERIZING COMPETITION &amp; GROWTH</a:t>
            </a:r>
            <a:endParaRPr sz="2400" dirty="0"/>
          </a:p>
        </p:txBody>
      </p:sp>
      <p:grpSp>
        <p:nvGrpSpPr>
          <p:cNvPr id="186" name="Google Shape;186;p10"/>
          <p:cNvGrpSpPr/>
          <p:nvPr/>
        </p:nvGrpSpPr>
        <p:grpSpPr>
          <a:xfrm>
            <a:off x="348952" y="1021448"/>
            <a:ext cx="5740095" cy="5832922"/>
            <a:chOff x="549951" y="1029902"/>
            <a:chExt cx="5740095" cy="5832922"/>
          </a:xfrm>
        </p:grpSpPr>
        <p:pic>
          <p:nvPicPr>
            <p:cNvPr id="187" name="Google Shape;187;p10"/>
            <p:cNvPicPr preferRelativeResize="0"/>
            <p:nvPr/>
          </p:nvPicPr>
          <p:blipFill rotWithShape="1">
            <a:blip r:embed="rId3">
              <a:alphaModFix/>
            </a:blip>
            <a:srcRect/>
            <a:stretch/>
          </p:blipFill>
          <p:spPr>
            <a:xfrm>
              <a:off x="549951" y="1029902"/>
              <a:ext cx="4488874" cy="5486401"/>
            </a:xfrm>
            <a:prstGeom prst="rect">
              <a:avLst/>
            </a:prstGeom>
            <a:noFill/>
            <a:ln w="12700" cap="flat" cmpd="sng">
              <a:solidFill>
                <a:srgbClr val="000000"/>
              </a:solidFill>
              <a:prstDash val="solid"/>
              <a:miter lim="800000"/>
              <a:headEnd type="none" w="sm" len="sm"/>
              <a:tailEnd type="none" w="sm" len="sm"/>
            </a:ln>
          </p:spPr>
        </p:pic>
        <p:grpSp>
          <p:nvGrpSpPr>
            <p:cNvPr id="188" name="Google Shape;188;p10"/>
            <p:cNvGrpSpPr/>
            <p:nvPr/>
          </p:nvGrpSpPr>
          <p:grpSpPr>
            <a:xfrm>
              <a:off x="3830856" y="1164657"/>
              <a:ext cx="2459190" cy="552647"/>
              <a:chOff x="3830856" y="1164657"/>
              <a:chExt cx="2459190" cy="552647"/>
            </a:xfrm>
          </p:grpSpPr>
          <p:sp>
            <p:nvSpPr>
              <p:cNvPr id="189" name="Google Shape;189;p10"/>
              <p:cNvSpPr/>
              <p:nvPr/>
            </p:nvSpPr>
            <p:spPr>
              <a:xfrm>
                <a:off x="3830856" y="1164657"/>
                <a:ext cx="2415940" cy="519764"/>
              </a:xfrm>
              <a:prstGeom prst="wedgeRectCallout">
                <a:avLst>
                  <a:gd name="adj1" fmla="val -62992"/>
                  <a:gd name="adj2" fmla="val 127931"/>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0" name="Google Shape;190;p10"/>
              <p:cNvSpPr txBox="1"/>
              <p:nvPr/>
            </p:nvSpPr>
            <p:spPr>
              <a:xfrm>
                <a:off x="3874105" y="1194084"/>
                <a:ext cx="24159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Gill Sans"/>
                    <a:ea typeface="Gill Sans"/>
                    <a:cs typeface="Gill Sans"/>
                    <a:sym typeface="Gill Sans"/>
                  </a:rPr>
                  <a:t>i.e. “Carrying capacity”</a:t>
                </a:r>
                <a:endParaRPr/>
              </a:p>
              <a:p>
                <a:pPr marL="0" marR="0" lvl="0" indent="0" algn="l" rtl="0">
                  <a:spcBef>
                    <a:spcPts val="0"/>
                  </a:spcBef>
                  <a:spcAft>
                    <a:spcPts val="0"/>
                  </a:spcAft>
                  <a:buNone/>
                </a:pPr>
                <a:r>
                  <a:rPr lang="en-US" sz="1400" b="1">
                    <a:solidFill>
                      <a:schemeClr val="dk1"/>
                    </a:solidFill>
                    <a:latin typeface="Gill Sans"/>
                    <a:ea typeface="Gill Sans"/>
                    <a:cs typeface="Gill Sans"/>
                    <a:sym typeface="Gill Sans"/>
                  </a:rPr>
                  <a:t>a.k.a SDI</a:t>
                </a:r>
                <a:r>
                  <a:rPr lang="en-US" sz="1400" b="1" baseline="-25000">
                    <a:solidFill>
                      <a:schemeClr val="dk1"/>
                    </a:solidFill>
                    <a:latin typeface="Gill Sans"/>
                    <a:ea typeface="Gill Sans"/>
                    <a:cs typeface="Gill Sans"/>
                    <a:sym typeface="Gill Sans"/>
                  </a:rPr>
                  <a:t>max</a:t>
                </a:r>
                <a:endParaRPr sz="1400" b="1" baseline="-25000">
                  <a:solidFill>
                    <a:schemeClr val="dk1"/>
                  </a:solidFill>
                  <a:latin typeface="Gill Sans"/>
                  <a:ea typeface="Gill Sans"/>
                  <a:cs typeface="Gill Sans"/>
                  <a:sym typeface="Gill Sans"/>
                </a:endParaRPr>
              </a:p>
            </p:txBody>
          </p:sp>
        </p:grpSp>
        <p:sp>
          <p:nvSpPr>
            <p:cNvPr id="191" name="Google Shape;191;p10"/>
            <p:cNvSpPr txBox="1"/>
            <p:nvPr/>
          </p:nvSpPr>
          <p:spPr>
            <a:xfrm>
              <a:off x="1282678" y="6585825"/>
              <a:ext cx="30234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Gill Sans"/>
                  <a:ea typeface="Gill Sans"/>
                  <a:cs typeface="Gill Sans"/>
                  <a:sym typeface="Gill Sans"/>
                </a:rPr>
                <a:t>Stand Density Index (Reinecke 1933)</a:t>
              </a:r>
              <a:endParaRPr sz="1200">
                <a:solidFill>
                  <a:schemeClr val="dk1"/>
                </a:solidFill>
                <a:latin typeface="Gill Sans"/>
                <a:ea typeface="Gill Sans"/>
                <a:cs typeface="Gill Sans"/>
                <a:sym typeface="Gill Sans"/>
              </a:endParaRPr>
            </a:p>
          </p:txBody>
        </p:sp>
      </p:grpSp>
      <p:pic>
        <p:nvPicPr>
          <p:cNvPr id="192" name="Google Shape;192;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54197" y="5320225"/>
            <a:ext cx="1458410" cy="494581"/>
          </a:xfrm>
          <a:prstGeom prst="rect">
            <a:avLst/>
          </a:prstGeom>
          <a:noFill/>
          <a:ln>
            <a:noFill/>
          </a:ln>
        </p:spPr>
      </p:pic>
      <p:sp>
        <p:nvSpPr>
          <p:cNvPr id="193" name="Google Shape;193;p10"/>
          <p:cNvSpPr txBox="1"/>
          <p:nvPr/>
        </p:nvSpPr>
        <p:spPr>
          <a:xfrm>
            <a:off x="348952" y="6292405"/>
            <a:ext cx="1020726"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Gill Sans"/>
                <a:ea typeface="Gill Sans"/>
                <a:cs typeface="Gill Sans"/>
                <a:sym typeface="Gill Sans"/>
              </a:rPr>
              <a:t>From Powell, 1999</a:t>
            </a:r>
            <a:endParaRPr sz="800">
              <a:solidFill>
                <a:schemeClr val="dk1"/>
              </a:solidFill>
              <a:latin typeface="Gill Sans"/>
              <a:ea typeface="Gill Sans"/>
              <a:cs typeface="Gill Sans"/>
              <a:sym typeface="Gill Sans"/>
            </a:endParaRPr>
          </a:p>
        </p:txBody>
      </p:sp>
      <p:pic>
        <p:nvPicPr>
          <p:cNvPr id="194" name="Google Shape;194;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93500" y="1017556"/>
            <a:ext cx="3988126" cy="5486400"/>
          </a:xfrm>
          <a:prstGeom prst="rect">
            <a:avLst/>
          </a:prstGeom>
          <a:noFill/>
          <a:ln>
            <a:noFill/>
          </a:ln>
        </p:spPr>
      </p:pic>
      <p:grpSp>
        <p:nvGrpSpPr>
          <p:cNvPr id="195" name="Google Shape;195;p10"/>
          <p:cNvGrpSpPr/>
          <p:nvPr/>
        </p:nvGrpSpPr>
        <p:grpSpPr>
          <a:xfrm>
            <a:off x="10146248" y="3042180"/>
            <a:ext cx="1166161" cy="2945330"/>
            <a:chOff x="4356555" y="2941839"/>
            <a:chExt cx="1166161" cy="2945330"/>
          </a:xfrm>
        </p:grpSpPr>
        <p:sp>
          <p:nvSpPr>
            <p:cNvPr id="196" name="Google Shape;196;p10"/>
            <p:cNvSpPr/>
            <p:nvPr/>
          </p:nvSpPr>
          <p:spPr>
            <a:xfrm>
              <a:off x="4356555" y="3182470"/>
              <a:ext cx="646092" cy="2627697"/>
            </a:xfrm>
            <a:prstGeom prst="rightBrace">
              <a:avLst>
                <a:gd name="adj1" fmla="val 8333"/>
                <a:gd name="adj2" fmla="val 50000"/>
              </a:avLst>
            </a:prstGeom>
            <a:noFill/>
            <a:ln w="508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197" name="Google Shape;197;p10"/>
            <p:cNvSpPr txBox="1"/>
            <p:nvPr/>
          </p:nvSpPr>
          <p:spPr>
            <a:xfrm rot="-5400000">
              <a:off x="3865385" y="4229838"/>
              <a:ext cx="29453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Gill Sans"/>
                  <a:ea typeface="Gill Sans"/>
                  <a:cs typeface="Gill Sans"/>
                  <a:sym typeface="Gill Sans"/>
                </a:rPr>
                <a:t>Competition Thresholds</a:t>
              </a:r>
              <a:endParaRPr sz="1800" b="1">
                <a:solidFill>
                  <a:srgbClr val="C00000"/>
                </a:solidFill>
                <a:latin typeface="Gill Sans"/>
                <a:ea typeface="Gill Sans"/>
                <a:cs typeface="Gill Sans"/>
                <a:sym typeface="Gill Sans"/>
              </a:endParaRPr>
            </a:p>
          </p:txBody>
        </p:sp>
      </p:grpSp>
      <p:sp>
        <p:nvSpPr>
          <p:cNvPr id="198" name="Google Shape;198;p10"/>
          <p:cNvSpPr txBox="1"/>
          <p:nvPr/>
        </p:nvSpPr>
        <p:spPr>
          <a:xfrm>
            <a:off x="6516123" y="6501061"/>
            <a:ext cx="398812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Gill Sans"/>
                <a:ea typeface="Gill Sans"/>
                <a:cs typeface="Gill Sans"/>
                <a:sym typeface="Gill Sans"/>
              </a:rPr>
              <a:t>Drew &amp; Flewelling 1979 &amp; Long 1985</a:t>
            </a:r>
            <a:endParaRPr sz="1200">
              <a:solidFill>
                <a:schemeClr val="dk1"/>
              </a:solidFill>
              <a:latin typeface="Gill Sans"/>
              <a:ea typeface="Gill Sans"/>
              <a:cs typeface="Gill Sans"/>
              <a:sym typeface="Gill Sans"/>
            </a:endParaRPr>
          </a:p>
        </p:txBody>
      </p:sp>
      <p:grpSp>
        <p:nvGrpSpPr>
          <p:cNvPr id="199" name="Google Shape;199;p10"/>
          <p:cNvGrpSpPr/>
          <p:nvPr/>
        </p:nvGrpSpPr>
        <p:grpSpPr>
          <a:xfrm>
            <a:off x="6683494" y="2633927"/>
            <a:ext cx="1789945" cy="1194620"/>
            <a:chOff x="690612" y="2542673"/>
            <a:chExt cx="1930400" cy="1266040"/>
          </a:xfrm>
        </p:grpSpPr>
        <p:cxnSp>
          <p:nvCxnSpPr>
            <p:cNvPr id="200" name="Google Shape;200;p10"/>
            <p:cNvCxnSpPr/>
            <p:nvPr/>
          </p:nvCxnSpPr>
          <p:spPr>
            <a:xfrm rot="10800000">
              <a:off x="1940292" y="3215263"/>
              <a:ext cx="50800" cy="523536"/>
            </a:xfrm>
            <a:prstGeom prst="straightConnector1">
              <a:avLst/>
            </a:prstGeom>
            <a:noFill/>
            <a:ln w="38100" cap="flat" cmpd="sng">
              <a:solidFill>
                <a:schemeClr val="accent1"/>
              </a:solidFill>
              <a:prstDash val="solid"/>
              <a:round/>
              <a:headEnd type="none" w="sm" len="sm"/>
              <a:tailEnd type="triangle" w="med" len="med"/>
            </a:ln>
          </p:spPr>
        </p:cxnSp>
        <p:cxnSp>
          <p:nvCxnSpPr>
            <p:cNvPr id="201" name="Google Shape;201;p10"/>
            <p:cNvCxnSpPr/>
            <p:nvPr/>
          </p:nvCxnSpPr>
          <p:spPr>
            <a:xfrm rot="10800000">
              <a:off x="1274812" y="3106849"/>
              <a:ext cx="680720" cy="121920"/>
            </a:xfrm>
            <a:prstGeom prst="straightConnector1">
              <a:avLst/>
            </a:prstGeom>
            <a:noFill/>
            <a:ln w="38100" cap="flat" cmpd="sng">
              <a:solidFill>
                <a:schemeClr val="accent1"/>
              </a:solidFill>
              <a:prstDash val="solid"/>
              <a:round/>
              <a:headEnd type="none" w="sm" len="sm"/>
              <a:tailEnd type="triangle" w="med" len="med"/>
            </a:ln>
          </p:spPr>
        </p:cxnSp>
        <p:cxnSp>
          <p:nvCxnSpPr>
            <p:cNvPr id="202" name="Google Shape;202;p10"/>
            <p:cNvCxnSpPr/>
            <p:nvPr/>
          </p:nvCxnSpPr>
          <p:spPr>
            <a:xfrm rot="10800000">
              <a:off x="1224012" y="2562993"/>
              <a:ext cx="50800" cy="523536"/>
            </a:xfrm>
            <a:prstGeom prst="straightConnector1">
              <a:avLst/>
            </a:prstGeom>
            <a:noFill/>
            <a:ln w="38100" cap="flat" cmpd="sng">
              <a:solidFill>
                <a:schemeClr val="accent1"/>
              </a:solidFill>
              <a:prstDash val="solid"/>
              <a:round/>
              <a:headEnd type="none" w="sm" len="sm"/>
              <a:tailEnd type="triangle" w="med" len="med"/>
            </a:ln>
          </p:spPr>
        </p:cxnSp>
        <p:cxnSp>
          <p:nvCxnSpPr>
            <p:cNvPr id="203" name="Google Shape;203;p10"/>
            <p:cNvCxnSpPr/>
            <p:nvPr/>
          </p:nvCxnSpPr>
          <p:spPr>
            <a:xfrm rot="10800000">
              <a:off x="690612" y="2542673"/>
              <a:ext cx="558800" cy="60960"/>
            </a:xfrm>
            <a:prstGeom prst="straightConnector1">
              <a:avLst/>
            </a:prstGeom>
            <a:noFill/>
            <a:ln w="38100" cap="flat" cmpd="sng">
              <a:solidFill>
                <a:schemeClr val="accent1"/>
              </a:solidFill>
              <a:prstDash val="solid"/>
              <a:round/>
              <a:headEnd type="none" w="sm" len="sm"/>
              <a:tailEnd type="triangle" w="med" len="med"/>
            </a:ln>
          </p:spPr>
        </p:cxnSp>
        <p:cxnSp>
          <p:nvCxnSpPr>
            <p:cNvPr id="204" name="Google Shape;204;p10"/>
            <p:cNvCxnSpPr/>
            <p:nvPr/>
          </p:nvCxnSpPr>
          <p:spPr>
            <a:xfrm rot="10800000">
              <a:off x="1969450" y="3665106"/>
              <a:ext cx="651562" cy="143607"/>
            </a:xfrm>
            <a:prstGeom prst="straightConnector1">
              <a:avLst/>
            </a:prstGeom>
            <a:noFill/>
            <a:ln w="38100" cap="flat" cmpd="sng">
              <a:solidFill>
                <a:schemeClr val="accent1"/>
              </a:solidFill>
              <a:prstDash val="solid"/>
              <a:round/>
              <a:headEnd type="none" w="sm" len="sm"/>
              <a:tailEnd type="triangle" w="med" len="med"/>
            </a:ln>
          </p:spPr>
        </p:cxnSp>
      </p:grpSp>
      <p:sp>
        <p:nvSpPr>
          <p:cNvPr id="205" name="Google Shape;205;p10"/>
          <p:cNvSpPr txBox="1"/>
          <p:nvPr/>
        </p:nvSpPr>
        <p:spPr>
          <a:xfrm>
            <a:off x="9056447" y="1078348"/>
            <a:ext cx="1020726"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Gill Sans"/>
                <a:ea typeface="Gill Sans"/>
                <a:cs typeface="Gill Sans"/>
                <a:sym typeface="Gill Sans"/>
              </a:rPr>
              <a:t>From Powell, 1999</a:t>
            </a:r>
            <a:endParaRPr sz="80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8248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tree&#10;&#10;Description automatically generated">
            <a:extLst>
              <a:ext uri="{FF2B5EF4-FFF2-40B4-BE49-F238E27FC236}">
                <a16:creationId xmlns:a16="http://schemas.microsoft.com/office/drawing/2014/main" id="{0CEEABA8-848F-E746-8D9D-3DCA31C8B225}"/>
              </a:ext>
            </a:extLst>
          </p:cNvPr>
          <p:cNvPicPr/>
          <p:nvPr/>
        </p:nvPicPr>
        <p:blipFill>
          <a:blip r:embed="rId3" cstate="email">
            <a:extLst>
              <a:ext uri="{28A0092B-C50C-407E-A947-70E740481C1C}">
                <a14:useLocalDpi xmlns:a14="http://schemas.microsoft.com/office/drawing/2010/main"/>
              </a:ext>
            </a:extLst>
          </a:blip>
          <a:stretch>
            <a:fillRect/>
          </a:stretch>
        </p:blipFill>
        <p:spPr>
          <a:xfrm>
            <a:off x="6208337" y="0"/>
            <a:ext cx="5988592" cy="6858001"/>
          </a:xfrm>
          <a:prstGeom prst="rect">
            <a:avLst/>
          </a:prstGeom>
        </p:spPr>
      </p:pic>
      <p:sp>
        <p:nvSpPr>
          <p:cNvPr id="9" name="TextBox 8">
            <a:extLst>
              <a:ext uri="{FF2B5EF4-FFF2-40B4-BE49-F238E27FC236}">
                <a16:creationId xmlns:a16="http://schemas.microsoft.com/office/drawing/2014/main" id="{36E3D8B5-19BC-B843-A45C-8633A6426BB0}"/>
              </a:ext>
            </a:extLst>
          </p:cNvPr>
          <p:cNvSpPr txBox="1"/>
          <p:nvPr/>
        </p:nvSpPr>
        <p:spPr>
          <a:xfrm>
            <a:off x="160587" y="5251486"/>
            <a:ext cx="6301346"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circle indicates approximate location for this 1941 photo.  Note the large clump of pines in the photo center and the surrounding ingrowth, showing how forest conditions are starting to transition from historical to contemporary conditions.</a:t>
            </a:r>
          </a:p>
        </p:txBody>
      </p:sp>
      <p:sp>
        <p:nvSpPr>
          <p:cNvPr id="4" name="TextBox 3">
            <a:extLst>
              <a:ext uri="{FF2B5EF4-FFF2-40B4-BE49-F238E27FC236}">
                <a16:creationId xmlns:a16="http://schemas.microsoft.com/office/drawing/2014/main" id="{0F85005C-EE2C-EC42-898A-35EEAB513392}"/>
              </a:ext>
            </a:extLst>
          </p:cNvPr>
          <p:cNvSpPr txBox="1"/>
          <p:nvPr/>
        </p:nvSpPr>
        <p:spPr>
          <a:xfrm>
            <a:off x="160587" y="1156540"/>
            <a:ext cx="6010392" cy="427809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1911 timber inventories in the Stanislaus (left) and Sequoia (right) N.F.s</a:t>
            </a:r>
          </a:p>
          <a:p>
            <a:pPr fontAlgn="t"/>
            <a:r>
              <a:rPr lang="en-US" sz="2000" dirty="0">
                <a:latin typeface="Times New Roman" panose="02020603050405020304" pitchFamily="18" charset="0"/>
                <a:cs typeface="Times New Roman" panose="02020603050405020304" pitchFamily="18" charset="0"/>
              </a:rPr>
              <a:t>(Collins et al. 2015 &amp; Stephens et al. 2015)</a:t>
            </a:r>
          </a:p>
          <a:p>
            <a:pPr fontAlgn="t"/>
            <a:endParaRPr lang="en-US" sz="2000" dirty="0">
              <a:latin typeface="Times New Roman" panose="02020603050405020304" pitchFamily="18" charset="0"/>
              <a:cs typeface="Times New Roman" panose="02020603050405020304" pitchFamily="18" charset="0"/>
            </a:endParaRPr>
          </a:p>
          <a:p>
            <a:pPr fontAlgn="t"/>
            <a:r>
              <a:rPr lang="en-US" sz="2000" dirty="0">
                <a:latin typeface="Times New Roman" panose="02020603050405020304" pitchFamily="18" charset="0"/>
                <a:cs typeface="Times New Roman" panose="02020603050405020304" pitchFamily="18" charset="0"/>
              </a:rPr>
              <a:t>Total of 644, Quarter-Quarter sections covering over 24,000 acres</a:t>
            </a:r>
          </a:p>
          <a:p>
            <a:pPr fontAlgn="t"/>
            <a:r>
              <a:rPr lang="en-US" sz="2000" dirty="0">
                <a:latin typeface="Times New Roman" panose="02020603050405020304" pitchFamily="18" charset="0"/>
                <a:cs typeface="Times New Roman" panose="02020603050405020304" pitchFamily="18" charset="0"/>
              </a:rPr>
              <a:t>Belt transects 1-2 chains x 20 chains</a:t>
            </a:r>
          </a:p>
          <a:p>
            <a:pPr fontAlgn="t"/>
            <a:r>
              <a:rPr lang="en-US" sz="2000" dirty="0">
                <a:latin typeface="Times New Roman" panose="02020603050405020304" pitchFamily="18" charset="0"/>
                <a:cs typeface="Times New Roman" panose="02020603050405020304" pitchFamily="18" charset="0"/>
              </a:rPr>
              <a:t>5-10% sample intensity</a:t>
            </a:r>
          </a:p>
          <a:p>
            <a:pPr fontAlgn="t"/>
            <a:r>
              <a:rPr lang="en-US" sz="2000" dirty="0">
                <a:latin typeface="Times New Roman" panose="02020603050405020304" pitchFamily="18" charset="0"/>
                <a:cs typeface="Times New Roman" panose="02020603050405020304" pitchFamily="18" charset="0"/>
              </a:rPr>
              <a:t>All conifer trees &gt; 6.0 inches (note: hardwoods not tallied)</a:t>
            </a:r>
          </a:p>
          <a:p>
            <a:pPr fontAlgn="t"/>
            <a:r>
              <a:rPr lang="en-US" sz="2000" dirty="0">
                <a:latin typeface="Times New Roman" panose="02020603050405020304" pitchFamily="18" charset="0"/>
                <a:cs typeface="Times New Roman" panose="02020603050405020304" pitchFamily="18" charset="0"/>
              </a:rPr>
              <a:t>2011 forest conditions assessed with USFS F3 data: FIA, FVS, &amp; </a:t>
            </a:r>
            <a:r>
              <a:rPr lang="en-US" sz="2000" dirty="0" err="1">
                <a:latin typeface="Times New Roman" panose="02020603050405020304" pitchFamily="18" charset="0"/>
                <a:cs typeface="Times New Roman" panose="02020603050405020304" pitchFamily="18" charset="0"/>
              </a:rPr>
              <a:t>FastEmap</a:t>
            </a:r>
            <a:r>
              <a:rPr lang="en-US" sz="2000" dirty="0">
                <a:latin typeface="Times New Roman" panose="02020603050405020304" pitchFamily="18" charset="0"/>
                <a:cs typeface="Times New Roman" panose="02020603050405020304" pitchFamily="18" charset="0"/>
              </a:rPr>
              <a:t>.  (Huang et al 2018)</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D731D7B-9CB8-4046-8FAA-49F82363D7BB}"/>
              </a:ext>
            </a:extLst>
          </p:cNvPr>
          <p:cNvSpPr txBox="1"/>
          <p:nvPr/>
        </p:nvSpPr>
        <p:spPr>
          <a:xfrm>
            <a:off x="1021723" y="0"/>
            <a:ext cx="5186613" cy="954107"/>
          </a:xfrm>
          <a:prstGeom prst="rect">
            <a:avLst/>
          </a:prstGeom>
          <a:noFill/>
        </p:spPr>
        <p:txBody>
          <a:bodyPr wrap="none" rtlCol="0">
            <a:spAutoFit/>
          </a:bodyPr>
          <a:lstStyle/>
          <a:p>
            <a:r>
              <a:rPr lang="en-US" sz="2800" dirty="0">
                <a:solidFill>
                  <a:srgbClr val="0432FF"/>
                </a:solidFill>
                <a:latin typeface="Times New Roman" panose="02020603050405020304" pitchFamily="18" charset="0"/>
                <a:cs typeface="Times New Roman" panose="02020603050405020304" pitchFamily="18" charset="0"/>
              </a:rPr>
              <a:t>Testing of this Resilience Concept </a:t>
            </a:r>
          </a:p>
          <a:p>
            <a:pPr algn="ctr"/>
            <a:r>
              <a:rPr lang="en-US" sz="2800" dirty="0">
                <a:solidFill>
                  <a:srgbClr val="0432FF"/>
                </a:solidFill>
                <a:latin typeface="Times New Roman" panose="02020603050405020304" pitchFamily="18" charset="0"/>
                <a:cs typeface="Times New Roman" panose="02020603050405020304" pitchFamily="18" charset="0"/>
              </a:rPr>
              <a:t>with Historical Data</a:t>
            </a:r>
          </a:p>
        </p:txBody>
      </p:sp>
    </p:spTree>
    <p:extLst>
      <p:ext uri="{BB962C8B-B14F-4D97-AF65-F5344CB8AC3E}">
        <p14:creationId xmlns:p14="http://schemas.microsoft.com/office/powerpoint/2010/main" val="3709143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23254</TotalTime>
  <Words>1540</Words>
  <Application>Microsoft Macintosh PowerPoint</Application>
  <PresentationFormat>Widescreen</PresentationFormat>
  <Paragraphs>185</Paragraphs>
  <Slides>16</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ＭＳ Ｐゴシック</vt:lpstr>
      <vt:lpstr>Arial</vt:lpstr>
      <vt:lpstr>Calibri</vt:lpstr>
      <vt:lpstr>Calibri Light</vt:lpstr>
      <vt:lpstr>Erica One</vt:lpstr>
      <vt:lpstr>Garamond</vt:lpstr>
      <vt:lpstr>Gill Sans</vt:lpstr>
      <vt:lpstr>Times New Roman</vt:lpstr>
      <vt:lpstr>Wingdings</vt:lpstr>
      <vt:lpstr>Office Theme</vt:lpstr>
      <vt:lpstr>Word.Document.12</vt:lpstr>
      <vt:lpstr>PowerPoint Presentation</vt:lpstr>
      <vt:lpstr>21st Century Story of Change: Loss at the Landscape Level</vt:lpstr>
      <vt:lpstr>PowerPoint Presentation</vt:lpstr>
      <vt:lpstr>PowerPoint Presentation</vt:lpstr>
      <vt:lpstr>PowerPoint Presentation</vt:lpstr>
      <vt:lpstr>PowerPoint Presentation</vt:lpstr>
      <vt:lpstr>PowerPoint Presentation</vt:lpstr>
      <vt:lpstr>ECOLOGICAL IMPORTANCE OF RELATIVE STAND DENSITY: CHARACTERIZING COMPETITION &amp; GROWTH</vt:lpstr>
      <vt:lpstr>PowerPoint Presentation</vt:lpstr>
      <vt:lpstr>PowerPoint Presentation</vt:lpstr>
      <vt:lpstr>RELATIVE DENSITY ECOLOGICAL THRESHOLDS OF COMPETITION</vt:lpstr>
      <vt:lpstr>SHIFTS IN THE COMPETITIVE ENVIRONMENT RELATIVE DENSITY AS A RESILIENCE METRIC</vt:lpstr>
      <vt:lpstr>SO WHAT? MANAGEMENT &amp; POLICY IMPLICATIONS: TARGETS BASED ON COMPETITIVE ENVIRONMENT </vt:lpstr>
      <vt:lpstr>MANAGEMENT&amp; POLICY IMPLICATIONS: PRACTICE &amp; POLICY MAY NOT BE WELL ALIGNED WITH RESTORATION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North</dc:creator>
  <cp:lastModifiedBy>Malcolm North</cp:lastModifiedBy>
  <cp:revision>193</cp:revision>
  <cp:lastPrinted>2021-08-10T01:22:40Z</cp:lastPrinted>
  <dcterms:created xsi:type="dcterms:W3CDTF">2021-08-03T15:32:15Z</dcterms:created>
  <dcterms:modified xsi:type="dcterms:W3CDTF">2022-07-21T01:31:42Z</dcterms:modified>
</cp:coreProperties>
</file>