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5" r:id="rId10"/>
    <p:sldId id="264" r:id="rId11"/>
    <p:sldId id="266" r:id="rId12"/>
    <p:sldId id="269" r:id="rId13"/>
    <p:sldId id="270" r:id="rId14"/>
    <p:sldId id="26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BA29-98B0-46CE-80C3-0C039BCCF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B44DDF-43AD-4E96-B546-EBADA1B24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7398B5-C991-4C69-A89A-DE373D3B6A4E}"/>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8DF26595-60C4-47D9-8888-3DCFF4A80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83BFD-45F2-436C-A334-A67E6507C3D7}"/>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196136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2339-AB1C-480F-B18F-9E4407324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9D1FE-2E80-4EC3-87AF-EC74B5BA4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20328-4C46-44AD-A692-258C61D1CC36}"/>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4BD6841F-05B1-4758-B403-CC9C2BD34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854EC-686C-452B-A0C3-3F3D08E1B109}"/>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414381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1357A-7C0F-4384-8363-AB2638CB07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C8B7A-A87E-4177-8C97-71D157621B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EAE8A-B609-4698-803A-D943263E7337}"/>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BE7128E9-5EF7-41F4-923B-772CF76B5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D5C10-7876-4172-B04B-D501532145C6}"/>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356622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898A-23BB-41C5-A297-9C33A8942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0F009-41E8-4D77-868E-05FD31E4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01557-096F-4286-9CA7-FCEA8EDD895A}"/>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E3000648-DFE8-481D-9CD0-3027BDA9E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5CE52-D0D2-4961-81F5-9BB804AC7F5D}"/>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165063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635A-B946-43B3-AFB7-BD0F22D2D0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33F26-2E71-43E2-B1CE-417E881617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3EFA9-5012-4457-AB2A-0B711706B63D}"/>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8C5D6E2A-6D56-4061-8066-65AC9880B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E22DA-C701-40D4-8420-E8DDC2F22F6C}"/>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26106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C934-360D-4A90-91CE-A46B45064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49AA2-C799-4014-83FB-D84A4F96E7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7A6BF-8991-4424-834E-B02E6537D0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4D6A06-0B95-42D3-B830-8C5AD034191B}"/>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6" name="Footer Placeholder 5">
            <a:extLst>
              <a:ext uri="{FF2B5EF4-FFF2-40B4-BE49-F238E27FC236}">
                <a16:creationId xmlns:a16="http://schemas.microsoft.com/office/drawing/2014/main" id="{ED9E7581-3E8F-4CA2-A01C-2EB84125A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211971-864B-4D44-A5E6-A5D1EB7F3116}"/>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235835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1532-21DF-413C-BECD-2B9684B93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D0CFB5-DE11-4A06-AC83-4BFFA83D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402C7C-5C6B-4B63-86C2-27F97B81FB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030F34-845F-49C5-8C1C-32D4431D7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E498C8-30E0-48E0-8010-FCFDBFEFA1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70AF27-052E-4275-A98E-9C03B6CDB50E}"/>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8" name="Footer Placeholder 7">
            <a:extLst>
              <a:ext uri="{FF2B5EF4-FFF2-40B4-BE49-F238E27FC236}">
                <a16:creationId xmlns:a16="http://schemas.microsoft.com/office/drawing/2014/main" id="{9E3501F4-720C-4486-98D9-B655AC0C23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CE1B58-68F4-4228-98E6-EAE440B207DD}"/>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90588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0A87-1182-4E27-9C76-0181D8043F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71437-AB83-46F8-A3D4-84741A5D7B6A}"/>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4" name="Footer Placeholder 3">
            <a:extLst>
              <a:ext uri="{FF2B5EF4-FFF2-40B4-BE49-F238E27FC236}">
                <a16:creationId xmlns:a16="http://schemas.microsoft.com/office/drawing/2014/main" id="{374353EE-AB21-4559-967A-4D0032003C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9C589A-C089-41FB-B75E-9CC9435CD604}"/>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126663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8A4777-771B-4D23-BE49-2949E3342AFD}"/>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3" name="Footer Placeholder 2">
            <a:extLst>
              <a:ext uri="{FF2B5EF4-FFF2-40B4-BE49-F238E27FC236}">
                <a16:creationId xmlns:a16="http://schemas.microsoft.com/office/drawing/2014/main" id="{2F4A3B75-B746-4A81-9B97-996613826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084B6-BE7B-4E9E-9D37-B13E7FC3BDA4}"/>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351518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0162-A593-4C15-ACBD-D337907FF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CC60A-913F-45E9-B1FD-D6E737F39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890EC-36DE-4A3E-97C8-66738CE2B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3B58B-357F-48E0-8533-A4A071C18271}"/>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6" name="Footer Placeholder 5">
            <a:extLst>
              <a:ext uri="{FF2B5EF4-FFF2-40B4-BE49-F238E27FC236}">
                <a16:creationId xmlns:a16="http://schemas.microsoft.com/office/drawing/2014/main" id="{88E9755E-5837-400A-99A7-CC74E2E11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549C5-EDC0-4633-9B37-6CA41F685172}"/>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427701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BFD4-A8E9-4BB8-8A09-DA75FBBB4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3C231-7AFB-4C2A-9F31-B82C48F8AD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D693D2-9FDA-43B1-BBF0-891A80E48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955FD-985F-4BF5-874B-0065651291C0}"/>
              </a:ext>
            </a:extLst>
          </p:cNvPr>
          <p:cNvSpPr>
            <a:spLocks noGrp="1"/>
          </p:cNvSpPr>
          <p:nvPr>
            <p:ph type="dt" sz="half" idx="10"/>
          </p:nvPr>
        </p:nvSpPr>
        <p:spPr/>
        <p:txBody>
          <a:bodyPr/>
          <a:lstStyle/>
          <a:p>
            <a:fld id="{3AE3655C-50D5-4A96-A7D8-EFD7D1B08602}" type="datetimeFigureOut">
              <a:rPr lang="en-US" smtClean="0"/>
              <a:t>1/18/2023</a:t>
            </a:fld>
            <a:endParaRPr lang="en-US"/>
          </a:p>
        </p:txBody>
      </p:sp>
      <p:sp>
        <p:nvSpPr>
          <p:cNvPr id="6" name="Footer Placeholder 5">
            <a:extLst>
              <a:ext uri="{FF2B5EF4-FFF2-40B4-BE49-F238E27FC236}">
                <a16:creationId xmlns:a16="http://schemas.microsoft.com/office/drawing/2014/main" id="{9F7E942D-64D7-4F71-9649-DA15B4F9A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2FA2A-E1ED-41B2-9268-20443F05A994}"/>
              </a:ext>
            </a:extLst>
          </p:cNvPr>
          <p:cNvSpPr>
            <a:spLocks noGrp="1"/>
          </p:cNvSpPr>
          <p:nvPr>
            <p:ph type="sldNum" sz="quarter" idx="12"/>
          </p:nvPr>
        </p:nvSpPr>
        <p:spPr/>
        <p:txBody>
          <a:bodyPr/>
          <a:lstStyle/>
          <a:p>
            <a:fld id="{6F49A396-64E8-42E1-847E-8B85309A4AD2}" type="slidenum">
              <a:rPr lang="en-US" smtClean="0"/>
              <a:t>‹#›</a:t>
            </a:fld>
            <a:endParaRPr lang="en-US"/>
          </a:p>
        </p:txBody>
      </p:sp>
    </p:spTree>
    <p:extLst>
      <p:ext uri="{BB962C8B-B14F-4D97-AF65-F5344CB8AC3E}">
        <p14:creationId xmlns:p14="http://schemas.microsoft.com/office/powerpoint/2010/main" val="2478003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0D3EC-E1DB-43E9-B49D-29C962450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712959-BBA6-42B5-A96E-CDA0679CF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2137D-66F3-4451-A119-F7C6EE85D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3655C-50D5-4A96-A7D8-EFD7D1B08602}" type="datetimeFigureOut">
              <a:rPr lang="en-US" smtClean="0"/>
              <a:t>1/18/2023</a:t>
            </a:fld>
            <a:endParaRPr lang="en-US"/>
          </a:p>
        </p:txBody>
      </p:sp>
      <p:sp>
        <p:nvSpPr>
          <p:cNvPr id="5" name="Footer Placeholder 4">
            <a:extLst>
              <a:ext uri="{FF2B5EF4-FFF2-40B4-BE49-F238E27FC236}">
                <a16:creationId xmlns:a16="http://schemas.microsoft.com/office/drawing/2014/main" id="{D9B5E8D1-B44C-4844-A571-ACEA12210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F1F85-E3F7-4E6B-85EB-7F8887668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9A396-64E8-42E1-847E-8B85309A4AD2}" type="slidenum">
              <a:rPr lang="en-US" smtClean="0"/>
              <a:t>‹#›</a:t>
            </a:fld>
            <a:endParaRPr lang="en-US"/>
          </a:p>
        </p:txBody>
      </p:sp>
    </p:spTree>
    <p:extLst>
      <p:ext uri="{BB962C8B-B14F-4D97-AF65-F5344CB8AC3E}">
        <p14:creationId xmlns:p14="http://schemas.microsoft.com/office/powerpoint/2010/main" val="4198006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7F976-0B27-4743-B497-9F5DD048A8E9}"/>
              </a:ext>
            </a:extLst>
          </p:cNvPr>
          <p:cNvSpPr txBox="1"/>
          <p:nvPr/>
        </p:nvSpPr>
        <p:spPr>
          <a:xfrm>
            <a:off x="1" y="2470"/>
            <a:ext cx="12191999" cy="1815882"/>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r>
              <a:rPr lang="en-US" dirty="0"/>
              <a:t>		</a:t>
            </a:r>
          </a:p>
        </p:txBody>
      </p:sp>
      <p:pic>
        <p:nvPicPr>
          <p:cNvPr id="7" name="Picture 6">
            <a:extLst>
              <a:ext uri="{FF2B5EF4-FFF2-40B4-BE49-F238E27FC236}">
                <a16:creationId xmlns:a16="http://schemas.microsoft.com/office/drawing/2014/main" id="{ADEB59D6-8673-45ED-8CE2-86B75EB88C4D}"/>
              </a:ext>
            </a:extLst>
          </p:cNvPr>
          <p:cNvPicPr>
            <a:picLocks noChangeAspect="1"/>
          </p:cNvPicPr>
          <p:nvPr/>
        </p:nvPicPr>
        <p:blipFill>
          <a:blip r:embed="rId2"/>
          <a:stretch>
            <a:fillRect/>
          </a:stretch>
        </p:blipFill>
        <p:spPr>
          <a:xfrm>
            <a:off x="2667000" y="1369130"/>
            <a:ext cx="6858000" cy="5486400"/>
          </a:xfrm>
          <a:prstGeom prst="rect">
            <a:avLst/>
          </a:prstGeom>
        </p:spPr>
      </p:pic>
      <p:sp>
        <p:nvSpPr>
          <p:cNvPr id="8" name="TextBox 7">
            <a:extLst>
              <a:ext uri="{FF2B5EF4-FFF2-40B4-BE49-F238E27FC236}">
                <a16:creationId xmlns:a16="http://schemas.microsoft.com/office/drawing/2014/main" id="{9214A4A8-8879-4101-90DE-6AFDDF2F8290}"/>
              </a:ext>
            </a:extLst>
          </p:cNvPr>
          <p:cNvSpPr txBox="1"/>
          <p:nvPr/>
        </p:nvSpPr>
        <p:spPr>
          <a:xfrm>
            <a:off x="2667000" y="1376916"/>
            <a:ext cx="6858000" cy="1015663"/>
          </a:xfrm>
          <a:prstGeom prst="rect">
            <a:avLst/>
          </a:prstGeom>
          <a:solidFill>
            <a:schemeClr val="bg1">
              <a:lumMod val="95000"/>
            </a:schemeClr>
          </a:solidFill>
        </p:spPr>
        <p:txBody>
          <a:bodyPr wrap="square" rtlCol="0">
            <a:spAutoFit/>
          </a:bodyPr>
          <a:lstStyle/>
          <a:p>
            <a:r>
              <a:rPr lang="en-US" sz="3000" dirty="0"/>
              <a:t>    1. Ridgetop/road fuel breaks</a:t>
            </a:r>
          </a:p>
          <a:p>
            <a:r>
              <a:rPr lang="en-US" sz="3000" dirty="0"/>
              <a:t>    2. Connects with UMRWA FPP Phase 1</a:t>
            </a:r>
          </a:p>
        </p:txBody>
      </p:sp>
    </p:spTree>
    <p:extLst>
      <p:ext uri="{BB962C8B-B14F-4D97-AF65-F5344CB8AC3E}">
        <p14:creationId xmlns:p14="http://schemas.microsoft.com/office/powerpoint/2010/main" val="390948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7F976-0B27-4743-B497-9F5DD048A8E9}"/>
              </a:ext>
            </a:extLst>
          </p:cNvPr>
          <p:cNvSpPr txBox="1"/>
          <p:nvPr/>
        </p:nvSpPr>
        <p:spPr>
          <a:xfrm>
            <a:off x="1" y="2470"/>
            <a:ext cx="12191999" cy="1815882"/>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r>
              <a:rPr lang="en-US" dirty="0"/>
              <a:t>		</a:t>
            </a:r>
          </a:p>
        </p:txBody>
      </p:sp>
      <p:pic>
        <p:nvPicPr>
          <p:cNvPr id="5" name="Picture 4">
            <a:extLst>
              <a:ext uri="{FF2B5EF4-FFF2-40B4-BE49-F238E27FC236}">
                <a16:creationId xmlns:a16="http://schemas.microsoft.com/office/drawing/2014/main" id="{F6C90A4B-3885-4B4C-BC5F-D6B30F4B50D2}"/>
              </a:ext>
            </a:extLst>
          </p:cNvPr>
          <p:cNvPicPr>
            <a:picLocks noChangeAspect="1"/>
          </p:cNvPicPr>
          <p:nvPr/>
        </p:nvPicPr>
        <p:blipFill>
          <a:blip r:embed="rId2"/>
          <a:stretch>
            <a:fillRect/>
          </a:stretch>
        </p:blipFill>
        <p:spPr>
          <a:xfrm>
            <a:off x="839014" y="1371600"/>
            <a:ext cx="4614729" cy="5486400"/>
          </a:xfrm>
          <a:prstGeom prst="rect">
            <a:avLst/>
          </a:prstGeom>
        </p:spPr>
      </p:pic>
      <p:pic>
        <p:nvPicPr>
          <p:cNvPr id="4" name="Picture 3" descr="Map&#10;&#10;Description automatically generated">
            <a:extLst>
              <a:ext uri="{FF2B5EF4-FFF2-40B4-BE49-F238E27FC236}">
                <a16:creationId xmlns:a16="http://schemas.microsoft.com/office/drawing/2014/main" id="{E419F0BD-23AC-430C-9F28-DA6F1F31FF20}"/>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contrast="-50000"/>
                    </a14:imgEffect>
                  </a14:imgLayer>
                </a14:imgProps>
              </a:ext>
              <a:ext uri="{28A0092B-C50C-407E-A947-70E740481C1C}">
                <a14:useLocalDpi xmlns:a14="http://schemas.microsoft.com/office/drawing/2010/main" val="0"/>
              </a:ext>
            </a:extLst>
          </a:blip>
          <a:stretch>
            <a:fillRect/>
          </a:stretch>
        </p:blipFill>
        <p:spPr>
          <a:xfrm>
            <a:off x="6096000" y="1785695"/>
            <a:ext cx="5839428" cy="3668048"/>
          </a:xfrm>
          <a:prstGeom prst="rect">
            <a:avLst/>
          </a:prstGeom>
        </p:spPr>
      </p:pic>
    </p:spTree>
    <p:extLst>
      <p:ext uri="{BB962C8B-B14F-4D97-AF65-F5344CB8AC3E}">
        <p14:creationId xmlns:p14="http://schemas.microsoft.com/office/powerpoint/2010/main" val="348607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586418"/>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pPr algn="ctr"/>
            <a:r>
              <a:rPr lang="en-US" sz="2000" dirty="0"/>
              <a:t>Effects Analysis and Public Scoping Documented in a Supplemental Information Report (SIR)</a:t>
            </a:r>
          </a:p>
          <a:p>
            <a:pPr algn="ctr"/>
            <a:endParaRPr lang="en-US" sz="2000" dirty="0"/>
          </a:p>
          <a:p>
            <a:pPr lvl="2"/>
            <a:r>
              <a:rPr lang="en-US" sz="2000" dirty="0"/>
              <a:t>FSH 1909.15, Chapter 10, Section 18.1 - </a:t>
            </a:r>
            <a:r>
              <a:rPr lang="en-US" sz="2000" dirty="0">
                <a:effectLst/>
                <a:ea typeface="Times New Roman" panose="02020603050405020304" pitchFamily="18" charset="0"/>
              </a:rPr>
              <a:t>Review and Documentation of New Information Received After Decision Has Been Made. </a:t>
            </a:r>
          </a:p>
          <a:p>
            <a:pPr lvl="2"/>
            <a:endParaRPr lang="en-US" sz="1600" dirty="0">
              <a:ea typeface="Times New Roman" panose="02020603050405020304" pitchFamily="18" charset="0"/>
            </a:endParaRPr>
          </a:p>
          <a:p>
            <a:pPr lvl="2"/>
            <a:r>
              <a:rPr lang="en-US" sz="1600" i="1" dirty="0">
                <a:effectLst/>
                <a:ea typeface="Times New Roman" panose="02020603050405020304" pitchFamily="18" charset="0"/>
              </a:rPr>
              <a:t>If new information or changed circumstances relating to the environmental impacts of a proposed action come to the attention of the responsible official after a decision has been made and prior to completion of the approved program or project, the responsible official should review the information carefully to determine its importance.  Consideration should be given to whether or not the new information or changed circumstances are within the scope and range of effects considered in the original analysis.</a:t>
            </a:r>
          </a:p>
          <a:p>
            <a:pPr lvl="2"/>
            <a:r>
              <a:rPr lang="en-US" sz="1600" i="1" dirty="0">
                <a:effectLst/>
                <a:ea typeface="Times New Roman" panose="02020603050405020304" pitchFamily="18" charset="0"/>
              </a:rPr>
              <a:t> </a:t>
            </a:r>
          </a:p>
          <a:p>
            <a:pPr lvl="2"/>
            <a:r>
              <a:rPr lang="en-US" sz="1600" i="1" dirty="0">
                <a:effectLst/>
                <a:ea typeface="Times New Roman" panose="02020603050405020304" pitchFamily="18" charset="0"/>
              </a:rPr>
              <a:t>If, after an interdisciplinary review and consideration of new information within the context of the overall program or project, the responsible official determines that a correction, supplement, or revision to an environmental document is not necessary, implementation should continue.  </a:t>
            </a:r>
          </a:p>
          <a:p>
            <a:pPr lvl="2"/>
            <a:r>
              <a:rPr lang="en-US" sz="1600" i="1" dirty="0">
                <a:effectLst/>
                <a:ea typeface="Times New Roman" panose="02020603050405020304" pitchFamily="18" charset="0"/>
              </a:rPr>
              <a:t> </a:t>
            </a:r>
          </a:p>
          <a:p>
            <a:pPr lvl="2"/>
            <a:r>
              <a:rPr lang="en-US" sz="1600" i="1" dirty="0">
                <a:effectLst/>
                <a:ea typeface="Times New Roman" panose="02020603050405020304" pitchFamily="18" charset="0"/>
              </a:rPr>
              <a:t>Document the results of the interdisciplinary review in the appropriate program or project file.  This documentation is sometimes called a supplemental information report (SIR) and should conclude with whether or not a correction, supplement, or revision is needed, and if not, the reasons why.</a:t>
            </a:r>
            <a:endParaRPr lang="en-US" dirty="0"/>
          </a:p>
        </p:txBody>
      </p:sp>
    </p:spTree>
    <p:extLst>
      <p:ext uri="{BB962C8B-B14F-4D97-AF65-F5344CB8AC3E}">
        <p14:creationId xmlns:p14="http://schemas.microsoft.com/office/powerpoint/2010/main" val="280785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4124206"/>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pPr algn="ctr"/>
            <a:r>
              <a:rPr lang="en-US" sz="2000" dirty="0"/>
              <a:t>Effects Analysis and Public Scoping Documented in a Supplemental Information Report (SIR)</a:t>
            </a:r>
          </a:p>
          <a:p>
            <a:pPr algn="ctr"/>
            <a:endParaRPr lang="en-US" sz="2000" dirty="0"/>
          </a:p>
          <a:p>
            <a:pPr lvl="2"/>
            <a:r>
              <a:rPr lang="en-US" sz="2000" dirty="0"/>
              <a:t>FSH 1909.15, Chapter 10, Section 18.4 - </a:t>
            </a:r>
            <a:r>
              <a:rPr lang="en-US" sz="2000" dirty="0">
                <a:effectLst/>
                <a:ea typeface="Times New Roman" panose="02020603050405020304" pitchFamily="18" charset="0"/>
              </a:rPr>
              <a:t>Reconsideration of Decisions Based on Environmental Assessment and Finding of No Significant Impact.</a:t>
            </a:r>
          </a:p>
          <a:p>
            <a:pPr lvl="2"/>
            <a:endParaRPr lang="en-US" sz="1600" i="1" dirty="0">
              <a:ea typeface="Times New Roman" panose="02020603050405020304" pitchFamily="18" charset="0"/>
            </a:endParaRPr>
          </a:p>
          <a:p>
            <a:pPr lvl="2"/>
            <a:r>
              <a:rPr lang="en-US" sz="1600" i="1" dirty="0">
                <a:effectLst/>
                <a:ea typeface="Times New Roman" panose="02020603050405020304" pitchFamily="18" charset="0"/>
              </a:rPr>
              <a:t>Supplement or revise an EA if the interdisciplinary review of new information or changed circumstances indicates that changes in the EA are needed to address environmental concerns that have a bearing on the action or its impacts.</a:t>
            </a:r>
          </a:p>
        </p:txBody>
      </p:sp>
    </p:spTree>
    <p:extLst>
      <p:ext uri="{BB962C8B-B14F-4D97-AF65-F5344CB8AC3E}">
        <p14:creationId xmlns:p14="http://schemas.microsoft.com/office/powerpoint/2010/main" val="498886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032421"/>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pPr algn="ctr"/>
            <a:r>
              <a:rPr lang="en-US" sz="2000" dirty="0"/>
              <a:t>Effects Analysis and Public Scoping Documented in a Supplemental Information Report (SIR)</a:t>
            </a:r>
          </a:p>
          <a:p>
            <a:pPr algn="ctr"/>
            <a:endParaRPr lang="en-US" sz="2000" dirty="0"/>
          </a:p>
          <a:p>
            <a:pPr lvl="2"/>
            <a:r>
              <a:rPr lang="en-US" sz="2000" dirty="0"/>
              <a:t>FSH 1909.15, Chapter 10, Section 11 - </a:t>
            </a:r>
            <a:r>
              <a:rPr lang="en-US" sz="2000" dirty="0">
                <a:effectLst/>
                <a:ea typeface="Times New Roman" panose="02020603050405020304" pitchFamily="18" charset="0"/>
              </a:rPr>
              <a:t>Conduct Scoping </a:t>
            </a:r>
          </a:p>
          <a:p>
            <a:pPr lvl="2"/>
            <a:endParaRPr lang="en-US" sz="2000" dirty="0">
              <a:ea typeface="Times New Roman" panose="02020603050405020304" pitchFamily="18" charset="0"/>
            </a:endParaRPr>
          </a:p>
          <a:p>
            <a:pPr lvl="2"/>
            <a:r>
              <a:rPr lang="en-US" sz="2000" dirty="0">
                <a:effectLst/>
                <a:ea typeface="Times New Roman" panose="02020603050405020304" pitchFamily="18" charset="0"/>
              </a:rPr>
              <a:t>The methods and degree of the scoping effort undertaken for a given project vary depending on scope and complexity of the project</a:t>
            </a:r>
            <a:r>
              <a:rPr lang="en-US" sz="2000" dirty="0">
                <a:ea typeface="Times New Roman" panose="02020603050405020304" pitchFamily="18" charset="0"/>
              </a:rPr>
              <a:t>.</a:t>
            </a:r>
          </a:p>
          <a:p>
            <a:pPr lvl="2"/>
            <a:endParaRPr lang="en-US" sz="1600" i="1" dirty="0">
              <a:effectLst/>
              <a:ea typeface="Times New Roman" panose="02020603050405020304" pitchFamily="18" charset="0"/>
            </a:endParaRPr>
          </a:p>
          <a:p>
            <a:pPr lvl="2"/>
            <a:r>
              <a:rPr lang="en-US" sz="1600" i="1" dirty="0">
                <a:effectLst/>
                <a:ea typeface="Times New Roman" panose="02020603050405020304" pitchFamily="18" charset="0"/>
              </a:rPr>
              <a:t>Except where required by statute or regulations, the responsible official may adjust or combine the various steps of the process outlined in this chapter to aid in the understanding of the proposed action and identified issues. </a:t>
            </a:r>
          </a:p>
          <a:p>
            <a:pPr lvl="2"/>
            <a:r>
              <a:rPr lang="en-US" sz="1600" i="1" dirty="0">
                <a:ea typeface="Times New Roman" panose="02020603050405020304" pitchFamily="18" charset="0"/>
              </a:rPr>
              <a:t> </a:t>
            </a:r>
          </a:p>
          <a:p>
            <a:pPr lvl="2"/>
            <a:r>
              <a:rPr lang="en-US" sz="2000" dirty="0"/>
              <a:t>FSH 1909.15, Chapter 10, Section </a:t>
            </a:r>
            <a:r>
              <a:rPr lang="en-US" sz="2000" dirty="0">
                <a:effectLst/>
              </a:rPr>
              <a:t>11.1 - Organize Scoping Effort  </a:t>
            </a:r>
          </a:p>
          <a:p>
            <a:pPr lvl="2"/>
            <a:endParaRPr lang="en-US" sz="1600" i="1" dirty="0">
              <a:effectLst/>
              <a:ea typeface="Times New Roman" panose="02020603050405020304" pitchFamily="18" charset="0"/>
            </a:endParaRPr>
          </a:p>
          <a:p>
            <a:pPr lvl="2"/>
            <a:r>
              <a:rPr lang="en-US" sz="1600" i="1" dirty="0">
                <a:effectLst/>
                <a:ea typeface="Times New Roman" panose="02020603050405020304" pitchFamily="18" charset="0"/>
              </a:rPr>
              <a:t>The NEPA requires a systematic, interdisciplinary approach to ensure integrated application of the natural and social sciences and the environmental design arts in any planning and decision making that affects the human environment.</a:t>
            </a:r>
          </a:p>
        </p:txBody>
      </p:sp>
    </p:spTree>
    <p:extLst>
      <p:ext uri="{BB962C8B-B14F-4D97-AF65-F5344CB8AC3E}">
        <p14:creationId xmlns:p14="http://schemas.microsoft.com/office/powerpoint/2010/main" val="200266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463308"/>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pPr algn="ctr"/>
            <a:r>
              <a:rPr lang="en-US" sz="2000" dirty="0"/>
              <a:t>Effects Analysis and Public Scoping Documented in a Supplemental Information Report (SIR)</a:t>
            </a:r>
          </a:p>
          <a:p>
            <a:pPr algn="ctr"/>
            <a:endParaRPr lang="en-US" sz="2000" dirty="0"/>
          </a:p>
          <a:p>
            <a:r>
              <a:rPr lang="en-US" sz="2000" dirty="0"/>
              <a:t>			1. New Information</a:t>
            </a:r>
          </a:p>
          <a:p>
            <a:r>
              <a:rPr lang="en-US" sz="2000" dirty="0"/>
              <a:t>				A. Bipartisan Infrastructure Law (2021) Section 40806</a:t>
            </a:r>
          </a:p>
          <a:p>
            <a:r>
              <a:rPr lang="en-US" sz="2000" dirty="0"/>
              <a:t>					- Authorizes Fuel Breaks up to 1,000 feet wide</a:t>
            </a:r>
          </a:p>
          <a:p>
            <a:r>
              <a:rPr lang="en-US" sz="2000" dirty="0"/>
              <a:t>					- Explicitly authorizes use of herbicide</a:t>
            </a:r>
          </a:p>
          <a:p>
            <a:r>
              <a:rPr lang="en-US" sz="2000" dirty="0"/>
              <a:t>					- Indication of Leaders Intent</a:t>
            </a:r>
          </a:p>
          <a:p>
            <a:endParaRPr lang="en-US" sz="2000" dirty="0"/>
          </a:p>
          <a:p>
            <a:r>
              <a:rPr lang="en-US" sz="2000" dirty="0"/>
              <a:t>			2. Changed Conditions</a:t>
            </a:r>
          </a:p>
          <a:p>
            <a:r>
              <a:rPr lang="en-US" sz="2000" dirty="0"/>
              <a:t>				B. Recent History of Extreme Fire Behavior</a:t>
            </a:r>
          </a:p>
          <a:p>
            <a:r>
              <a:rPr lang="en-US" sz="2000" dirty="0"/>
              <a:t>				C. Sustained Preparedness Level (PL-4 and PL-5)</a:t>
            </a:r>
          </a:p>
          <a:p>
            <a:r>
              <a:rPr lang="en-US" sz="2000" dirty="0"/>
              <a:t>				D. FS Staffing Capacity</a:t>
            </a:r>
          </a:p>
          <a:p>
            <a:r>
              <a:rPr lang="en-US" sz="2000" dirty="0"/>
              <a:t>				E. Planned/Desired Conditions do not match Current/Foreseeable Conditions</a:t>
            </a:r>
          </a:p>
          <a:p>
            <a:r>
              <a:rPr lang="en-US" sz="2000" dirty="0"/>
              <a:t>				F. Market Conditions/Availability of Follow-Up Treatments</a:t>
            </a:r>
            <a:endParaRPr lang="en-US" dirty="0"/>
          </a:p>
        </p:txBody>
      </p:sp>
    </p:spTree>
    <p:extLst>
      <p:ext uri="{BB962C8B-B14F-4D97-AF65-F5344CB8AC3E}">
        <p14:creationId xmlns:p14="http://schemas.microsoft.com/office/powerpoint/2010/main" val="245973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740307"/>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pPr algn="ctr"/>
            <a:r>
              <a:rPr lang="en-US" sz="2000" dirty="0"/>
              <a:t>Effects Analysis and Public Scoping Documented in a Supplemental Information Report (SIR)</a:t>
            </a:r>
          </a:p>
          <a:p>
            <a:pPr algn="ctr"/>
            <a:endParaRPr lang="en-US" sz="2000" dirty="0"/>
          </a:p>
          <a:p>
            <a:r>
              <a:rPr lang="en-US" sz="2000" dirty="0"/>
              <a:t>			ACCG is invited to make a recommendation on the proposed addition</a:t>
            </a:r>
          </a:p>
          <a:p>
            <a:endParaRPr lang="en-US" sz="2000" dirty="0"/>
          </a:p>
          <a:p>
            <a:r>
              <a:rPr lang="en-US" sz="2000" dirty="0"/>
              <a:t>			Feedback will be documented in the SIR</a:t>
            </a:r>
          </a:p>
          <a:p>
            <a:endParaRPr lang="en-US" sz="2000" dirty="0"/>
          </a:p>
          <a:p>
            <a:r>
              <a:rPr lang="en-US" sz="2000" dirty="0"/>
              <a:t>			If review of the NI or CC identifies a need for supplementation, </a:t>
            </a:r>
          </a:p>
          <a:p>
            <a:r>
              <a:rPr lang="en-US" sz="2000" dirty="0"/>
              <a:t>				a revised FONSI and DN will be drafted.</a:t>
            </a:r>
          </a:p>
          <a:p>
            <a:endParaRPr lang="en-US" sz="2000" dirty="0"/>
          </a:p>
          <a:p>
            <a:r>
              <a:rPr lang="en-US" sz="2000" b="1" dirty="0"/>
              <a:t>			Implication: Moving Forward - Fuel Break Maintenance Tools</a:t>
            </a:r>
          </a:p>
          <a:p>
            <a:endParaRPr lang="en-US" sz="2000" b="1" dirty="0"/>
          </a:p>
          <a:p>
            <a:r>
              <a:rPr lang="en-US" sz="2000" b="1" dirty="0"/>
              <a:t>				Caldor Fire Restoration Project EIS</a:t>
            </a:r>
          </a:p>
          <a:p>
            <a:r>
              <a:rPr lang="en-US" sz="2000" b="1" dirty="0"/>
              <a:t>				UMRWA FPP Phase 2 EIS</a:t>
            </a:r>
          </a:p>
          <a:p>
            <a:endParaRPr lang="en-US" sz="2000" b="1" dirty="0"/>
          </a:p>
          <a:p>
            <a:r>
              <a:rPr lang="en-US" sz="2000" b="1" dirty="0"/>
              <a:t>				* Network Of Fuel Breaks along Potential Operational Delineations (PODs)</a:t>
            </a:r>
            <a:endParaRPr lang="en-US" b="1" dirty="0"/>
          </a:p>
        </p:txBody>
      </p:sp>
    </p:spTree>
    <p:extLst>
      <p:ext uri="{BB962C8B-B14F-4D97-AF65-F5344CB8AC3E}">
        <p14:creationId xmlns:p14="http://schemas.microsoft.com/office/powerpoint/2010/main" val="2988177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986528"/>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r>
              <a:rPr lang="en-US" dirty="0"/>
              <a:t>				</a:t>
            </a:r>
            <a:r>
              <a:rPr lang="en-US" sz="2000" dirty="0"/>
              <a:t>SOPA			April 2013</a:t>
            </a:r>
          </a:p>
          <a:p>
            <a:r>
              <a:rPr lang="en-US" sz="2000" dirty="0"/>
              <a:t>				Field Trip 1 (ACCG)	June 2015</a:t>
            </a:r>
          </a:p>
          <a:p>
            <a:r>
              <a:rPr lang="en-US" sz="2000" dirty="0"/>
              <a:t>				Comment Period 		Feb 2016</a:t>
            </a:r>
          </a:p>
          <a:p>
            <a:r>
              <a:rPr lang="en-US" sz="2000" dirty="0"/>
              <a:t>				Field Trip 2 (ACCG)	Nov 2016</a:t>
            </a:r>
          </a:p>
          <a:p>
            <a:r>
              <a:rPr lang="en-US" sz="2000" dirty="0"/>
              <a:t>				Final EA 			May 2017</a:t>
            </a:r>
          </a:p>
          <a:p>
            <a:r>
              <a:rPr lang="en-US" sz="2000" dirty="0"/>
              <a:t>				</a:t>
            </a:r>
          </a:p>
          <a:p>
            <a:r>
              <a:rPr lang="en-US" sz="2000" dirty="0"/>
              <a:t>			Public Scoping identified Herbicide as an </a:t>
            </a:r>
            <a:r>
              <a:rPr lang="en-US" sz="2000" i="1" dirty="0"/>
              <a:t>Issue</a:t>
            </a:r>
            <a:endParaRPr lang="en-US" sz="2000" dirty="0"/>
          </a:p>
          <a:p>
            <a:endParaRPr lang="en-US" sz="2000" i="1" dirty="0"/>
          </a:p>
          <a:p>
            <a:r>
              <a:rPr lang="en-US" sz="2000" dirty="0"/>
              <a:t>			Use of Herbicide may lead to Impacts to Human Health and the Environment</a:t>
            </a:r>
          </a:p>
          <a:p>
            <a:endParaRPr lang="en-US" sz="2000" dirty="0"/>
          </a:p>
          <a:p>
            <a:r>
              <a:rPr lang="en-US" sz="2000" dirty="0"/>
              <a:t>			   * Use of Herbicide limited to 250 feet from the center of major ridgeways </a:t>
            </a:r>
          </a:p>
          <a:p>
            <a:r>
              <a:rPr lang="en-US" sz="2000" dirty="0"/>
              <a:t>			      and 75 feet from center of selected roads.</a:t>
            </a:r>
          </a:p>
          <a:p>
            <a:endParaRPr lang="en-US" sz="2000" dirty="0"/>
          </a:p>
          <a:p>
            <a:r>
              <a:rPr lang="en-US" sz="2000" dirty="0"/>
              <a:t>			   * Exposure scenarios of Acute and Cumulative exposures were analyzed</a:t>
            </a:r>
          </a:p>
          <a:p>
            <a:r>
              <a:rPr lang="en-US" sz="2000" dirty="0"/>
              <a:t>			      and found to be less than the EPA levels of concern (low health risk).</a:t>
            </a:r>
          </a:p>
          <a:p>
            <a:endParaRPr lang="en-US" dirty="0"/>
          </a:p>
          <a:p>
            <a:r>
              <a:rPr lang="en-US" dirty="0"/>
              <a:t>			</a:t>
            </a:r>
          </a:p>
          <a:p>
            <a:r>
              <a:rPr lang="en-US" dirty="0"/>
              <a:t>			</a:t>
            </a:r>
          </a:p>
        </p:txBody>
      </p:sp>
    </p:spTree>
    <p:extLst>
      <p:ext uri="{BB962C8B-B14F-4D97-AF65-F5344CB8AC3E}">
        <p14:creationId xmlns:p14="http://schemas.microsoft.com/office/powerpoint/2010/main" val="316211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755422"/>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endParaRPr lang="en-US" sz="2000" dirty="0"/>
          </a:p>
          <a:p>
            <a:r>
              <a:rPr lang="en-US" sz="2000" dirty="0"/>
              <a:t>					2. Prescribed Fire</a:t>
            </a:r>
          </a:p>
          <a:p>
            <a:endParaRPr lang="en-US" sz="2000" dirty="0"/>
          </a:p>
          <a:p>
            <a:r>
              <a:rPr lang="en-US" sz="2000" dirty="0"/>
              <a:t>					3. Mechanical Removal</a:t>
            </a:r>
          </a:p>
          <a:p>
            <a:endParaRPr lang="en-US" sz="2000" dirty="0"/>
          </a:p>
          <a:p>
            <a:r>
              <a:rPr lang="en-US" sz="2000" dirty="0"/>
              <a:t>					4. Hand Tool Removal</a:t>
            </a:r>
          </a:p>
          <a:p>
            <a:endParaRPr lang="en-US" sz="2000" dirty="0"/>
          </a:p>
          <a:p>
            <a:r>
              <a:rPr lang="en-US" sz="2000" dirty="0"/>
              <a:t>					5. Application of Herbicide</a:t>
            </a:r>
          </a:p>
          <a:p>
            <a:endParaRPr lang="en-US" dirty="0"/>
          </a:p>
          <a:p>
            <a:r>
              <a:rPr lang="en-US" dirty="0"/>
              <a:t>			</a:t>
            </a:r>
          </a:p>
          <a:p>
            <a:r>
              <a:rPr lang="en-US" dirty="0"/>
              <a:t>			</a:t>
            </a:r>
          </a:p>
        </p:txBody>
      </p:sp>
    </p:spTree>
    <p:extLst>
      <p:ext uri="{BB962C8B-B14F-4D97-AF65-F5344CB8AC3E}">
        <p14:creationId xmlns:p14="http://schemas.microsoft.com/office/powerpoint/2010/main" val="257823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478423"/>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r>
              <a:rPr lang="en-US" sz="2000" dirty="0"/>
              <a:t>						- No Market Exists, Competing Grazing Rights</a:t>
            </a:r>
          </a:p>
          <a:p>
            <a:r>
              <a:rPr lang="en-US" sz="2000" dirty="0"/>
              <a:t>					2. Prescribed Fire</a:t>
            </a:r>
          </a:p>
          <a:p>
            <a:endParaRPr lang="en-US" sz="2000" dirty="0"/>
          </a:p>
          <a:p>
            <a:r>
              <a:rPr lang="en-US" sz="2000" dirty="0"/>
              <a:t>					3. Mechanical Removal</a:t>
            </a:r>
          </a:p>
          <a:p>
            <a:endParaRPr lang="en-US" sz="2000" dirty="0"/>
          </a:p>
          <a:p>
            <a:r>
              <a:rPr lang="en-US" sz="2000" dirty="0"/>
              <a:t>					4. Hand Tool Removal</a:t>
            </a:r>
          </a:p>
          <a:p>
            <a:endParaRPr lang="en-US" sz="2000" dirty="0"/>
          </a:p>
          <a:p>
            <a:r>
              <a:rPr lang="en-US" sz="2000" dirty="0"/>
              <a:t>					5. Application of Herbicide</a:t>
            </a:r>
          </a:p>
          <a:p>
            <a:r>
              <a:rPr lang="en-US" dirty="0"/>
              <a:t>			</a:t>
            </a:r>
          </a:p>
          <a:p>
            <a:r>
              <a:rPr lang="en-US" dirty="0"/>
              <a:t>			</a:t>
            </a:r>
          </a:p>
        </p:txBody>
      </p:sp>
    </p:spTree>
    <p:extLst>
      <p:ext uri="{BB962C8B-B14F-4D97-AF65-F5344CB8AC3E}">
        <p14:creationId xmlns:p14="http://schemas.microsoft.com/office/powerpoint/2010/main" val="2162122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478423"/>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r>
              <a:rPr lang="en-US" sz="2000" dirty="0"/>
              <a:t>						- No Market Exists, Competing Grazing Rights</a:t>
            </a:r>
          </a:p>
          <a:p>
            <a:r>
              <a:rPr lang="en-US" sz="2000" dirty="0"/>
              <a:t>					2. Prescribed Fire</a:t>
            </a:r>
          </a:p>
          <a:p>
            <a:r>
              <a:rPr lang="en-US" sz="2000" dirty="0"/>
              <a:t>						- Red Card Personnel in high demand during fire season</a:t>
            </a:r>
          </a:p>
          <a:p>
            <a:r>
              <a:rPr lang="en-US" sz="2000" dirty="0"/>
              <a:t>					3. Mechanical Removal</a:t>
            </a:r>
          </a:p>
          <a:p>
            <a:r>
              <a:rPr lang="en-US" sz="2000" dirty="0"/>
              <a:t>						</a:t>
            </a:r>
          </a:p>
          <a:p>
            <a:r>
              <a:rPr lang="en-US" sz="2000" dirty="0"/>
              <a:t>					4. Hand Tool Removal</a:t>
            </a:r>
          </a:p>
          <a:p>
            <a:r>
              <a:rPr lang="en-US" sz="2000" dirty="0"/>
              <a:t>						</a:t>
            </a:r>
          </a:p>
          <a:p>
            <a:r>
              <a:rPr lang="en-US" sz="2000" dirty="0"/>
              <a:t>					5. Application of Herbicide</a:t>
            </a:r>
          </a:p>
          <a:p>
            <a:r>
              <a:rPr lang="en-US" dirty="0"/>
              <a:t>									</a:t>
            </a:r>
          </a:p>
          <a:p>
            <a:r>
              <a:rPr lang="en-US" dirty="0"/>
              <a:t>			</a:t>
            </a:r>
          </a:p>
        </p:txBody>
      </p:sp>
    </p:spTree>
    <p:extLst>
      <p:ext uri="{BB962C8B-B14F-4D97-AF65-F5344CB8AC3E}">
        <p14:creationId xmlns:p14="http://schemas.microsoft.com/office/powerpoint/2010/main" val="5508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478423"/>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r>
              <a:rPr lang="en-US" sz="2000" dirty="0"/>
              <a:t>						- No Market Exists, Competing Grazing Rights</a:t>
            </a:r>
          </a:p>
          <a:p>
            <a:r>
              <a:rPr lang="en-US" sz="2000" dirty="0"/>
              <a:t>					2. Prescribed Fire</a:t>
            </a:r>
          </a:p>
          <a:p>
            <a:r>
              <a:rPr lang="en-US" sz="2000" dirty="0"/>
              <a:t>						- Red Card Personnel in high demand during fire season</a:t>
            </a:r>
          </a:p>
          <a:p>
            <a:r>
              <a:rPr lang="en-US" sz="2000" dirty="0"/>
              <a:t>					3. Mechanical Removal</a:t>
            </a:r>
          </a:p>
          <a:p>
            <a:r>
              <a:rPr lang="en-US" sz="2000" dirty="0"/>
              <a:t>						- Cost Prohibitive ($2,000.00 per acre)</a:t>
            </a:r>
          </a:p>
          <a:p>
            <a:r>
              <a:rPr lang="en-US" sz="2000" dirty="0"/>
              <a:t>					4. Hand Tool Removal</a:t>
            </a:r>
          </a:p>
          <a:p>
            <a:r>
              <a:rPr lang="en-US" sz="2000" dirty="0"/>
              <a:t>						</a:t>
            </a:r>
          </a:p>
          <a:p>
            <a:r>
              <a:rPr lang="en-US" sz="2000" dirty="0"/>
              <a:t>					5. Application of Herbicide</a:t>
            </a:r>
          </a:p>
          <a:p>
            <a:r>
              <a:rPr lang="en-US" dirty="0"/>
              <a:t>									</a:t>
            </a:r>
          </a:p>
          <a:p>
            <a:r>
              <a:rPr lang="en-US" dirty="0"/>
              <a:t>			</a:t>
            </a:r>
          </a:p>
        </p:txBody>
      </p:sp>
    </p:spTree>
    <p:extLst>
      <p:ext uri="{BB962C8B-B14F-4D97-AF65-F5344CB8AC3E}">
        <p14:creationId xmlns:p14="http://schemas.microsoft.com/office/powerpoint/2010/main" val="76183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478423"/>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r>
              <a:rPr lang="en-US" sz="2000" dirty="0"/>
              <a:t>						- No Market Exists, Competing Grazing Rights</a:t>
            </a:r>
          </a:p>
          <a:p>
            <a:r>
              <a:rPr lang="en-US" sz="2000" dirty="0"/>
              <a:t>					2. Prescribed Fire</a:t>
            </a:r>
          </a:p>
          <a:p>
            <a:r>
              <a:rPr lang="en-US" sz="2000" dirty="0"/>
              <a:t>						- Red Card Personnel in high demand during fire season</a:t>
            </a:r>
          </a:p>
          <a:p>
            <a:r>
              <a:rPr lang="en-US" sz="2000" dirty="0"/>
              <a:t>					3. Mechanical Removal</a:t>
            </a:r>
          </a:p>
          <a:p>
            <a:r>
              <a:rPr lang="en-US" sz="2000" dirty="0"/>
              <a:t>						- Cost Prohibitive ($2,000.00 per acre)</a:t>
            </a:r>
          </a:p>
          <a:p>
            <a:r>
              <a:rPr lang="en-US" sz="2000" dirty="0"/>
              <a:t>					4. Hand Tool Removal</a:t>
            </a:r>
          </a:p>
          <a:p>
            <a:r>
              <a:rPr lang="en-US" sz="2000" dirty="0"/>
              <a:t>						- Capacity, Cost Prohibitive</a:t>
            </a:r>
          </a:p>
          <a:p>
            <a:r>
              <a:rPr lang="en-US" sz="2000" dirty="0"/>
              <a:t>					5. Application of Herbicide</a:t>
            </a:r>
          </a:p>
          <a:p>
            <a:r>
              <a:rPr lang="en-US" dirty="0"/>
              <a:t>									</a:t>
            </a:r>
          </a:p>
          <a:p>
            <a:r>
              <a:rPr lang="en-US" dirty="0"/>
              <a:t>			</a:t>
            </a:r>
          </a:p>
        </p:txBody>
      </p:sp>
    </p:spTree>
    <p:extLst>
      <p:ext uri="{BB962C8B-B14F-4D97-AF65-F5344CB8AC3E}">
        <p14:creationId xmlns:p14="http://schemas.microsoft.com/office/powerpoint/2010/main" val="383989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5816977"/>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Follow-Up Treatments Approved</a:t>
            </a:r>
          </a:p>
          <a:p>
            <a:endParaRPr lang="en-US" sz="2000" dirty="0"/>
          </a:p>
          <a:p>
            <a:r>
              <a:rPr lang="en-US" sz="2000" dirty="0"/>
              <a:t>					1. Targeted Grazing (Goats or Sheep)</a:t>
            </a:r>
          </a:p>
          <a:p>
            <a:r>
              <a:rPr lang="en-US" sz="2000" dirty="0"/>
              <a:t>						- No Market Exists, Competing Grazing Rights</a:t>
            </a:r>
          </a:p>
          <a:p>
            <a:r>
              <a:rPr lang="en-US" sz="2000" dirty="0"/>
              <a:t>					2. Prescribed Fire</a:t>
            </a:r>
          </a:p>
          <a:p>
            <a:r>
              <a:rPr lang="en-US" sz="2000" dirty="0"/>
              <a:t>						- Red Card Personnel in high demand during fire season</a:t>
            </a:r>
          </a:p>
          <a:p>
            <a:r>
              <a:rPr lang="en-US" sz="2000" dirty="0"/>
              <a:t>					3. Mechanical Removal</a:t>
            </a:r>
          </a:p>
          <a:p>
            <a:r>
              <a:rPr lang="en-US" sz="2000" dirty="0"/>
              <a:t>						- Cost Prohibitive ($2,000.00 per acre)</a:t>
            </a:r>
          </a:p>
          <a:p>
            <a:r>
              <a:rPr lang="en-US" sz="2000" dirty="0"/>
              <a:t>					4. Hand Tool Removal</a:t>
            </a:r>
          </a:p>
          <a:p>
            <a:r>
              <a:rPr lang="en-US" sz="2000" dirty="0"/>
              <a:t>						- Capacity, Cost Prohibitive</a:t>
            </a:r>
          </a:p>
          <a:p>
            <a:r>
              <a:rPr lang="en-US" sz="2000" dirty="0"/>
              <a:t>					5. Application of Herbicide</a:t>
            </a:r>
          </a:p>
          <a:p>
            <a:r>
              <a:rPr lang="en-US" sz="2000" dirty="0"/>
              <a:t>						- Available, Cost Effective ($400.00 per acre)</a:t>
            </a:r>
          </a:p>
          <a:p>
            <a:r>
              <a:rPr lang="en-US" sz="2000" dirty="0"/>
              <a:t>			</a:t>
            </a:r>
          </a:p>
          <a:p>
            <a:r>
              <a:rPr lang="en-US" dirty="0"/>
              <a:t>			</a:t>
            </a:r>
          </a:p>
        </p:txBody>
      </p:sp>
    </p:spTree>
    <p:extLst>
      <p:ext uri="{BB962C8B-B14F-4D97-AF65-F5344CB8AC3E}">
        <p14:creationId xmlns:p14="http://schemas.microsoft.com/office/powerpoint/2010/main" val="3251738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0C5C6-F35B-4C46-9AD1-D8AAB9E597C9}"/>
              </a:ext>
            </a:extLst>
          </p:cNvPr>
          <p:cNvSpPr txBox="1"/>
          <p:nvPr/>
        </p:nvSpPr>
        <p:spPr>
          <a:xfrm>
            <a:off x="1" y="2470"/>
            <a:ext cx="12191999" cy="6771084"/>
          </a:xfrm>
          <a:prstGeom prst="rect">
            <a:avLst/>
          </a:prstGeom>
          <a:noFill/>
        </p:spPr>
        <p:txBody>
          <a:bodyPr wrap="square" rtlCol="0">
            <a:spAutoFit/>
          </a:bodyPr>
          <a:lstStyle/>
          <a:p>
            <a:pPr algn="ctr"/>
            <a:endParaRPr lang="en-US" dirty="0"/>
          </a:p>
          <a:p>
            <a:pPr algn="ctr"/>
            <a:endParaRPr lang="en-US" dirty="0"/>
          </a:p>
          <a:p>
            <a:pPr algn="ctr"/>
            <a:r>
              <a:rPr lang="en-US" sz="4000" dirty="0"/>
              <a:t>Panther Fuels Reduction and Forest Health</a:t>
            </a:r>
          </a:p>
          <a:p>
            <a:pPr algn="ctr"/>
            <a:endParaRPr lang="en-US" dirty="0"/>
          </a:p>
          <a:p>
            <a:pPr algn="ctr"/>
            <a:r>
              <a:rPr lang="en-US" sz="2000" dirty="0"/>
              <a:t>Proposed Addition to Areas Eligible for Herbicide</a:t>
            </a:r>
          </a:p>
          <a:p>
            <a:pPr algn="ctr"/>
            <a:endParaRPr lang="en-US" sz="2000" dirty="0"/>
          </a:p>
          <a:p>
            <a:r>
              <a:rPr lang="en-US" sz="2000" dirty="0"/>
              <a:t>		1. Allow Application of Herbicide up to 500 feet from the centerline of major ridgeways</a:t>
            </a:r>
          </a:p>
          <a:p>
            <a:pPr algn="ctr"/>
            <a:endParaRPr lang="en-US" sz="2000" dirty="0"/>
          </a:p>
          <a:p>
            <a:r>
              <a:rPr lang="en-US" sz="2000" dirty="0"/>
              <a:t>		2. Allow Application of Herbicide up to 150 feet from the center of selected roads</a:t>
            </a:r>
          </a:p>
          <a:p>
            <a:endParaRPr lang="en-US" sz="2000" dirty="0"/>
          </a:p>
          <a:p>
            <a:r>
              <a:rPr lang="en-US" sz="2000" dirty="0"/>
              <a:t>		</a:t>
            </a:r>
          </a:p>
          <a:p>
            <a:r>
              <a:rPr lang="en-US" sz="2000" dirty="0"/>
              <a:t>		Estimated equal or lesser effect:</a:t>
            </a:r>
          </a:p>
          <a:p>
            <a:endParaRPr lang="en-US" sz="2000" dirty="0"/>
          </a:p>
          <a:p>
            <a:r>
              <a:rPr lang="en-US" sz="2000" dirty="0"/>
              <a:t>			Areas with greater than 60% canopy cover naturally suppress understory/brush</a:t>
            </a:r>
          </a:p>
          <a:p>
            <a:endParaRPr lang="en-US" sz="2000" dirty="0"/>
          </a:p>
          <a:p>
            <a:r>
              <a:rPr lang="en-US" sz="2000" dirty="0"/>
              <a:t>			Stand density increases further from the road</a:t>
            </a:r>
          </a:p>
          <a:p>
            <a:endParaRPr lang="en-US" sz="2000" dirty="0"/>
          </a:p>
          <a:p>
            <a:r>
              <a:rPr lang="en-US" sz="2000" dirty="0"/>
              <a:t>			Herbicide focused on areas with undesired growth (unshaded areas)</a:t>
            </a:r>
          </a:p>
          <a:p>
            <a:r>
              <a:rPr lang="en-US" sz="2000" dirty="0"/>
              <a:t>			</a:t>
            </a:r>
          </a:p>
          <a:p>
            <a:r>
              <a:rPr lang="en-US" sz="2000" dirty="0"/>
              <a:t>			Map is an authorized area, actual application in the field is a portion thereof.</a:t>
            </a:r>
          </a:p>
          <a:p>
            <a:r>
              <a:rPr lang="en-US" sz="2000" dirty="0"/>
              <a:t>		</a:t>
            </a:r>
          </a:p>
        </p:txBody>
      </p:sp>
    </p:spTree>
    <p:extLst>
      <p:ext uri="{BB962C8B-B14F-4D97-AF65-F5344CB8AC3E}">
        <p14:creationId xmlns:p14="http://schemas.microsoft.com/office/powerpoint/2010/main" val="2105863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1717</Words>
  <Application>Microsoft Office PowerPoint</Application>
  <PresentationFormat>Widescreen</PresentationFormat>
  <Paragraphs>243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Brian - FS, CAMINO, CA</dc:creator>
  <cp:lastModifiedBy>Plummer, Jesse -FS</cp:lastModifiedBy>
  <cp:revision>3</cp:revision>
  <dcterms:created xsi:type="dcterms:W3CDTF">2022-11-22T18:58:59Z</dcterms:created>
  <dcterms:modified xsi:type="dcterms:W3CDTF">2023-01-18T15:56:37Z</dcterms:modified>
</cp:coreProperties>
</file>