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C2D91-E52A-71A0-FAC9-A38D2B1AC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8649C0-7150-4045-F1B5-97B11E260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C527E-93A0-E682-DCAC-59D337FF0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0CC7-B128-400F-BD1D-02742DC0DBA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8DA88-65E7-A3D4-1F98-8F3A5C3BF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8A1A3-2858-C6EE-B2D6-240BB90B5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6B53-397A-4B90-A976-F6CC50F61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2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13CE9-3139-7895-EA7E-46225204E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D55A1B-E06B-5500-E833-9B72F6DF7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04E3C-0E9B-B2B1-09E6-C07752328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0CC7-B128-400F-BD1D-02742DC0DBA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1A7E6-4A06-F0B9-A9DE-1B4929271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02656-B7C1-3C71-D742-377FFCE0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6B53-397A-4B90-A976-F6CC50F61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1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E58C43-3ECC-5C7D-2309-9789B60938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D1DDB5-9424-28CB-4204-6C3C47B35F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0DD95-3836-6BAE-5394-F951252AA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0CC7-B128-400F-BD1D-02742DC0DBA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B6005-3191-F6D2-F1D3-9488842C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AD7D6-7563-954C-54A3-FFD7F5025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6B53-397A-4B90-A976-F6CC50F61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9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26CBF-4904-A6BA-7912-48DAB9261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F1709-D4EF-1004-0A89-1A1503B18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B6DF8-6BA6-50CB-AC14-BCC5E56B3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0CC7-B128-400F-BD1D-02742DC0DBA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BCBD9-81A0-3821-E9DA-E92092A04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E0C10-9106-E327-5FA0-1E19C1972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6B53-397A-4B90-A976-F6CC50F61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2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56E8C-0EB7-983C-0552-D7B2732DF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5BC19-2548-C65D-3BB2-F700C98DF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FF648-1729-F457-7D74-DF8C5BD84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0CC7-B128-400F-BD1D-02742DC0DBA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72B2B-2049-BF56-14EE-E7AD7C01E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0D45C-D4A7-DAC9-385A-21C8328C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6B53-397A-4B90-A976-F6CC50F61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1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6AE35-92BD-30CA-A400-B247DBF0A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19CF3-6A85-038A-6E1C-2A8A0A2F89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9F7175-AF22-4D1B-7803-22165DB39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013F2-12FF-D3C9-55E8-E10A0869D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0CC7-B128-400F-BD1D-02742DC0DBA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237D8-51DB-44E6-50F1-0E889C7CE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41487-8FDB-E807-3C7E-EA1378486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6B53-397A-4B90-A976-F6CC50F61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5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3C264-3D43-0A6F-16A3-B734219A4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DB8B2-059B-66FD-8908-15D18E48E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E06B2-7ABF-1EF9-CD5F-E2A2F4224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A893A5-6ADE-16A3-3671-0C5F1938CE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0E46AD-885E-A180-344E-5C1EDAE8F8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C19BBA-042F-DBBC-D825-A5F4D9F7A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0CC7-B128-400F-BD1D-02742DC0DBA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374EB4-DF38-360F-A2C8-110CA1A8D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FA0CA2-9014-4AC6-840C-D5595901F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6B53-397A-4B90-A976-F6CC50F61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9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C922-FFCE-DF8B-C33E-40BBFB763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241BB1-9B71-101E-E5E6-43A6CC362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0CC7-B128-400F-BD1D-02742DC0DBA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A2A500-AFF5-F012-3308-B11F1673B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192FD-F1BF-A982-9D07-EC484B365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6B53-397A-4B90-A976-F6CC50F61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2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031ED9-0231-5AC3-DB23-9B6935E5E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0CC7-B128-400F-BD1D-02742DC0DBA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653783-E941-2E77-CDE1-E24D09EF9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B2D1C0-056D-10CB-BC66-4AA77B35C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6B53-397A-4B90-A976-F6CC50F61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8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71F92-E489-58F6-27DE-4505B2573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7E6B0-31A4-E112-5B8B-C48F897C7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B47FA3-6FBD-7C0D-D7E4-9CE80CDBA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09F45-B6FC-D466-DC4F-05D44C14A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0CC7-B128-400F-BD1D-02742DC0DBA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0D9FEB-8F93-A1FC-FA25-7AE8BA8D4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1B71DA-E522-D565-E83C-FC403CED5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6B53-397A-4B90-A976-F6CC50F61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9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82C83-ACC8-D0DB-0ECB-B71873569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EC97A8-514A-E6DF-C365-1DC9EDC2ED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852FD4-87D4-6153-CCAB-CB256FD74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97FB34-BF19-459B-E27B-2CCEE3A2A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0CC7-B128-400F-BD1D-02742DC0DBA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1E249-FC69-0286-DA32-658C6CD3C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AF9C7C-0C08-C093-CB65-1D24DB8AF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6B53-397A-4B90-A976-F6CC50F61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1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E0134D-5362-5A04-1D18-A605AD88E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AA64F-F1B5-C4F4-CCD7-3D1E0C2A5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52E84-8EFE-8D09-C0FB-9970E6C132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A0CC7-B128-400F-BD1D-02742DC0DBA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54C94-986B-77E1-5FDD-8522976B40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79FB3-8FD8-7550-4D66-459AB20C21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16B53-397A-4B90-A976-F6CC50F61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69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rcg.is/4LDTj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9A8FA-FB36-6DB4-33BC-13278E0B8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3599" y="406400"/>
            <a:ext cx="10329333" cy="2743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5300" b="1" dirty="0"/>
              <a:t>Request for ACCG Letter of Support</a:t>
            </a:r>
            <a:br>
              <a:rPr lang="en-US" sz="4400" b="1" dirty="0"/>
            </a:br>
            <a:br>
              <a:rPr lang="en-US" sz="4400" dirty="0"/>
            </a:br>
            <a:r>
              <a:rPr lang="en-US" sz="4000" b="1" dirty="0"/>
              <a:t>Forest Projects Plan (FPP) Monitoring</a:t>
            </a:r>
            <a:br>
              <a:rPr lang="en-US" sz="4000" dirty="0"/>
            </a:br>
            <a:r>
              <a:rPr lang="en-US" sz="3600" dirty="0"/>
              <a:t>UMRWA</a:t>
            </a:r>
            <a:r>
              <a:rPr lang="en-US" sz="4400" dirty="0"/>
              <a:t> </a:t>
            </a:r>
            <a:r>
              <a:rPr lang="en-US" sz="3600" dirty="0"/>
              <a:t>Grant Application to</a:t>
            </a:r>
            <a:br>
              <a:rPr lang="en-US" sz="3600" dirty="0"/>
            </a:br>
            <a:r>
              <a:rPr lang="en-US" sz="3600" dirty="0"/>
              <a:t>CAL FIRE Forest Health Research Program (FHRP)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E8CE8B-0F52-A70C-BDAC-DCA2B39C87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6266" y="4795838"/>
            <a:ext cx="9144000" cy="1655762"/>
          </a:xfrm>
        </p:spPr>
        <p:txBody>
          <a:bodyPr/>
          <a:lstStyle/>
          <a:p>
            <a:pPr algn="r"/>
            <a:r>
              <a:rPr lang="en-US" dirty="0"/>
              <a:t>Megan Layhee, UMRWA</a:t>
            </a:r>
          </a:p>
          <a:p>
            <a:pPr algn="r"/>
            <a:r>
              <a:rPr lang="en-US" dirty="0"/>
              <a:t>ACCG General Meeting</a:t>
            </a:r>
          </a:p>
          <a:p>
            <a:pPr algn="r"/>
            <a:r>
              <a:rPr lang="en-US" dirty="0"/>
              <a:t>March 17</a:t>
            </a:r>
            <a:r>
              <a:rPr lang="en-US" baseline="30000" dirty="0"/>
              <a:t>th</a:t>
            </a:r>
            <a:r>
              <a:rPr lang="en-US" dirty="0"/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101419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FE2B-E33F-80EF-3DA1-D99A2FDEA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FPP Monitoring Program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AD57F-1980-3994-8691-2A30514C5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Need</a:t>
            </a:r>
            <a:r>
              <a:rPr lang="en-US" sz="2400" dirty="0"/>
              <a:t>: Magnitude of FPP Phase 1 and Phase 2 projects warrants a comprehensive monitoring program</a:t>
            </a:r>
          </a:p>
          <a:p>
            <a:pPr lvl="0" algn="l"/>
            <a:r>
              <a:rPr lang="en-US" sz="2400" b="1" dirty="0"/>
              <a:t>Progress to-date: </a:t>
            </a:r>
          </a:p>
          <a:p>
            <a:pPr lvl="1" algn="l"/>
            <a:r>
              <a:rPr lang="en-US" dirty="0"/>
              <a:t>UMRWA coordinates regularly with the ACCG Monitoring Work Group.</a:t>
            </a:r>
          </a:p>
          <a:p>
            <a:pPr lvl="1" algn="l"/>
            <a:r>
              <a:rPr lang="en-US" dirty="0"/>
              <a:t>Drafted preliminary scope of work, deliverables and budget of the FPP Monitoring Program and Monitoring Coordinator.</a:t>
            </a:r>
          </a:p>
          <a:p>
            <a:pPr lvl="1" algn="l"/>
            <a:r>
              <a:rPr lang="en-US" dirty="0"/>
              <a:t>Pending SNC RFFCP Round 3 funds ($86,400, anticipated to receive in Spring 2024)  to bring on Monitoring Coordinator to develop FPP Monitoring Program Strategy and monitoring funding plan.</a:t>
            </a:r>
          </a:p>
          <a:p>
            <a:pPr lvl="1" algn="l"/>
            <a:r>
              <a:rPr lang="en-US" dirty="0"/>
              <a:t>Need additional grant funding to implement the monitoring program.</a:t>
            </a:r>
          </a:p>
        </p:txBody>
      </p:sp>
    </p:spTree>
    <p:extLst>
      <p:ext uri="{BB962C8B-B14F-4D97-AF65-F5344CB8AC3E}">
        <p14:creationId xmlns:p14="http://schemas.microsoft.com/office/powerpoint/2010/main" val="1878444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0A821-EC75-C293-C08D-688228DEA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500062"/>
            <a:ext cx="10710333" cy="1325563"/>
          </a:xfrm>
        </p:spPr>
        <p:txBody>
          <a:bodyPr>
            <a:normAutofit/>
          </a:bodyPr>
          <a:lstStyle/>
          <a:p>
            <a:r>
              <a:rPr lang="en-US" sz="3200" b="1" dirty="0"/>
              <a:t>CAL FIRE CCI Forest Health Research Program (FHRP) FY 2023-24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4DB73-7E78-A4E3-6599-860F4F6837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Concept Proposal submitted in Jan.</a:t>
            </a:r>
          </a:p>
          <a:p>
            <a:r>
              <a:rPr lang="en-US" sz="2400" dirty="0"/>
              <a:t>Invited to submit full application</a:t>
            </a:r>
          </a:p>
          <a:p>
            <a:r>
              <a:rPr lang="en-US" sz="2400" dirty="0"/>
              <a:t>Full application due by: April 17</a:t>
            </a:r>
            <a:r>
              <a:rPr lang="en-US" sz="2400" baseline="30000" dirty="0"/>
              <a:t>th</a:t>
            </a:r>
            <a:endParaRPr lang="en-US" sz="2400" dirty="0"/>
          </a:p>
          <a:p>
            <a:r>
              <a:rPr lang="en-US" sz="2400" dirty="0"/>
              <a:t>Funds requested: $245,861</a:t>
            </a:r>
          </a:p>
          <a:p>
            <a:r>
              <a:rPr lang="en-US" sz="2400" dirty="0"/>
              <a:t>Grant duration: July 2024-March 2029</a:t>
            </a:r>
          </a:p>
          <a:p>
            <a:r>
              <a:rPr lang="en-US" sz="2400" dirty="0"/>
              <a:t>Project Type: Special Topics Research</a:t>
            </a:r>
          </a:p>
          <a:p>
            <a:pPr lvl="1"/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Development, implementation, or systematic review of ecological monitoring efforts related to vegetation treatments.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516DE87-4D87-25A2-FEEC-A52E5237FF6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65333" y="1825625"/>
            <a:ext cx="5181600" cy="3343652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C21E79D-C8C5-4B9C-9575-D32075AAA32D}"/>
              </a:ext>
            </a:extLst>
          </p:cNvPr>
          <p:cNvSpPr/>
          <p:nvPr/>
        </p:nvSpPr>
        <p:spPr>
          <a:xfrm>
            <a:off x="6265333" y="4758267"/>
            <a:ext cx="4995334" cy="31326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4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FE2B-E33F-80EF-3DA1-D99A2FDEA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CAL FIRE Proposal 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AD57F-1980-3994-8691-2A30514C5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800"/>
            <a:ext cx="10515600" cy="4602163"/>
          </a:xfrm>
        </p:spPr>
        <p:txBody>
          <a:bodyPr>
            <a:noAutofit/>
          </a:bodyPr>
          <a:lstStyle/>
          <a:p>
            <a:pPr lvl="0" algn="l"/>
            <a:r>
              <a:rPr lang="en-US" sz="2000" dirty="0"/>
              <a:t>FPP Monitoring Program Framework: ACCG Monitoring Strategy with guidance from other sources. </a:t>
            </a:r>
          </a:p>
          <a:p>
            <a:pPr lvl="0" algn="l"/>
            <a:r>
              <a:rPr lang="en-US" sz="2000" dirty="0"/>
              <a:t>ACCG’s Monitoring Strategy be reevaluated, led by Monitoring coordinator.</a:t>
            </a:r>
          </a:p>
          <a:p>
            <a:r>
              <a:rPr lang="en-US" sz="2000" dirty="0"/>
              <a:t>Monitoring questions that address multiple spatial scales.</a:t>
            </a:r>
          </a:p>
          <a:p>
            <a:r>
              <a:rPr lang="en-US" sz="2000" b="0" dirty="0"/>
              <a:t>Field-based monitoring network within Phase 1, Phase 2 landscapes, may utilize existing ACCG Monitoring network plots.</a:t>
            </a:r>
          </a:p>
          <a:p>
            <a:r>
              <a:rPr lang="en-US" sz="2000" dirty="0"/>
              <a:t>N</a:t>
            </a:r>
            <a:r>
              <a:rPr lang="en-US" sz="2000" b="0" dirty="0"/>
              <a:t>on-field based data, tools (e.g., remote-sensed data, RRKs, Planscape) to address </a:t>
            </a:r>
            <a:r>
              <a:rPr lang="en-US" sz="2000" dirty="0"/>
              <a:t>certain </a:t>
            </a:r>
            <a:r>
              <a:rPr lang="en-US" sz="2000" b="0" dirty="0"/>
              <a:t>monitoring questions, and field calibration of those data, tools.</a:t>
            </a:r>
            <a:endParaRPr lang="en-US" sz="2000" b="1" dirty="0"/>
          </a:p>
          <a:p>
            <a:r>
              <a:rPr lang="en-US" sz="2000" dirty="0"/>
              <a:t>TEK principles, cultural-related vegetation treatment assessment (Phase 2).</a:t>
            </a:r>
          </a:p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ArcGIS online platform </a:t>
            </a:r>
            <a:r>
              <a:rPr lang="en-US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enhance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support the understanding, collection, management, sharing and use of the monitoring data.</a:t>
            </a:r>
            <a:endParaRPr lang="en-US" sz="2000" b="1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72572D-2239-9459-1F3F-3AC5C61C7D9D}"/>
              </a:ext>
            </a:extLst>
          </p:cNvPr>
          <p:cNvSpPr txBox="1"/>
          <p:nvPr/>
        </p:nvSpPr>
        <p:spPr>
          <a:xfrm>
            <a:off x="10285881" y="6345889"/>
            <a:ext cx="1728319" cy="265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https://arcg.is/4LDTj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94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BB7AE5F-5919-A3C4-0188-FDAFCAAC7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04258"/>
            <a:ext cx="10515600" cy="1325563"/>
          </a:xfrm>
        </p:spPr>
        <p:txBody>
          <a:bodyPr/>
          <a:lstStyle/>
          <a:p>
            <a:r>
              <a:rPr lang="en-US" dirty="0"/>
              <a:t>FPP Monitoring Program Team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0CEC765-80FA-0BA1-5DCC-CB1F7ABF5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224980"/>
              </p:ext>
            </p:extLst>
          </p:nvPr>
        </p:nvGraphicFramePr>
        <p:xfrm>
          <a:off x="1380066" y="1529821"/>
          <a:ext cx="9076267" cy="4160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10467">
                  <a:extLst>
                    <a:ext uri="{9D8B030D-6E8A-4147-A177-3AD203B41FA5}">
                      <a16:colId xmlns:a16="http://schemas.microsoft.com/office/drawing/2014/main" val="559318829"/>
                    </a:ext>
                  </a:extLst>
                </a:gridCol>
                <a:gridCol w="5765800">
                  <a:extLst>
                    <a:ext uri="{9D8B030D-6E8A-4147-A177-3AD203B41FA5}">
                      <a16:colId xmlns:a16="http://schemas.microsoft.com/office/drawing/2014/main" val="42140434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Team member(s)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Roles, Responsibilities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207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Monitoring Coordinator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Develop FPP Monitoring Program Strategy (SNC RFFCP R3)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Oversee, coordinate field monitoring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Data management, analysis, grant reporting, ArcGIS Online platform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Regularly interface with ACCG Monitoring Work 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686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Field Supervisor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Oversee field crews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Assist with data management and analysis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47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Field Crews (x2)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Perform field monitoring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343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PI/Project Manager (Megan Layhee)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Project oversight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130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Co-PI (match) (Becky Estes)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Project oversight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Technical expertise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165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ACCG Monitoring Group (match)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Project oversight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Technical expertise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505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991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425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 Theme</vt:lpstr>
      <vt:lpstr>Request for ACCG Letter of Support  Forest Projects Plan (FPP) Monitoring UMRWA Grant Application to CAL FIRE Forest Health Research Program (FHRP)</vt:lpstr>
      <vt:lpstr>FPP Monitoring Program Overview</vt:lpstr>
      <vt:lpstr>CAL FIRE CCI Forest Health Research Program (FHRP) FY 2023-24</vt:lpstr>
      <vt:lpstr>CAL FIRE Proposal Key Points</vt:lpstr>
      <vt:lpstr>FPP Monitoring Program Team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FPP Monitoring: Request for ACCG LOS for  CAL FIRE Forest Health Research Program (FHRP) Grant Application</dc:title>
  <dc:creator>Megan Layhee</dc:creator>
  <cp:lastModifiedBy>Megan Layhee</cp:lastModifiedBy>
  <cp:revision>6</cp:revision>
  <dcterms:created xsi:type="dcterms:W3CDTF">2024-03-08T22:26:22Z</dcterms:created>
  <dcterms:modified xsi:type="dcterms:W3CDTF">2024-03-20T14:41:24Z</dcterms:modified>
</cp:coreProperties>
</file>